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65" r:id="rId2"/>
    <p:sldId id="256" r:id="rId3"/>
    <p:sldId id="257" r:id="rId4"/>
    <p:sldId id="266" r:id="rId5"/>
    <p:sldId id="269" r:id="rId6"/>
    <p:sldId id="267" r:id="rId7"/>
    <p:sldId id="268" r:id="rId8"/>
    <p:sldId id="258" r:id="rId9"/>
    <p:sldId id="259" r:id="rId10"/>
    <p:sldId id="260" r:id="rId11"/>
    <p:sldId id="261" r:id="rId12"/>
    <p:sldId id="262" r:id="rId13"/>
    <p:sldId id="263"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2"/>
    <p:restoredTop sz="90779"/>
  </p:normalViewPr>
  <p:slideViewPr>
    <p:cSldViewPr snapToGrid="0" snapToObjects="1">
      <p:cViewPr varScale="1">
        <p:scale>
          <a:sx n="66" d="100"/>
          <a:sy n="66" d="100"/>
        </p:scale>
        <p:origin x="678"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6E6EF-8AA7-AF4C-A4FD-64A4F48FFA38}"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11520-4CE1-D340-B360-5774CF1C0DF7}" type="slidenum">
              <a:rPr lang="en-US" smtClean="0"/>
              <a:t>‹#›</a:t>
            </a:fld>
            <a:endParaRPr lang="en-US"/>
          </a:p>
        </p:txBody>
      </p:sp>
    </p:spTree>
    <p:extLst>
      <p:ext uri="{BB962C8B-B14F-4D97-AF65-F5344CB8AC3E}">
        <p14:creationId xmlns:p14="http://schemas.microsoft.com/office/powerpoint/2010/main" val="212074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endParaRPr lang="en-US" b="1" dirty="0"/>
          </a:p>
          <a:p>
            <a:pPr marL="171450" indent="-171450">
              <a:buFont typeface="Arial" panose="020B0604020202020204" pitchFamily="34" charset="0"/>
              <a:buChar char="•"/>
            </a:pPr>
            <a:r>
              <a:rPr lang="en-US" b="1" dirty="0"/>
              <a:t>Definitions</a:t>
            </a:r>
          </a:p>
          <a:p>
            <a:pPr marL="171450" indent="-171450">
              <a:buFont typeface="Arial" panose="020B0604020202020204" pitchFamily="34" charset="0"/>
              <a:buChar char="•"/>
            </a:pPr>
            <a:r>
              <a:rPr lang="en-US" b="1" dirty="0"/>
              <a:t>Comparison between Gen Z and Gen A</a:t>
            </a:r>
          </a:p>
          <a:p>
            <a:pPr marL="0" indent="0">
              <a:buFont typeface="Arial" panose="020B0604020202020204" pitchFamily="34" charset="0"/>
              <a:buNone/>
            </a:pPr>
            <a:r>
              <a:rPr lang="en-US" b="1" dirty="0"/>
              <a:t>    **Mental Health Perceptions</a:t>
            </a:r>
          </a:p>
          <a:p>
            <a:pPr marL="0" indent="0">
              <a:buFont typeface="Arial" panose="020B0604020202020204" pitchFamily="34" charset="0"/>
              <a:buNone/>
            </a:pPr>
            <a:r>
              <a:rPr lang="en-US" b="1" dirty="0"/>
              <a:t>    **Technology</a:t>
            </a:r>
          </a:p>
          <a:p>
            <a:pPr marL="171450" indent="-171450">
              <a:buFont typeface="Arial" panose="020B0604020202020204" pitchFamily="34" charset="0"/>
              <a:buChar char="•"/>
            </a:pPr>
            <a:r>
              <a:rPr lang="en-US" b="1" dirty="0"/>
              <a:t>SDA Health Message &amp; Mental Health</a:t>
            </a:r>
          </a:p>
          <a:p>
            <a:pPr marL="0" indent="0">
              <a:buFont typeface="Arial" panose="020B0604020202020204" pitchFamily="34" charset="0"/>
              <a:buNone/>
            </a:pPr>
            <a:r>
              <a:rPr lang="en-US" b="1" dirty="0"/>
              <a:t>    **How does the SDA health message promote good mental health?</a:t>
            </a:r>
          </a:p>
          <a:p>
            <a:pPr marL="0" indent="0">
              <a:buFont typeface="Arial" panose="020B0604020202020204" pitchFamily="34" charset="0"/>
              <a:buNone/>
            </a:pPr>
            <a:r>
              <a:rPr lang="en-US" b="1" dirty="0"/>
              <a:t>    **What can we do to promote mental wellness among Gen Z &amp; Gen A</a:t>
            </a:r>
          </a:p>
        </p:txBody>
      </p:sp>
      <p:sp>
        <p:nvSpPr>
          <p:cNvPr id="4" name="Slide Number Placeholder 3"/>
          <p:cNvSpPr>
            <a:spLocks noGrp="1"/>
          </p:cNvSpPr>
          <p:nvPr>
            <p:ph type="sldNum" sz="quarter" idx="5"/>
          </p:nvPr>
        </p:nvSpPr>
        <p:spPr/>
        <p:txBody>
          <a:bodyPr/>
          <a:lstStyle/>
          <a:p>
            <a:fld id="{0BD11520-4CE1-D340-B360-5774CF1C0DF7}" type="slidenum">
              <a:rPr lang="en-US" smtClean="0"/>
              <a:t>2</a:t>
            </a:fld>
            <a:endParaRPr lang="en-US"/>
          </a:p>
        </p:txBody>
      </p:sp>
    </p:spTree>
    <p:extLst>
      <p:ext uri="{BB962C8B-B14F-4D97-AF65-F5344CB8AC3E}">
        <p14:creationId xmlns:p14="http://schemas.microsoft.com/office/powerpoint/2010/main" val="76600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McCrindle</a:t>
            </a:r>
            <a:r>
              <a:rPr lang="en-US" b="1" dirty="0"/>
              <a:t> Research (Australia)</a:t>
            </a:r>
          </a:p>
          <a:p>
            <a:endParaRPr lang="en-US" b="1" dirty="0"/>
          </a:p>
          <a:p>
            <a:r>
              <a:rPr lang="en-US" b="1" dirty="0"/>
              <a:t>A look at the generations:</a:t>
            </a:r>
          </a:p>
          <a:p>
            <a:pPr marL="171450" indent="-171450">
              <a:buFont typeface="Arial" panose="020B0604020202020204" pitchFamily="34" charset="0"/>
              <a:buChar char="•"/>
            </a:pPr>
            <a:r>
              <a:rPr lang="en-US" b="1" dirty="0"/>
              <a:t>Builders</a:t>
            </a:r>
          </a:p>
          <a:p>
            <a:pPr marL="171450" indent="-171450">
              <a:buFont typeface="Arial" panose="020B0604020202020204" pitchFamily="34" charset="0"/>
              <a:buChar char="•"/>
            </a:pPr>
            <a:r>
              <a:rPr lang="en-US" b="1" dirty="0"/>
              <a:t>Baby boomers</a:t>
            </a:r>
          </a:p>
          <a:p>
            <a:pPr marL="171450" indent="-171450">
              <a:buFont typeface="Arial" panose="020B0604020202020204" pitchFamily="34" charset="0"/>
              <a:buChar char="•"/>
            </a:pPr>
            <a:r>
              <a:rPr lang="en-US" b="1" dirty="0"/>
              <a:t>Generation X</a:t>
            </a:r>
          </a:p>
          <a:p>
            <a:pPr marL="171450" indent="-171450">
              <a:buFont typeface="Arial" panose="020B0604020202020204" pitchFamily="34" charset="0"/>
              <a:buChar char="•"/>
            </a:pPr>
            <a:r>
              <a:rPr lang="en-US" b="1" dirty="0"/>
              <a:t>Generation Y</a:t>
            </a:r>
          </a:p>
          <a:p>
            <a:pPr marL="171450" indent="-171450">
              <a:buFont typeface="Arial" panose="020B0604020202020204" pitchFamily="34" charset="0"/>
              <a:buChar char="•"/>
            </a:pPr>
            <a:r>
              <a:rPr lang="en-US" b="1" dirty="0"/>
              <a:t>Generation Z</a:t>
            </a:r>
          </a:p>
          <a:p>
            <a:pPr marL="171450" indent="-171450">
              <a:buFont typeface="Arial" panose="020B0604020202020204" pitchFamily="34" charset="0"/>
              <a:buChar char="•"/>
            </a:pPr>
            <a:r>
              <a:rPr lang="en-US" b="1" dirty="0"/>
              <a:t>Generation Alpha</a:t>
            </a:r>
          </a:p>
          <a:p>
            <a:endParaRPr lang="en-US" b="1" dirty="0"/>
          </a:p>
          <a:p>
            <a:endParaRPr lang="en-US" b="1" dirty="0"/>
          </a:p>
        </p:txBody>
      </p:sp>
      <p:sp>
        <p:nvSpPr>
          <p:cNvPr id="4" name="Slide Number Placeholder 3"/>
          <p:cNvSpPr>
            <a:spLocks noGrp="1"/>
          </p:cNvSpPr>
          <p:nvPr>
            <p:ph type="sldNum" sz="quarter" idx="5"/>
          </p:nvPr>
        </p:nvSpPr>
        <p:spPr/>
        <p:txBody>
          <a:bodyPr/>
          <a:lstStyle/>
          <a:p>
            <a:fld id="{0BD11520-4CE1-D340-B360-5774CF1C0DF7}" type="slidenum">
              <a:rPr lang="en-US" smtClean="0"/>
              <a:t>3</a:t>
            </a:fld>
            <a:endParaRPr lang="en-US"/>
          </a:p>
        </p:txBody>
      </p:sp>
    </p:spTree>
    <p:extLst>
      <p:ext uri="{BB962C8B-B14F-4D97-AF65-F5344CB8AC3E}">
        <p14:creationId xmlns:p14="http://schemas.microsoft.com/office/powerpoint/2010/main" val="7476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11520-4CE1-D340-B360-5774CF1C0DF7}" type="slidenum">
              <a:rPr lang="en-US" smtClean="0"/>
              <a:t>4</a:t>
            </a:fld>
            <a:endParaRPr lang="en-US"/>
          </a:p>
        </p:txBody>
      </p:sp>
    </p:spTree>
    <p:extLst>
      <p:ext uri="{BB962C8B-B14F-4D97-AF65-F5344CB8AC3E}">
        <p14:creationId xmlns:p14="http://schemas.microsoft.com/office/powerpoint/2010/main" val="54906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11520-4CE1-D340-B360-5774CF1C0DF7}" type="slidenum">
              <a:rPr lang="en-US" smtClean="0"/>
              <a:t>6</a:t>
            </a:fld>
            <a:endParaRPr lang="en-US"/>
          </a:p>
        </p:txBody>
      </p:sp>
    </p:spTree>
    <p:extLst>
      <p:ext uri="{BB962C8B-B14F-4D97-AF65-F5344CB8AC3E}">
        <p14:creationId xmlns:p14="http://schemas.microsoft.com/office/powerpoint/2010/main" val="3344344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11520-4CE1-D340-B360-5774CF1C0DF7}" type="slidenum">
              <a:rPr lang="en-US" smtClean="0"/>
              <a:t>7</a:t>
            </a:fld>
            <a:endParaRPr lang="en-US"/>
          </a:p>
        </p:txBody>
      </p:sp>
    </p:spTree>
    <p:extLst>
      <p:ext uri="{BB962C8B-B14F-4D97-AF65-F5344CB8AC3E}">
        <p14:creationId xmlns:p14="http://schemas.microsoft.com/office/powerpoint/2010/main" val="170730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11520-4CE1-D340-B360-5774CF1C0DF7}" type="slidenum">
              <a:rPr lang="en-US" smtClean="0"/>
              <a:t>12</a:t>
            </a:fld>
            <a:endParaRPr lang="en-US"/>
          </a:p>
        </p:txBody>
      </p:sp>
    </p:spTree>
    <p:extLst>
      <p:ext uri="{BB962C8B-B14F-4D97-AF65-F5344CB8AC3E}">
        <p14:creationId xmlns:p14="http://schemas.microsoft.com/office/powerpoint/2010/main" val="1206522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422A6C-9D0B-8A4D-B1FF-A7DBEA7F87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382445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22A6C-9D0B-8A4D-B1FF-A7DBEA7F87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75648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22A6C-9D0B-8A4D-B1FF-A7DBEA7F87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77835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22A6C-9D0B-8A4D-B1FF-A7DBEA7F87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297961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422A6C-9D0B-8A4D-B1FF-A7DBEA7F87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188366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422A6C-9D0B-8A4D-B1FF-A7DBEA7F872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298173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22A6C-9D0B-8A4D-B1FF-A7DBEA7F872D}"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66282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422A6C-9D0B-8A4D-B1FF-A7DBEA7F872D}"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403594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22A6C-9D0B-8A4D-B1FF-A7DBEA7F872D}"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3917524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422A6C-9D0B-8A4D-B1FF-A7DBEA7F872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304592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422A6C-9D0B-8A4D-B1FF-A7DBEA7F872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40B0D-AA6D-5744-91D7-C33834D27CE1}" type="slidenum">
              <a:rPr lang="en-US" smtClean="0"/>
              <a:t>‹#›</a:t>
            </a:fld>
            <a:endParaRPr lang="en-US"/>
          </a:p>
        </p:txBody>
      </p:sp>
    </p:spTree>
    <p:extLst>
      <p:ext uri="{BB962C8B-B14F-4D97-AF65-F5344CB8AC3E}">
        <p14:creationId xmlns:p14="http://schemas.microsoft.com/office/powerpoint/2010/main" val="47351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22A6C-9D0B-8A4D-B1FF-A7DBEA7F872D}" type="datetimeFigureOut">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40B0D-AA6D-5744-91D7-C33834D27CE1}" type="slidenum">
              <a:rPr lang="en-US" smtClean="0"/>
              <a:t>‹#›</a:t>
            </a:fld>
            <a:endParaRPr lang="en-US"/>
          </a:p>
        </p:txBody>
      </p:sp>
    </p:spTree>
    <p:extLst>
      <p:ext uri="{BB962C8B-B14F-4D97-AF65-F5344CB8AC3E}">
        <p14:creationId xmlns:p14="http://schemas.microsoft.com/office/powerpoint/2010/main" val="3377765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ccrindle.com.au/insights/blog/tips-on-connecting-during-covid-19-from-a-generation-z/"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xmlns="" id="{85016AEC-0320-4ED0-8ECB-FE11DDDFE1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4">
            <a:extLst>
              <a:ext uri="{FF2B5EF4-FFF2-40B4-BE49-F238E27FC236}">
                <a16:creationId xmlns:a16="http://schemas.microsoft.com/office/drawing/2014/main" xmlns="" id="{D3CDB30C-1F82-41E6-A067-831D6E8918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6">
            <a:extLst>
              <a:ext uri="{FF2B5EF4-FFF2-40B4-BE49-F238E27FC236}">
                <a16:creationId xmlns:a16="http://schemas.microsoft.com/office/drawing/2014/main" xmlns="" id="{2DDA86DD-F997-4F66-A87C-5B58AB6D19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8">
            <a:extLst>
              <a:ext uri="{FF2B5EF4-FFF2-40B4-BE49-F238E27FC236}">
                <a16:creationId xmlns:a16="http://schemas.microsoft.com/office/drawing/2014/main" xmlns="" id="{D241B827-437E-40A3-A732-669230D6A5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792D253-53D8-EC4E-A6C9-2839B35E0446}"/>
              </a:ext>
            </a:extLst>
          </p:cNvPr>
          <p:cNvSpPr/>
          <p:nvPr/>
        </p:nvSpPr>
        <p:spPr>
          <a:xfrm>
            <a:off x="1964435" y="1199785"/>
            <a:ext cx="9465564" cy="4454619"/>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sz="4400" b="1" i="1" cap="none" spc="0" dirty="0">
                <a:ln w="12700">
                  <a:noFill/>
                  <a:prstDash val="solid"/>
                </a:ln>
                <a:solidFill>
                  <a:schemeClr val="accent1"/>
                </a:solidFill>
                <a:effectLst>
                  <a:outerShdw blurRad="41275" dist="20320" dir="1800000" algn="tl" rotWithShape="0">
                    <a:srgbClr val="000000">
                      <a:alpha val="40000"/>
                    </a:srgbClr>
                  </a:outerShdw>
                </a:effectLst>
                <a:latin typeface="Goudy Type" pitchFamily="2" charset="77"/>
              </a:rPr>
              <a:t>Caring for the Mental Health of</a:t>
            </a:r>
          </a:p>
          <a:p>
            <a:pPr defTabSz="914400">
              <a:lnSpc>
                <a:spcPct val="90000"/>
              </a:lnSpc>
              <a:spcAft>
                <a:spcPts val="600"/>
              </a:spcAft>
            </a:pPr>
            <a:r>
              <a:rPr lang="en-US" sz="4400" b="1" i="1" dirty="0">
                <a:ln w="12700">
                  <a:noFill/>
                  <a:prstDash val="solid"/>
                </a:ln>
                <a:solidFill>
                  <a:schemeClr val="accent1"/>
                </a:solidFill>
                <a:effectLst>
                  <a:outerShdw blurRad="41275" dist="20320" dir="1800000" algn="tl" rotWithShape="0">
                    <a:srgbClr val="000000">
                      <a:alpha val="40000"/>
                    </a:srgbClr>
                  </a:outerShdw>
                </a:effectLst>
                <a:latin typeface="Goudy Type" pitchFamily="2" charset="77"/>
              </a:rPr>
              <a:t>	   Gen Z and Gen Alpha</a:t>
            </a:r>
          </a:p>
          <a:p>
            <a:pPr defTabSz="914400">
              <a:lnSpc>
                <a:spcPct val="90000"/>
              </a:lnSpc>
              <a:spcAft>
                <a:spcPts val="600"/>
              </a:spcAft>
            </a:pPr>
            <a:endParaRPr lang="en-US" sz="2400" b="1" cap="none" spc="0" dirty="0">
              <a:ln w="12700">
                <a:noFill/>
                <a:prstDash val="solid"/>
              </a:ln>
              <a:effectLst>
                <a:outerShdw blurRad="41275" dist="20320" dir="1800000" algn="tl" rotWithShape="0">
                  <a:srgbClr val="000000">
                    <a:alpha val="40000"/>
                  </a:srgbClr>
                </a:outerShdw>
              </a:effectLst>
            </a:endParaRPr>
          </a:p>
          <a:p>
            <a:pPr defTabSz="914400">
              <a:lnSpc>
                <a:spcPct val="90000"/>
              </a:lnSpc>
              <a:spcAft>
                <a:spcPts val="600"/>
              </a:spcAft>
            </a:pPr>
            <a:endParaRPr lang="en-US" sz="2400" b="1" i="1" dirty="0">
              <a:ln w="12700">
                <a:noFill/>
                <a:prstDash val="solid"/>
              </a:ln>
              <a:effectLst>
                <a:outerShdw blurRad="41275" dist="20320" dir="1800000" algn="tl" rotWithShape="0">
                  <a:srgbClr val="000000">
                    <a:alpha val="40000"/>
                  </a:srgbClr>
                </a:outerShdw>
              </a:effectLst>
            </a:endParaRPr>
          </a:p>
          <a:p>
            <a:pPr defTabSz="914400">
              <a:lnSpc>
                <a:spcPct val="90000"/>
              </a:lnSpc>
              <a:spcAft>
                <a:spcPts val="600"/>
              </a:spcAft>
            </a:pPr>
            <a:endParaRPr lang="en-US" sz="2200" b="1" i="1" dirty="0">
              <a:ln w="12700">
                <a:noFill/>
                <a:prstDash val="solid"/>
              </a:ln>
              <a:effectLst>
                <a:outerShdw blurRad="41275" dist="20320" dir="1800000" algn="tl" rotWithShape="0">
                  <a:srgbClr val="000000">
                    <a:alpha val="40000"/>
                  </a:srgbClr>
                </a:outerShdw>
              </a:effectLst>
            </a:endParaRPr>
          </a:p>
          <a:p>
            <a:pPr algn="ctr" defTabSz="914400">
              <a:lnSpc>
                <a:spcPct val="90000"/>
              </a:lnSpc>
              <a:spcAft>
                <a:spcPts val="600"/>
              </a:spcAft>
            </a:pPr>
            <a:r>
              <a:rPr lang="en-US" sz="2600" dirty="0">
                <a:ln w="12700">
                  <a:noFill/>
                  <a:prstDash val="solid"/>
                </a:ln>
                <a:effectLst>
                  <a:outerShdw blurRad="41275" dist="20320" dir="1800000" algn="tl" rotWithShape="0">
                    <a:srgbClr val="000000">
                      <a:alpha val="40000"/>
                    </a:srgbClr>
                  </a:outerShdw>
                </a:effectLst>
              </a:rPr>
              <a:t>Leadership Certification</a:t>
            </a:r>
          </a:p>
          <a:p>
            <a:pPr algn="ctr" defTabSz="914400">
              <a:lnSpc>
                <a:spcPct val="90000"/>
              </a:lnSpc>
              <a:spcAft>
                <a:spcPts val="600"/>
              </a:spcAft>
            </a:pPr>
            <a:r>
              <a:rPr lang="en-US" sz="2400" b="1" dirty="0">
                <a:ln w="12700">
                  <a:noFill/>
                  <a:prstDash val="solid"/>
                </a:ln>
                <a:effectLst>
                  <a:outerShdw blurRad="41275" dist="20320" dir="1800000" algn="tl" rotWithShape="0">
                    <a:srgbClr val="000000">
                      <a:alpha val="40000"/>
                    </a:srgbClr>
                  </a:outerShdw>
                </a:effectLst>
              </a:rPr>
              <a:t>		   </a:t>
            </a:r>
            <a:r>
              <a:rPr lang="en-US" sz="2400" dirty="0">
                <a:ln w="12700">
                  <a:noFill/>
                  <a:prstDash val="solid"/>
                </a:ln>
                <a:effectLst>
                  <a:outerShdw blurRad="41275" dist="20320" dir="1800000" algn="tl" rotWithShape="0">
                    <a:srgbClr val="000000">
                      <a:alpha val="40000"/>
                    </a:srgbClr>
                  </a:outerShdw>
                </a:effectLst>
              </a:rPr>
              <a:t>Level 11, Course #3</a:t>
            </a:r>
            <a:r>
              <a:rPr lang="en-US" sz="2400" b="1" i="1" dirty="0">
                <a:ln w="12700">
                  <a:noFill/>
                  <a:prstDash val="solid"/>
                </a:ln>
                <a:effectLst>
                  <a:outerShdw blurRad="41275" dist="20320" dir="1800000" algn="tl" rotWithShape="0">
                    <a:srgbClr val="000000">
                      <a:alpha val="40000"/>
                    </a:srgbClr>
                  </a:outerShdw>
                </a:effectLst>
              </a:rPr>
              <a:t>			</a:t>
            </a:r>
            <a:endParaRPr lang="en-US" sz="2400" b="1" dirty="0">
              <a:ln w="12700">
                <a:noFill/>
                <a:prstDash val="solid"/>
              </a:ln>
              <a:effectLst>
                <a:outerShdw blurRad="41275" dist="20320" dir="1800000" algn="tl" rotWithShape="0">
                  <a:srgbClr val="000000">
                    <a:alpha val="40000"/>
                  </a:srgbClr>
                </a:outerShdw>
              </a:effectLst>
            </a:endParaRPr>
          </a:p>
          <a:p>
            <a:pPr indent="-228600" defTabSz="914400">
              <a:lnSpc>
                <a:spcPct val="90000"/>
              </a:lnSpc>
              <a:spcAft>
                <a:spcPts val="600"/>
              </a:spcAft>
              <a:buFont typeface="Arial" panose="020B0604020202020204" pitchFamily="34" charset="0"/>
              <a:buChar char="•"/>
            </a:pPr>
            <a:endParaRPr lang="en-US" sz="2400" b="1" i="1" dirty="0">
              <a:ln w="12700">
                <a:noFill/>
                <a:prstDash val="solid"/>
              </a:ln>
              <a:effectLst>
                <a:outerShdw blurRad="41275" dist="20320" dir="1800000" algn="tl" rotWithShape="0">
                  <a:srgbClr val="000000">
                    <a:alpha val="40000"/>
                  </a:srgbClr>
                </a:outerShdw>
              </a:effectLst>
            </a:endParaRPr>
          </a:p>
          <a:p>
            <a:pPr defTabSz="914400">
              <a:lnSpc>
                <a:spcPct val="90000"/>
              </a:lnSpc>
              <a:spcAft>
                <a:spcPts val="600"/>
              </a:spcAft>
            </a:pPr>
            <a:endParaRPr lang="en-US" sz="2400" dirty="0">
              <a:ln w="12700">
                <a:noFill/>
                <a:prstDash val="solid"/>
              </a:ln>
              <a:effectLst>
                <a:outerShdw blurRad="41275" dist="20320" dir="1800000" algn="tl" rotWithShape="0">
                  <a:srgbClr val="000000">
                    <a:alpha val="40000"/>
                  </a:srgbClr>
                </a:outerShdw>
              </a:effectLst>
            </a:endParaRPr>
          </a:p>
          <a:p>
            <a:pPr algn="ctr" defTabSz="914400">
              <a:lnSpc>
                <a:spcPct val="90000"/>
              </a:lnSpc>
              <a:spcAft>
                <a:spcPts val="600"/>
              </a:spcAft>
            </a:pPr>
            <a:r>
              <a:rPr lang="en-US" sz="3200" b="1" dirty="0">
                <a:ln w="12700">
                  <a:noFill/>
                  <a:prstDash val="solid"/>
                </a:ln>
                <a:effectLst>
                  <a:outerShdw blurRad="41275" dist="20320" dir="1800000" algn="tl" rotWithShape="0">
                    <a:srgbClr val="000000">
                      <a:alpha val="40000"/>
                    </a:srgbClr>
                  </a:outerShdw>
                </a:effectLst>
              </a:rPr>
              <a:t>Marissa Leslie, MD</a:t>
            </a:r>
            <a:endParaRPr lang="en-US" sz="3200" dirty="0">
              <a:ln w="12700">
                <a:noFill/>
                <a:prstDash val="solid"/>
              </a:ln>
              <a:effectLst>
                <a:outerShdw blurRad="41275" dist="20320" dir="1800000" algn="tl" rotWithShape="0">
                  <a:srgbClr val="000000">
                    <a:alpha val="40000"/>
                  </a:srgbClr>
                </a:outerShdw>
              </a:effectLst>
            </a:endParaRPr>
          </a:p>
          <a:p>
            <a:pPr defTabSz="914400">
              <a:lnSpc>
                <a:spcPct val="90000"/>
              </a:lnSpc>
              <a:spcAft>
                <a:spcPts val="600"/>
              </a:spcAft>
            </a:pPr>
            <a:r>
              <a:rPr lang="en-US" sz="3600" dirty="0">
                <a:ln w="12700">
                  <a:noFill/>
                  <a:prstDash val="solid"/>
                </a:ln>
                <a:effectLst>
                  <a:outerShdw blurRad="41275" dist="20320" dir="1800000" algn="tl" rotWithShape="0">
                    <a:srgbClr val="000000">
                      <a:alpha val="40000"/>
                    </a:srgbClr>
                  </a:outerShdw>
                </a:effectLst>
              </a:rPr>
              <a:t>			Adventist HealthCare</a:t>
            </a:r>
          </a:p>
          <a:p>
            <a:pPr indent="-228600" defTabSz="914400">
              <a:lnSpc>
                <a:spcPct val="90000"/>
              </a:lnSpc>
              <a:spcAft>
                <a:spcPts val="600"/>
              </a:spcAft>
              <a:buFont typeface="Arial" panose="020B0604020202020204" pitchFamily="34" charset="0"/>
              <a:buChar char="•"/>
            </a:pPr>
            <a:endParaRPr lang="en-US" sz="2400" b="1" i="1" cap="none" spc="0" dirty="0">
              <a:ln w="12700">
                <a:no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55095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xmlns="" id="{7C97D358-6D1C-4047-B443-2287DEC905D6}"/>
              </a:ext>
            </a:extLst>
          </p:cNvPr>
          <p:cNvPicPr>
            <a:picLocks noChangeAspect="1"/>
          </p:cNvPicPr>
          <p:nvPr/>
        </p:nvPicPr>
        <p:blipFill rotWithShape="1">
          <a:blip r:embed="rId2"/>
          <a:srcRect l="22980" t="3030" r="2525" b="7071"/>
          <a:stretch/>
        </p:blipFill>
        <p:spPr>
          <a:xfrm>
            <a:off x="443344" y="0"/>
            <a:ext cx="11416147" cy="6858000"/>
          </a:xfrm>
          <a:prstGeom prst="rect">
            <a:avLst/>
          </a:prstGeom>
        </p:spPr>
      </p:pic>
    </p:spTree>
    <p:extLst>
      <p:ext uri="{BB962C8B-B14F-4D97-AF65-F5344CB8AC3E}">
        <p14:creationId xmlns:p14="http://schemas.microsoft.com/office/powerpoint/2010/main" val="126605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xmlns="" id="{DCBEF768-B90A-8F46-9210-32B606D1D0CC}"/>
              </a:ext>
            </a:extLst>
          </p:cNvPr>
          <p:cNvPicPr>
            <a:picLocks noChangeAspect="1"/>
          </p:cNvPicPr>
          <p:nvPr/>
        </p:nvPicPr>
        <p:blipFill rotWithShape="1">
          <a:blip r:embed="rId2"/>
          <a:srcRect l="23359" t="3434" r="2652" b="7475"/>
          <a:stretch/>
        </p:blipFill>
        <p:spPr>
          <a:xfrm>
            <a:off x="297872" y="0"/>
            <a:ext cx="11596255" cy="6858000"/>
          </a:xfrm>
          <a:prstGeom prst="rect">
            <a:avLst/>
          </a:prstGeom>
        </p:spPr>
      </p:pic>
    </p:spTree>
    <p:extLst>
      <p:ext uri="{BB962C8B-B14F-4D97-AF65-F5344CB8AC3E}">
        <p14:creationId xmlns:p14="http://schemas.microsoft.com/office/powerpoint/2010/main" val="2548841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xmlns="" id="{E7FA9193-45FA-5C46-BAF0-2551EBE21ED2}"/>
              </a:ext>
            </a:extLst>
          </p:cNvPr>
          <p:cNvPicPr>
            <a:picLocks noChangeAspect="1"/>
          </p:cNvPicPr>
          <p:nvPr/>
        </p:nvPicPr>
        <p:blipFill rotWithShape="1">
          <a:blip r:embed="rId3"/>
          <a:srcRect l="23233" t="3030" r="2525" b="7071"/>
          <a:stretch/>
        </p:blipFill>
        <p:spPr>
          <a:xfrm>
            <a:off x="277090" y="-124691"/>
            <a:ext cx="11637819" cy="7093527"/>
          </a:xfrm>
          <a:prstGeom prst="rect">
            <a:avLst/>
          </a:prstGeom>
        </p:spPr>
      </p:pic>
    </p:spTree>
    <p:extLst>
      <p:ext uri="{BB962C8B-B14F-4D97-AF65-F5344CB8AC3E}">
        <p14:creationId xmlns:p14="http://schemas.microsoft.com/office/powerpoint/2010/main" val="180647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xmlns="" id="{F8980581-254C-7F49-BCE9-97D19A9BBD65}"/>
              </a:ext>
            </a:extLst>
          </p:cNvPr>
          <p:cNvPicPr>
            <a:picLocks noChangeAspect="1"/>
          </p:cNvPicPr>
          <p:nvPr/>
        </p:nvPicPr>
        <p:blipFill rotWithShape="1">
          <a:blip r:embed="rId2"/>
          <a:srcRect l="23106" t="3233" r="2651" b="7272"/>
          <a:stretch/>
        </p:blipFill>
        <p:spPr>
          <a:xfrm>
            <a:off x="914400" y="0"/>
            <a:ext cx="10474036" cy="6857999"/>
          </a:xfrm>
          <a:prstGeom prst="rect">
            <a:avLst/>
          </a:prstGeom>
        </p:spPr>
      </p:pic>
    </p:spTree>
    <p:extLst>
      <p:ext uri="{BB962C8B-B14F-4D97-AF65-F5344CB8AC3E}">
        <p14:creationId xmlns:p14="http://schemas.microsoft.com/office/powerpoint/2010/main" val="1499559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xmlns="" id="{16E3EEC0-E4FF-BE4D-A885-A8025A346085}"/>
              </a:ext>
            </a:extLst>
          </p:cNvPr>
          <p:cNvPicPr>
            <a:picLocks noChangeAspect="1"/>
          </p:cNvPicPr>
          <p:nvPr/>
        </p:nvPicPr>
        <p:blipFill rotWithShape="1">
          <a:blip r:embed="rId2"/>
          <a:srcRect l="22980" t="3232" r="2652" b="7071"/>
          <a:stretch/>
        </p:blipFill>
        <p:spPr>
          <a:xfrm>
            <a:off x="630381" y="0"/>
            <a:ext cx="10931237" cy="6858000"/>
          </a:xfrm>
          <a:prstGeom prst="rect">
            <a:avLst/>
          </a:prstGeom>
        </p:spPr>
      </p:pic>
    </p:spTree>
    <p:extLst>
      <p:ext uri="{BB962C8B-B14F-4D97-AF65-F5344CB8AC3E}">
        <p14:creationId xmlns:p14="http://schemas.microsoft.com/office/powerpoint/2010/main" val="830256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xmlns="" id="{D76DE291-72D0-634F-B088-54F6E3EFEF2C}"/>
              </a:ext>
            </a:extLst>
          </p:cNvPr>
          <p:cNvPicPr>
            <a:picLocks noChangeAspect="1"/>
          </p:cNvPicPr>
          <p:nvPr/>
        </p:nvPicPr>
        <p:blipFill rotWithShape="1">
          <a:blip r:embed="rId3"/>
          <a:srcRect l="23406" t="3030" r="2818" b="7071"/>
          <a:stretch/>
        </p:blipFill>
        <p:spPr>
          <a:xfrm>
            <a:off x="0" y="0"/>
            <a:ext cx="12192000" cy="7218218"/>
          </a:xfrm>
          <a:prstGeom prst="rect">
            <a:avLst/>
          </a:prstGeom>
        </p:spPr>
      </p:pic>
    </p:spTree>
    <p:extLst>
      <p:ext uri="{BB962C8B-B14F-4D97-AF65-F5344CB8AC3E}">
        <p14:creationId xmlns:p14="http://schemas.microsoft.com/office/powerpoint/2010/main" val="258040477"/>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1BF66EC3-882D-0340-9F67-1D01E8D52F7A}"/>
              </a:ext>
            </a:extLst>
          </p:cNvPr>
          <p:cNvPicPr>
            <a:picLocks noChangeAspect="1"/>
          </p:cNvPicPr>
          <p:nvPr/>
        </p:nvPicPr>
        <p:blipFill rotWithShape="1">
          <a:blip r:embed="rId3"/>
          <a:srcRect l="23234" t="5858" r="2650" b="9697"/>
          <a:stretch/>
        </p:blipFill>
        <p:spPr>
          <a:xfrm>
            <a:off x="0" y="0"/>
            <a:ext cx="12192000" cy="7259782"/>
          </a:xfrm>
          <a:prstGeom prst="rect">
            <a:avLst/>
          </a:prstGeom>
        </p:spPr>
      </p:pic>
    </p:spTree>
    <p:extLst>
      <p:ext uri="{BB962C8B-B14F-4D97-AF65-F5344CB8AC3E}">
        <p14:creationId xmlns:p14="http://schemas.microsoft.com/office/powerpoint/2010/main" val="30472135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together smiling&#10;&#10;Description automatically generated with medium confidence">
            <a:extLst>
              <a:ext uri="{FF2B5EF4-FFF2-40B4-BE49-F238E27FC236}">
                <a16:creationId xmlns:a16="http://schemas.microsoft.com/office/drawing/2014/main" xmlns="" id="{937EDB3E-3C42-A34A-B443-E9486FF3B6BD}"/>
              </a:ext>
            </a:extLst>
          </p:cNvPr>
          <p:cNvPicPr>
            <a:picLocks noChangeAspect="1"/>
          </p:cNvPicPr>
          <p:nvPr/>
        </p:nvPicPr>
        <p:blipFill rotWithShape="1">
          <a:blip r:embed="rId3"/>
          <a:srcRect r="11696"/>
          <a:stretch/>
        </p:blipFill>
        <p:spPr>
          <a:xfrm>
            <a:off x="4117521" y="10"/>
            <a:ext cx="8074479" cy="6857990"/>
          </a:xfrm>
          <a:prstGeom prst="rect">
            <a:avLst/>
          </a:prstGeom>
        </p:spPr>
      </p:pic>
      <p:sp>
        <p:nvSpPr>
          <p:cNvPr id="17" name="Freeform: Shape 11">
            <a:extLst>
              <a:ext uri="{FF2B5EF4-FFF2-40B4-BE49-F238E27FC236}">
                <a16:creationId xmlns:a16="http://schemas.microsoft.com/office/drawing/2014/main" xmlns="" id="{8F23F8A3-8FD7-4779-8323-FDC26BE998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3">
            <a:extLst>
              <a:ext uri="{FF2B5EF4-FFF2-40B4-BE49-F238E27FC236}">
                <a16:creationId xmlns:a16="http://schemas.microsoft.com/office/drawing/2014/main" xmlns="" id="{F605C4CC-A25C-416F-8333-7CB7DC97D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xmlns="" id="{E4E67292-F040-B144-BA85-CEE1CA0D6BC6}"/>
              </a:ext>
            </a:extLst>
          </p:cNvPr>
          <p:cNvSpPr>
            <a:spLocks noGrp="1"/>
          </p:cNvSpPr>
          <p:nvPr>
            <p:ph type="title"/>
          </p:nvPr>
        </p:nvSpPr>
        <p:spPr>
          <a:xfrm>
            <a:off x="437557" y="98980"/>
            <a:ext cx="7359928" cy="1325563"/>
          </a:xfrm>
        </p:spPr>
        <p:txBody>
          <a:bodyPr>
            <a:normAutofit/>
          </a:bodyPr>
          <a:lstStyle/>
          <a:p>
            <a:r>
              <a:rPr lang="en-US" b="1" dirty="0">
                <a:effectLst>
                  <a:outerShdw blurRad="50800" dist="38100" dir="13500000" algn="br" rotWithShape="0">
                    <a:prstClr val="black">
                      <a:alpha val="40000"/>
                    </a:prstClr>
                  </a:outerShdw>
                </a:effectLst>
                <a:latin typeface="+mn-lt"/>
              </a:rPr>
              <a:t>Characteristics of Gen Z</a:t>
            </a:r>
          </a:p>
        </p:txBody>
      </p:sp>
      <p:sp>
        <p:nvSpPr>
          <p:cNvPr id="7" name="Content Placeholder 6">
            <a:extLst>
              <a:ext uri="{FF2B5EF4-FFF2-40B4-BE49-F238E27FC236}">
                <a16:creationId xmlns:a16="http://schemas.microsoft.com/office/drawing/2014/main" xmlns="" id="{EB944F87-003D-6C4C-BF4D-EC255FC3D651}"/>
              </a:ext>
            </a:extLst>
          </p:cNvPr>
          <p:cNvSpPr>
            <a:spLocks noGrp="1"/>
          </p:cNvSpPr>
          <p:nvPr>
            <p:ph idx="1"/>
          </p:nvPr>
        </p:nvSpPr>
        <p:spPr>
          <a:xfrm>
            <a:off x="268942" y="1524000"/>
            <a:ext cx="5611906" cy="5127812"/>
          </a:xfrm>
        </p:spPr>
        <p:txBody>
          <a:bodyPr>
            <a:normAutofit/>
          </a:bodyPr>
          <a:lstStyle/>
          <a:p>
            <a:pPr>
              <a:spcBef>
                <a:spcPts val="0"/>
              </a:spcBef>
            </a:pPr>
            <a:r>
              <a:rPr lang="en-US" sz="3200" dirty="0">
                <a:effectLst>
                  <a:outerShdw blurRad="50800" dist="38100" dir="13500000" algn="br" rotWithShape="0">
                    <a:prstClr val="black">
                      <a:alpha val="40000"/>
                    </a:prstClr>
                  </a:outerShdw>
                </a:effectLst>
              </a:rPr>
              <a:t>Generation Z are the largest generation ever, almost 30% of the world’s population. Globally there are almost 2 billion of them.</a:t>
            </a:r>
          </a:p>
          <a:p>
            <a:pPr>
              <a:spcBef>
                <a:spcPts val="0"/>
              </a:spcBef>
            </a:pPr>
            <a:r>
              <a:rPr lang="en-US" sz="3200" dirty="0">
                <a:effectLst>
                  <a:outerShdw blurRad="50800" dist="38100" dir="13500000" algn="br" rotWithShape="0">
                    <a:prstClr val="black">
                      <a:alpha val="40000"/>
                    </a:prstClr>
                  </a:outerShdw>
                </a:effectLst>
              </a:rPr>
              <a:t>They are the first fully</a:t>
            </a:r>
            <a:r>
              <a:rPr lang="en-US" sz="3200" dirty="0">
                <a:solidFill>
                  <a:srgbClr val="0563C1"/>
                </a:solidFill>
                <a:effectLst>
                  <a:outerShdw blurRad="50800" dist="38100" dir="13500000" algn="br" rotWithShape="0">
                    <a:prstClr val="black">
                      <a:alpha val="40000"/>
                    </a:prstClr>
                  </a:outerShdw>
                </a:effectLst>
                <a:hlinkClick r:id="rId4">
                  <a:extLst>
                    <a:ext uri="{A12FA001-AC4F-418D-AE19-62706E023703}">
                      <ahyp:hlinkClr xmlns:ahyp="http://schemas.microsoft.com/office/drawing/2018/hyperlinkcolor" xmlns="" val="tx"/>
                    </a:ext>
                  </a:extLst>
                </a:hlinkClick>
              </a:rPr>
              <a:t> </a:t>
            </a:r>
            <a:r>
              <a:rPr lang="en-US" sz="3200" dirty="0">
                <a:solidFill>
                  <a:srgbClr val="FFFF00"/>
                </a:solidFill>
                <a:effectLst>
                  <a:outerShdw blurRad="50800" dist="38100" dir="13500000" algn="br" rotWithShape="0">
                    <a:prstClr val="black">
                      <a:alpha val="40000"/>
                    </a:prstClr>
                  </a:outerShdw>
                </a:effectLst>
                <a:hlinkClick r:id="rId4">
                  <a:extLst>
                    <a:ext uri="{A12FA001-AC4F-418D-AE19-62706E023703}">
                      <ahyp:hlinkClr xmlns:ahyp="http://schemas.microsoft.com/office/drawing/2018/hyperlinkcolor" xmlns="" val="tx"/>
                    </a:ext>
                  </a:extLst>
                </a:hlinkClick>
              </a:rPr>
              <a:t>global generation</a:t>
            </a:r>
            <a:r>
              <a:rPr lang="en-US" sz="3200" dirty="0">
                <a:effectLst>
                  <a:outerShdw blurRad="50800" dist="38100" dir="13500000" algn="br" rotWithShape="0">
                    <a:prstClr val="black">
                      <a:alpha val="40000"/>
                    </a:prstClr>
                  </a:outerShdw>
                </a:effectLst>
              </a:rPr>
              <a:t>, shaped in the 21st century, connected through digital devices, and engaged through social media.</a:t>
            </a:r>
            <a:endParaRPr lang="en-US" sz="2400" dirty="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912938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xmlns=""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xmlns=""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xmlns=""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xmlns=""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xmlns=""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xmlns="" id="{03F5D6D4-28E3-0E4E-8F24-03220D68BDCD}"/>
              </a:ext>
            </a:extLst>
          </p:cNvPr>
          <p:cNvSpPr>
            <a:spLocks noGrp="1"/>
          </p:cNvSpPr>
          <p:nvPr>
            <p:ph type="title"/>
          </p:nvPr>
        </p:nvSpPr>
        <p:spPr>
          <a:xfrm>
            <a:off x="1047280" y="851608"/>
            <a:ext cx="10306520" cy="1325563"/>
          </a:xfrm>
        </p:spPr>
        <p:txBody>
          <a:bodyPr>
            <a:normAutofit/>
          </a:bodyPr>
          <a:lstStyle/>
          <a:p>
            <a:r>
              <a:rPr lang="en-US" sz="4000" b="1" dirty="0">
                <a:solidFill>
                  <a:srgbClr val="FFFFFF"/>
                </a:solidFill>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t>Generation Z facts</a:t>
            </a:r>
            <a:br>
              <a:rPr lang="en-US" sz="4000" b="1" dirty="0">
                <a:solidFill>
                  <a:srgbClr val="FFFFFF"/>
                </a:solidFill>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rPr>
            </a:br>
            <a:endParaRPr lang="en-US" sz="4000" b="1" dirty="0">
              <a:solidFill>
                <a:srgbClr val="FFFFFF"/>
              </a:solidFill>
              <a:effectLst>
                <a:outerShdw blurRad="50800" dist="38100" dir="13500000" algn="br" rotWithShape="0">
                  <a:prstClr val="black">
                    <a:alpha val="40000"/>
                  </a:prstClr>
                </a:outerShdw>
              </a:effectLst>
              <a:latin typeface="Arial" panose="020B0604020202020204" pitchFamily="34" charset="0"/>
              <a:cs typeface="Arial" panose="020B0604020202020204" pitchFamily="34" charset="0"/>
            </a:endParaRPr>
          </a:p>
        </p:txBody>
      </p:sp>
      <p:pic>
        <p:nvPicPr>
          <p:cNvPr id="4" name="Picture 3" descr="A group of people sitting on a couch&#10;&#10;Description automatically generated with medium confidence">
            <a:extLst>
              <a:ext uri="{FF2B5EF4-FFF2-40B4-BE49-F238E27FC236}">
                <a16:creationId xmlns:a16="http://schemas.microsoft.com/office/drawing/2014/main" xmlns="" id="{3659DB5E-C72A-6844-B164-8B5572FA65DF}"/>
              </a:ext>
            </a:extLst>
          </p:cNvPr>
          <p:cNvPicPr>
            <a:picLocks noChangeAspect="1"/>
          </p:cNvPicPr>
          <p:nvPr/>
        </p:nvPicPr>
        <p:blipFill rotWithShape="1">
          <a:blip r:embed="rId2"/>
          <a:srcRect l="4670" r="9884"/>
          <a:stretch/>
        </p:blipFill>
        <p:spPr>
          <a:xfrm>
            <a:off x="7187912" y="2593967"/>
            <a:ext cx="4363903" cy="3409017"/>
          </a:xfrm>
          <a:prstGeom prst="rect">
            <a:avLst/>
          </a:prstGeom>
        </p:spPr>
      </p:pic>
      <p:sp>
        <p:nvSpPr>
          <p:cNvPr id="3" name="Content Placeholder 2">
            <a:extLst>
              <a:ext uri="{FF2B5EF4-FFF2-40B4-BE49-F238E27FC236}">
                <a16:creationId xmlns:a16="http://schemas.microsoft.com/office/drawing/2014/main" xmlns="" id="{0C10E0B0-DEC3-4847-A68F-EDE2CA6896AF}"/>
              </a:ext>
            </a:extLst>
          </p:cNvPr>
          <p:cNvSpPr>
            <a:spLocks noGrp="1"/>
          </p:cNvSpPr>
          <p:nvPr>
            <p:ph idx="1"/>
          </p:nvPr>
        </p:nvSpPr>
        <p:spPr>
          <a:xfrm>
            <a:off x="1119323" y="2393063"/>
            <a:ext cx="6231736" cy="4276678"/>
          </a:xfrm>
        </p:spPr>
        <p:txBody>
          <a:bodyPr>
            <a:noAutofit/>
          </a:bodyPr>
          <a:lstStyle/>
          <a:p>
            <a:pPr>
              <a:spcBef>
                <a:spcPts val="0"/>
              </a:spcBef>
            </a:pPr>
            <a:r>
              <a:rPr lang="en-US" dirty="0"/>
              <a:t>Also known as ‘generation connected’ or ‘dot com kids’</a:t>
            </a:r>
          </a:p>
          <a:p>
            <a:pPr>
              <a:spcBef>
                <a:spcPts val="0"/>
              </a:spcBef>
            </a:pPr>
            <a:r>
              <a:rPr lang="en-US" dirty="0"/>
              <a:t>1 in 2 predicted to obtain a univ degree</a:t>
            </a:r>
          </a:p>
          <a:p>
            <a:pPr>
              <a:spcBef>
                <a:spcPts val="0"/>
              </a:spcBef>
            </a:pPr>
            <a:r>
              <a:rPr lang="en-US" dirty="0"/>
              <a:t>By 2025, will make up 27% of the workforce</a:t>
            </a:r>
          </a:p>
          <a:p>
            <a:pPr>
              <a:spcBef>
                <a:spcPts val="0"/>
              </a:spcBef>
            </a:pPr>
            <a:r>
              <a:rPr lang="en-US" dirty="0"/>
              <a:t>Predicted to work 18 jobs across 6 careers and live in 15 homes in their lifetime</a:t>
            </a:r>
          </a:p>
          <a:p>
            <a:pPr>
              <a:spcBef>
                <a:spcPts val="0"/>
              </a:spcBef>
            </a:pPr>
            <a:r>
              <a:rPr lang="en-US" dirty="0"/>
              <a:t>There are 2,000,000,000 Gen </a:t>
            </a:r>
            <a:r>
              <a:rPr lang="en-US" dirty="0" err="1"/>
              <a:t>Zs</a:t>
            </a:r>
            <a:r>
              <a:rPr lang="en-US" dirty="0"/>
              <a:t> globally</a:t>
            </a:r>
          </a:p>
          <a:p>
            <a:pPr>
              <a:spcBef>
                <a:spcPts val="0"/>
              </a:spcBef>
            </a:pPr>
            <a:r>
              <a:rPr lang="en-US" dirty="0"/>
              <a:t>Use slang like ‘Fam’, ‘FOMO’ and ‘YOLO’</a:t>
            </a:r>
          </a:p>
        </p:txBody>
      </p:sp>
    </p:spTree>
    <p:extLst>
      <p:ext uri="{BB962C8B-B14F-4D97-AF65-F5344CB8AC3E}">
        <p14:creationId xmlns:p14="http://schemas.microsoft.com/office/powerpoint/2010/main" val="2750024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B19D093C-27FB-4032-B282-42C4563F2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B218DC0-95FD-E64E-B57F-DF5B443B3EB7}"/>
              </a:ext>
            </a:extLst>
          </p:cNvPr>
          <p:cNvSpPr>
            <a:spLocks noGrp="1"/>
          </p:cNvSpPr>
          <p:nvPr>
            <p:ph type="title"/>
          </p:nvPr>
        </p:nvSpPr>
        <p:spPr>
          <a:xfrm>
            <a:off x="48943" y="1324240"/>
            <a:ext cx="5539763" cy="1463472"/>
          </a:xfrm>
        </p:spPr>
        <p:txBody>
          <a:bodyPr anchor="t">
            <a:normAutofit/>
          </a:bodyPr>
          <a:lstStyle/>
          <a:p>
            <a:r>
              <a:rPr lang="en-US" sz="4800" b="1" dirty="0">
                <a:solidFill>
                  <a:schemeClr val="bg1"/>
                </a:solidFill>
                <a:effectLst>
                  <a:outerShdw blurRad="50800" dist="38100" dir="13500000" algn="br" rotWithShape="0">
                    <a:prstClr val="black">
                      <a:alpha val="40000"/>
                    </a:prstClr>
                  </a:outerShdw>
                </a:effectLst>
                <a:latin typeface="+mn-lt"/>
              </a:rPr>
              <a:t>Generation Alpha</a:t>
            </a:r>
          </a:p>
        </p:txBody>
      </p:sp>
      <p:grpSp>
        <p:nvGrpSpPr>
          <p:cNvPr id="13" name="Group 12">
            <a:extLst>
              <a:ext uri="{FF2B5EF4-FFF2-40B4-BE49-F238E27FC236}">
                <a16:creationId xmlns:a16="http://schemas.microsoft.com/office/drawing/2014/main" xmlns="" id="{35EE815E-1BD3-4777-B652-6D98825BF66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xmlns="" id="{E6692982-4A7D-4392-87CD-F0CD4B027DD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xmlns="" id="{196485F7-F277-4123-AC53-98EA4C8587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xmlns="" id="{6FB0FE57-5F4B-0847-8253-825028F24D6F}"/>
              </a:ext>
            </a:extLst>
          </p:cNvPr>
          <p:cNvSpPr>
            <a:spLocks noGrp="1"/>
          </p:cNvSpPr>
          <p:nvPr>
            <p:ph idx="1"/>
          </p:nvPr>
        </p:nvSpPr>
        <p:spPr>
          <a:xfrm>
            <a:off x="0" y="2252184"/>
            <a:ext cx="4694548" cy="3719535"/>
          </a:xfrm>
        </p:spPr>
        <p:txBody>
          <a:bodyPr anchor="t">
            <a:noAutofit/>
          </a:bodyPr>
          <a:lstStyle/>
          <a:p>
            <a:r>
              <a:rPr lang="en-US" sz="2400" dirty="0">
                <a:solidFill>
                  <a:schemeClr val="bg1"/>
                </a:solidFill>
              </a:rPr>
              <a:t>Born since the year 2010, they are the first generation who will be entirely born and shaped in the 21st century, and the first generation that we will see in record numbers in the 22nd century as well. </a:t>
            </a:r>
          </a:p>
          <a:p>
            <a:r>
              <a:rPr lang="en-US" sz="2400" dirty="0">
                <a:solidFill>
                  <a:schemeClr val="bg1"/>
                </a:solidFill>
              </a:rPr>
              <a:t>They are logged on and linked up – known as ‘digital natives’. They are the most materially endowed and technologically literate generation to ever grace the planet!</a:t>
            </a:r>
          </a:p>
        </p:txBody>
      </p:sp>
      <p:pic>
        <p:nvPicPr>
          <p:cNvPr id="4" name="Picture 3">
            <a:extLst>
              <a:ext uri="{FF2B5EF4-FFF2-40B4-BE49-F238E27FC236}">
                <a16:creationId xmlns:a16="http://schemas.microsoft.com/office/drawing/2014/main" xmlns="" id="{5B984A8C-2127-A542-9306-FC9DEAC7DA47}"/>
              </a:ext>
            </a:extLst>
          </p:cNvPr>
          <p:cNvPicPr>
            <a:picLocks noChangeAspect="1"/>
          </p:cNvPicPr>
          <p:nvPr/>
        </p:nvPicPr>
        <p:blipFill>
          <a:blip r:embed="rId3"/>
          <a:stretch>
            <a:fillRect/>
          </a:stretch>
        </p:blipFill>
        <p:spPr>
          <a:xfrm>
            <a:off x="5694542" y="931241"/>
            <a:ext cx="6064642" cy="4268288"/>
          </a:xfrm>
          <a:prstGeom prst="rect">
            <a:avLst/>
          </a:prstGeom>
        </p:spPr>
      </p:pic>
      <p:sp>
        <p:nvSpPr>
          <p:cNvPr id="6" name="Rectangle 5">
            <a:extLst>
              <a:ext uri="{FF2B5EF4-FFF2-40B4-BE49-F238E27FC236}">
                <a16:creationId xmlns:a16="http://schemas.microsoft.com/office/drawing/2014/main" xmlns="" id="{129EDF67-E7AF-9648-97D3-E7192EC6A5B3}"/>
              </a:ext>
            </a:extLst>
          </p:cNvPr>
          <p:cNvSpPr/>
          <p:nvPr/>
        </p:nvSpPr>
        <p:spPr>
          <a:xfrm>
            <a:off x="0" y="-18415"/>
            <a:ext cx="5116060" cy="68948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Born 2010, they are the first generation who will be entirely born and	shaped in the 21st century.  This first generation we will see in record numbers in the 22nd century. </a:t>
            </a:r>
          </a:p>
          <a:p>
            <a:pPr marL="457200" indent="-457200">
              <a:buFont typeface="Arial" panose="020B0604020202020204" pitchFamily="34" charset="0"/>
              <a:buChar char="•"/>
            </a:pPr>
            <a:r>
              <a:rPr lang="en-US" sz="2800" dirty="0">
                <a:solidFill>
                  <a:schemeClr val="bg1"/>
                </a:solidFill>
              </a:rPr>
              <a:t>They are logged on and linked up – known as ‘digital natives’. Most materially endowed and technologically literate generation to ever grace the planet!</a:t>
            </a:r>
          </a:p>
          <a:p>
            <a:pPr algn="ctr"/>
            <a:endParaRPr lang="en-US" dirty="0"/>
          </a:p>
        </p:txBody>
      </p:sp>
      <p:sp>
        <p:nvSpPr>
          <p:cNvPr id="5" name="TextBox 4">
            <a:extLst>
              <a:ext uri="{FF2B5EF4-FFF2-40B4-BE49-F238E27FC236}">
                <a16:creationId xmlns:a16="http://schemas.microsoft.com/office/drawing/2014/main" xmlns="" id="{F2258BE3-C6E5-384A-8F04-26F2C23FA0A1}"/>
              </a:ext>
            </a:extLst>
          </p:cNvPr>
          <p:cNvSpPr txBox="1"/>
          <p:nvPr/>
        </p:nvSpPr>
        <p:spPr>
          <a:xfrm>
            <a:off x="531749" y="63309"/>
            <a:ext cx="4399122" cy="1200329"/>
          </a:xfrm>
          <a:prstGeom prst="rect">
            <a:avLst/>
          </a:prstGeom>
          <a:noFill/>
        </p:spPr>
        <p:txBody>
          <a:bodyPr wrap="square" rtlCol="0">
            <a:spAutoFit/>
          </a:bodyPr>
          <a:lstStyle/>
          <a:p>
            <a:r>
              <a:rPr lang="en-US" sz="3600" b="1" dirty="0">
                <a:solidFill>
                  <a:schemeClr val="bg1"/>
                </a:solidFill>
                <a:effectLst>
                  <a:outerShdw blurRad="50800" dist="38100" dir="13500000" algn="br" rotWithShape="0">
                    <a:prstClr val="black">
                      <a:alpha val="40000"/>
                    </a:prstClr>
                  </a:outerShdw>
                </a:effectLst>
              </a:rPr>
              <a:t>Characteristics of Generation Alpha </a:t>
            </a:r>
          </a:p>
        </p:txBody>
      </p:sp>
    </p:spTree>
    <p:extLst>
      <p:ext uri="{BB962C8B-B14F-4D97-AF65-F5344CB8AC3E}">
        <p14:creationId xmlns:p14="http://schemas.microsoft.com/office/powerpoint/2010/main" val="1425198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p:cTn id="7"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animEffect transition="in" filter="wipe(down)">
                                      <p:cBhvr>
                                        <p:cTn id="1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D38EE57-B708-47C9-A4A4-E25F09FAB0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57A28182-58A5-4DBB-8F64-BD944BCA81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xmlns="" id="{E4A9080E-7BA6-45FC-8677-8B9D5F4DAF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xmlns="" id="{2163D516-75D4-4DE0-AC27-63719125AE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xmlns="" id="{E74A26A5-C23A-46D4-B0FF-155FB38346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xmlns="" id="{08E0243F-1062-43C6-AD04-130DFF6684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xmlns="" id="{94C5517B-1B0F-47AA-93A5-36718996986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xmlns=""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xmlns="" id="{0309D077-A021-D54F-9534-DC14C1B935AD}"/>
              </a:ext>
            </a:extLst>
          </p:cNvPr>
          <p:cNvSpPr>
            <a:spLocks noGrp="1"/>
          </p:cNvSpPr>
          <p:nvPr>
            <p:ph type="title"/>
          </p:nvPr>
        </p:nvSpPr>
        <p:spPr>
          <a:xfrm>
            <a:off x="1047280" y="759805"/>
            <a:ext cx="10306520" cy="1325563"/>
          </a:xfrm>
        </p:spPr>
        <p:txBody>
          <a:bodyPr>
            <a:normAutofit/>
          </a:bodyPr>
          <a:lstStyle/>
          <a:p>
            <a:r>
              <a:rPr lang="en-US" sz="4000" b="1" dirty="0">
                <a:solidFill>
                  <a:srgbClr val="FFFFFF"/>
                </a:solidFill>
                <a:latin typeface="Arial" panose="020B0604020202020204" pitchFamily="34" charset="0"/>
                <a:cs typeface="Arial" panose="020B0604020202020204" pitchFamily="34" charset="0"/>
              </a:rPr>
              <a:t>Generation Alpha Facts</a:t>
            </a:r>
          </a:p>
        </p:txBody>
      </p:sp>
      <p:sp>
        <p:nvSpPr>
          <p:cNvPr id="3" name="Content Placeholder 2">
            <a:extLst>
              <a:ext uri="{FF2B5EF4-FFF2-40B4-BE49-F238E27FC236}">
                <a16:creationId xmlns:a16="http://schemas.microsoft.com/office/drawing/2014/main" xmlns="" id="{CA8551E0-8B3F-BC45-A680-F64B13715016}"/>
              </a:ext>
            </a:extLst>
          </p:cNvPr>
          <p:cNvSpPr>
            <a:spLocks noGrp="1"/>
          </p:cNvSpPr>
          <p:nvPr>
            <p:ph idx="1"/>
          </p:nvPr>
        </p:nvSpPr>
        <p:spPr>
          <a:xfrm>
            <a:off x="1268480" y="2246729"/>
            <a:ext cx="4883252" cy="4634536"/>
          </a:xfrm>
        </p:spPr>
        <p:txBody>
          <a:bodyPr>
            <a:normAutofit/>
          </a:bodyPr>
          <a:lstStyle/>
          <a:p>
            <a:r>
              <a:rPr lang="en-US" sz="3200" dirty="0"/>
              <a:t>2.8 million Gen Alpha’s born around the globe each week.</a:t>
            </a:r>
          </a:p>
          <a:p>
            <a:r>
              <a:rPr lang="en-US" sz="3200" dirty="0"/>
              <a:t>They are mobile, global, visual, digital, and social.</a:t>
            </a:r>
          </a:p>
          <a:p>
            <a:r>
              <a:rPr lang="en-US" sz="3200" dirty="0"/>
              <a:t> Very independent—make their own decisions.</a:t>
            </a:r>
          </a:p>
          <a:p>
            <a:r>
              <a:rPr lang="en-US" sz="3200" dirty="0"/>
              <a:t>Diverse in taste, lifestyles and points of view.</a:t>
            </a:r>
          </a:p>
          <a:p>
            <a:endParaRPr lang="en-US" sz="2400" dirty="0"/>
          </a:p>
        </p:txBody>
      </p:sp>
      <p:pic>
        <p:nvPicPr>
          <p:cNvPr id="4" name="Picture 3">
            <a:extLst>
              <a:ext uri="{FF2B5EF4-FFF2-40B4-BE49-F238E27FC236}">
                <a16:creationId xmlns:a16="http://schemas.microsoft.com/office/drawing/2014/main" xmlns="" id="{07F756F9-DA3F-FC47-9B6C-04055563D771}"/>
              </a:ext>
            </a:extLst>
          </p:cNvPr>
          <p:cNvPicPr>
            <a:picLocks noChangeAspect="1"/>
          </p:cNvPicPr>
          <p:nvPr/>
        </p:nvPicPr>
        <p:blipFill>
          <a:blip r:embed="rId3"/>
          <a:stretch>
            <a:fillRect/>
          </a:stretch>
        </p:blipFill>
        <p:spPr>
          <a:xfrm>
            <a:off x="6458119" y="2494450"/>
            <a:ext cx="4751162" cy="3563372"/>
          </a:xfrm>
          <a:prstGeom prst="rect">
            <a:avLst/>
          </a:prstGeom>
        </p:spPr>
      </p:pic>
    </p:spTree>
    <p:extLst>
      <p:ext uri="{BB962C8B-B14F-4D97-AF65-F5344CB8AC3E}">
        <p14:creationId xmlns:p14="http://schemas.microsoft.com/office/powerpoint/2010/main" val="4151492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xmlns="" id="{9F01385E-A375-CE4A-B1CD-66E7E6019146}"/>
              </a:ext>
            </a:extLst>
          </p:cNvPr>
          <p:cNvPicPr>
            <a:picLocks noChangeAspect="1"/>
          </p:cNvPicPr>
          <p:nvPr/>
        </p:nvPicPr>
        <p:blipFill rotWithShape="1">
          <a:blip r:embed="rId2"/>
          <a:srcRect l="23232" t="3030" r="2525" b="7071"/>
          <a:stretch/>
        </p:blipFill>
        <p:spPr>
          <a:xfrm>
            <a:off x="290944" y="0"/>
            <a:ext cx="11623965" cy="6858000"/>
          </a:xfrm>
          <a:prstGeom prst="rect">
            <a:avLst/>
          </a:prstGeom>
        </p:spPr>
      </p:pic>
    </p:spTree>
    <p:extLst>
      <p:ext uri="{BB962C8B-B14F-4D97-AF65-F5344CB8AC3E}">
        <p14:creationId xmlns:p14="http://schemas.microsoft.com/office/powerpoint/2010/main" val="367985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xmlns="" id="{E57ABE58-A030-5F47-BFF9-4F641A087A25}"/>
              </a:ext>
            </a:extLst>
          </p:cNvPr>
          <p:cNvPicPr>
            <a:picLocks noChangeAspect="1"/>
          </p:cNvPicPr>
          <p:nvPr/>
        </p:nvPicPr>
        <p:blipFill rotWithShape="1">
          <a:blip r:embed="rId2"/>
          <a:srcRect l="23487" t="3030" r="2649" b="7273"/>
          <a:stretch/>
        </p:blipFill>
        <p:spPr>
          <a:xfrm>
            <a:off x="221673" y="0"/>
            <a:ext cx="11748654" cy="6858000"/>
          </a:xfrm>
          <a:prstGeom prst="rect">
            <a:avLst/>
          </a:prstGeom>
        </p:spPr>
      </p:pic>
    </p:spTree>
    <p:extLst>
      <p:ext uri="{BB962C8B-B14F-4D97-AF65-F5344CB8AC3E}">
        <p14:creationId xmlns:p14="http://schemas.microsoft.com/office/powerpoint/2010/main" val="20602174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1133</TotalTime>
  <Words>327</Words>
  <Application>Microsoft Office PowerPoint</Application>
  <PresentationFormat>Widescreen</PresentationFormat>
  <Paragraphs>59</Paragraphs>
  <Slides>14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Goudy Type</vt:lpstr>
      <vt:lpstr>Office Theme</vt:lpstr>
      <vt:lpstr>PowerPoint Presentation</vt:lpstr>
      <vt:lpstr>PowerPoint Presentation</vt:lpstr>
      <vt:lpstr>PowerPoint Presentation</vt:lpstr>
      <vt:lpstr>Characteristics of Gen Z</vt:lpstr>
      <vt:lpstr>Generation Z facts </vt:lpstr>
      <vt:lpstr>Generation Alpha</vt:lpstr>
      <vt:lpstr>Generation Alpha 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 Linda Mei Lin</dc:creator>
  <cp:lastModifiedBy>cjclementson@gmail.com</cp:lastModifiedBy>
  <cp:revision>2</cp:revision>
  <dcterms:created xsi:type="dcterms:W3CDTF">2022-02-03T03:24:06Z</dcterms:created>
  <dcterms:modified xsi:type="dcterms:W3CDTF">2024-10-22T15:59:35Z</dcterms:modified>
</cp:coreProperties>
</file>