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7"/>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Lst>
  <p:sldSz cx="18288000" cy="10287000"/>
  <p:notesSz cx="6858000" cy="9144000"/>
  <p:embeddedFontLst>
    <p:embeddedFont>
      <p:font typeface="Arimo" panose="020B0604020202020204" pitchFamily="34" charset="0"/>
      <p:bold r:id="rId38"/>
      <p:italic r:id="rId39"/>
      <p:boldItalic r:id="rId40"/>
    </p:embeddedFont>
    <p:embeddedFont>
      <p:font typeface="Calibri" panose="020F0502020204030204" pitchFamily="34" charset="0"/>
      <p:regular r:id="rId41"/>
      <p:bold r:id="rId42"/>
      <p:italic r:id="rId43"/>
      <p:boldItalic r:id="rId44"/>
    </p:embeddedFont>
    <p:embeddedFont>
      <p:font typeface="Inter" panose="020B0502030000000004" pitchFamily="34" charset="0"/>
      <p:regular r:id="rId45"/>
      <p:bold r:id="rId46"/>
    </p:embeddedFont>
    <p:embeddedFont>
      <p:font typeface="Open Sans" panose="020B0606030504020204" pitchFamily="34" charset="0"/>
      <p:regular r:id="rId47"/>
      <p:bold r:id="rId48"/>
      <p:italic r:id="rId49"/>
      <p:boldItalic r:id="rId50"/>
    </p:embeddedFont>
    <p:embeddedFont>
      <p:font typeface="Open Sans Light" panose="020B0306030504020204" pitchFamily="34" charset="0"/>
      <p:regular r:id="rId51"/>
      <p:bold r:id="rId52"/>
      <p:italic r:id="rId53"/>
      <p:boldItalic r:id="rId54"/>
    </p:embeddedFont>
    <p:embeddedFont>
      <p:font typeface="Quicksand" pitchFamily="2" charset="77"/>
      <p:bold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hKM7SIiEkRWWWH8qN+IKqvy7SFa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B147FC-93ED-CA4A-8231-6474D2C74687}" v="2" dt="2022-04-17T02:14:53.4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68"/>
    <p:restoredTop sz="78547"/>
  </p:normalViewPr>
  <p:slideViewPr>
    <p:cSldViewPr snapToGrid="0">
      <p:cViewPr varScale="1">
        <p:scale>
          <a:sx n="51" d="100"/>
          <a:sy n="51" d="100"/>
        </p:scale>
        <p:origin x="1088"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h, Linda Mei Lin" userId="a0e7f40d-70cd-4b8f-aa27-67c7246dba12" providerId="ADAL" clId="{BBB147FC-93ED-CA4A-8231-6474D2C74687}"/>
    <pc:docChg chg="undo custSel delSld modSld">
      <pc:chgData name="Koh, Linda Mei Lin" userId="a0e7f40d-70cd-4b8f-aa27-67c7246dba12" providerId="ADAL" clId="{BBB147FC-93ED-CA4A-8231-6474D2C74687}" dt="2022-04-18T19:26:42.522" v="147" actId="20577"/>
      <pc:docMkLst>
        <pc:docMk/>
      </pc:docMkLst>
      <pc:sldChg chg="addSp delSp modSp mod">
        <pc:chgData name="Koh, Linda Mei Lin" userId="a0e7f40d-70cd-4b8f-aa27-67c7246dba12" providerId="ADAL" clId="{BBB147FC-93ED-CA4A-8231-6474D2C74687}" dt="2022-04-18T19:26:42.522" v="147" actId="20577"/>
        <pc:sldMkLst>
          <pc:docMk/>
          <pc:sldMk cId="0" sldId="256"/>
        </pc:sldMkLst>
        <pc:spChg chg="add mod">
          <ac:chgData name="Koh, Linda Mei Lin" userId="a0e7f40d-70cd-4b8f-aa27-67c7246dba12" providerId="ADAL" clId="{BBB147FC-93ED-CA4A-8231-6474D2C74687}" dt="2022-04-18T19:26:42.522" v="147" actId="20577"/>
          <ac:spMkLst>
            <pc:docMk/>
            <pc:sldMk cId="0" sldId="256"/>
            <ac:spMk id="2" creationId="{003BDD9B-8CB5-A94D-9BCF-2B5E1A4EF4A0}"/>
          </ac:spMkLst>
        </pc:spChg>
        <pc:spChg chg="mod">
          <ac:chgData name="Koh, Linda Mei Lin" userId="a0e7f40d-70cd-4b8f-aa27-67c7246dba12" providerId="ADAL" clId="{BBB147FC-93ED-CA4A-8231-6474D2C74687}" dt="2022-04-17T02:14:37.909" v="75" actId="1076"/>
          <ac:spMkLst>
            <pc:docMk/>
            <pc:sldMk cId="0" sldId="256"/>
            <ac:spMk id="84" creationId="{00000000-0000-0000-0000-000000000000}"/>
          </ac:spMkLst>
        </pc:spChg>
        <pc:spChg chg="mod">
          <ac:chgData name="Koh, Linda Mei Lin" userId="a0e7f40d-70cd-4b8f-aa27-67c7246dba12" providerId="ADAL" clId="{BBB147FC-93ED-CA4A-8231-6474D2C74687}" dt="2022-04-17T02:13:46.192" v="65" actId="2710"/>
          <ac:spMkLst>
            <pc:docMk/>
            <pc:sldMk cId="0" sldId="256"/>
            <ac:spMk id="92" creationId="{00000000-0000-0000-0000-000000000000}"/>
          </ac:spMkLst>
        </pc:spChg>
        <pc:spChg chg="del">
          <ac:chgData name="Koh, Linda Mei Lin" userId="a0e7f40d-70cd-4b8f-aa27-67c7246dba12" providerId="ADAL" clId="{BBB147FC-93ED-CA4A-8231-6474D2C74687}" dt="2022-04-17T02:11:35.251" v="55" actId="478"/>
          <ac:spMkLst>
            <pc:docMk/>
            <pc:sldMk cId="0" sldId="256"/>
            <ac:spMk id="94" creationId="{00000000-0000-0000-0000-000000000000}"/>
          </ac:spMkLst>
        </pc:spChg>
        <pc:spChg chg="mod">
          <ac:chgData name="Koh, Linda Mei Lin" userId="a0e7f40d-70cd-4b8f-aa27-67c7246dba12" providerId="ADAL" clId="{BBB147FC-93ED-CA4A-8231-6474D2C74687}" dt="2022-04-17T02:14:20.581" v="73" actId="1076"/>
          <ac:spMkLst>
            <pc:docMk/>
            <pc:sldMk cId="0" sldId="256"/>
            <ac:spMk id="95" creationId="{00000000-0000-0000-0000-000000000000}"/>
          </ac:spMkLst>
        </pc:spChg>
        <pc:picChg chg="mod">
          <ac:chgData name="Koh, Linda Mei Lin" userId="a0e7f40d-70cd-4b8f-aa27-67c7246dba12" providerId="ADAL" clId="{BBB147FC-93ED-CA4A-8231-6474D2C74687}" dt="2022-04-17T02:13:54.789" v="67" actId="14100"/>
          <ac:picMkLst>
            <pc:docMk/>
            <pc:sldMk cId="0" sldId="256"/>
            <ac:picMk id="85" creationId="{00000000-0000-0000-0000-000000000000}"/>
          </ac:picMkLst>
        </pc:picChg>
        <pc:picChg chg="mod">
          <ac:chgData name="Koh, Linda Mei Lin" userId="a0e7f40d-70cd-4b8f-aa27-67c7246dba12" providerId="ADAL" clId="{BBB147FC-93ED-CA4A-8231-6474D2C74687}" dt="2022-04-17T02:14:45.970" v="77" actId="1076"/>
          <ac:picMkLst>
            <pc:docMk/>
            <pc:sldMk cId="0" sldId="256"/>
            <ac:picMk id="91" creationId="{00000000-0000-0000-0000-000000000000}"/>
          </ac:picMkLst>
        </pc:picChg>
        <pc:picChg chg="mod">
          <ac:chgData name="Koh, Linda Mei Lin" userId="a0e7f40d-70cd-4b8f-aa27-67c7246dba12" providerId="ADAL" clId="{BBB147FC-93ED-CA4A-8231-6474D2C74687}" dt="2022-04-17T02:14:11.467" v="71" actId="1076"/>
          <ac:picMkLst>
            <pc:docMk/>
            <pc:sldMk cId="0" sldId="256"/>
            <ac:picMk id="93" creationId="{00000000-0000-0000-0000-000000000000}"/>
          </ac:picMkLst>
        </pc:picChg>
      </pc:sldChg>
      <pc:sldChg chg="del">
        <pc:chgData name="Koh, Linda Mei Lin" userId="a0e7f40d-70cd-4b8f-aa27-67c7246dba12" providerId="ADAL" clId="{BBB147FC-93ED-CA4A-8231-6474D2C74687}" dt="2022-04-14T18:53:05.051" v="3" actId="2696"/>
        <pc:sldMkLst>
          <pc:docMk/>
          <pc:sldMk cId="0" sldId="257"/>
        </pc:sldMkLst>
      </pc:sldChg>
      <pc:sldChg chg="modSp mod">
        <pc:chgData name="Koh, Linda Mei Lin" userId="a0e7f40d-70cd-4b8f-aa27-67c7246dba12" providerId="ADAL" clId="{BBB147FC-93ED-CA4A-8231-6474D2C74687}" dt="2022-04-14T19:04:27.257" v="19" actId="20577"/>
        <pc:sldMkLst>
          <pc:docMk/>
          <pc:sldMk cId="0" sldId="263"/>
        </pc:sldMkLst>
        <pc:spChg chg="mod">
          <ac:chgData name="Koh, Linda Mei Lin" userId="a0e7f40d-70cd-4b8f-aa27-67c7246dba12" providerId="ADAL" clId="{BBB147FC-93ED-CA4A-8231-6474D2C74687}" dt="2022-04-14T19:04:27.257" v="19" actId="20577"/>
          <ac:spMkLst>
            <pc:docMk/>
            <pc:sldMk cId="0" sldId="263"/>
            <ac:spMk id="171" creationId="{00000000-0000-0000-0000-000000000000}"/>
          </ac:spMkLst>
        </pc:spChg>
      </pc:sldChg>
      <pc:sldChg chg="modSp mod">
        <pc:chgData name="Koh, Linda Mei Lin" userId="a0e7f40d-70cd-4b8f-aa27-67c7246dba12" providerId="ADAL" clId="{BBB147FC-93ED-CA4A-8231-6474D2C74687}" dt="2022-04-14T19:06:19.091" v="23" actId="20577"/>
        <pc:sldMkLst>
          <pc:docMk/>
          <pc:sldMk cId="0" sldId="264"/>
        </pc:sldMkLst>
        <pc:spChg chg="mod">
          <ac:chgData name="Koh, Linda Mei Lin" userId="a0e7f40d-70cd-4b8f-aa27-67c7246dba12" providerId="ADAL" clId="{BBB147FC-93ED-CA4A-8231-6474D2C74687}" dt="2022-04-14T19:06:19.091" v="23" actId="20577"/>
          <ac:spMkLst>
            <pc:docMk/>
            <pc:sldMk cId="0" sldId="264"/>
            <ac:spMk id="181" creationId="{00000000-0000-0000-0000-000000000000}"/>
          </ac:spMkLst>
        </pc:spChg>
      </pc:sldChg>
      <pc:sldChg chg="modSp mod">
        <pc:chgData name="Koh, Linda Mei Lin" userId="a0e7f40d-70cd-4b8f-aa27-67c7246dba12" providerId="ADAL" clId="{BBB147FC-93ED-CA4A-8231-6474D2C74687}" dt="2022-04-14T19:13:36.719" v="26" actId="1076"/>
        <pc:sldMkLst>
          <pc:docMk/>
          <pc:sldMk cId="0" sldId="270"/>
        </pc:sldMkLst>
        <pc:grpChg chg="mod">
          <ac:chgData name="Koh, Linda Mei Lin" userId="a0e7f40d-70cd-4b8f-aa27-67c7246dba12" providerId="ADAL" clId="{BBB147FC-93ED-CA4A-8231-6474D2C74687}" dt="2022-04-14T19:13:36.719" v="26" actId="1076"/>
          <ac:grpSpMkLst>
            <pc:docMk/>
            <pc:sldMk cId="0" sldId="270"/>
            <ac:grpSpMk id="279" creationId="{00000000-0000-0000-0000-000000000000}"/>
          </ac:grpSpMkLst>
        </pc:grpChg>
      </pc:sldChg>
      <pc:sldChg chg="modSp mod">
        <pc:chgData name="Koh, Linda Mei Lin" userId="a0e7f40d-70cd-4b8f-aa27-67c7246dba12" providerId="ADAL" clId="{BBB147FC-93ED-CA4A-8231-6474D2C74687}" dt="2022-04-14T19:17:20.501" v="35" actId="313"/>
        <pc:sldMkLst>
          <pc:docMk/>
          <pc:sldMk cId="0" sldId="273"/>
        </pc:sldMkLst>
        <pc:spChg chg="mod">
          <ac:chgData name="Koh, Linda Mei Lin" userId="a0e7f40d-70cd-4b8f-aa27-67c7246dba12" providerId="ADAL" clId="{BBB147FC-93ED-CA4A-8231-6474D2C74687}" dt="2022-04-14T19:17:20.501" v="35" actId="313"/>
          <ac:spMkLst>
            <pc:docMk/>
            <pc:sldMk cId="0" sldId="273"/>
            <ac:spMk id="318" creationId="{00000000-0000-0000-0000-000000000000}"/>
          </ac:spMkLst>
        </pc:spChg>
      </pc:sldChg>
      <pc:sldChg chg="modSp mod">
        <pc:chgData name="Koh, Linda Mei Lin" userId="a0e7f40d-70cd-4b8f-aa27-67c7246dba12" providerId="ADAL" clId="{BBB147FC-93ED-CA4A-8231-6474D2C74687}" dt="2022-04-14T19:21:36.289" v="48" actId="403"/>
        <pc:sldMkLst>
          <pc:docMk/>
          <pc:sldMk cId="0" sldId="276"/>
        </pc:sldMkLst>
        <pc:spChg chg="mod">
          <ac:chgData name="Koh, Linda Mei Lin" userId="a0e7f40d-70cd-4b8f-aa27-67c7246dba12" providerId="ADAL" clId="{BBB147FC-93ED-CA4A-8231-6474D2C74687}" dt="2022-04-14T19:21:36.289" v="48" actId="403"/>
          <ac:spMkLst>
            <pc:docMk/>
            <pc:sldMk cId="0" sldId="276"/>
            <ac:spMk id="356" creationId="{00000000-0000-0000-0000-000000000000}"/>
          </ac:spMkLst>
        </pc:spChg>
      </pc:sldChg>
      <pc:sldChg chg="modSp mod">
        <pc:chgData name="Koh, Linda Mei Lin" userId="a0e7f40d-70cd-4b8f-aa27-67c7246dba12" providerId="ADAL" clId="{BBB147FC-93ED-CA4A-8231-6474D2C74687}" dt="2022-04-14T19:25:58.503" v="54" actId="20577"/>
        <pc:sldMkLst>
          <pc:docMk/>
          <pc:sldMk cId="0" sldId="278"/>
        </pc:sldMkLst>
        <pc:spChg chg="mod">
          <ac:chgData name="Koh, Linda Mei Lin" userId="a0e7f40d-70cd-4b8f-aa27-67c7246dba12" providerId="ADAL" clId="{BBB147FC-93ED-CA4A-8231-6474D2C74687}" dt="2022-04-14T19:25:58.503" v="54" actId="20577"/>
          <ac:spMkLst>
            <pc:docMk/>
            <pc:sldMk cId="0" sldId="278"/>
            <ac:spMk id="378" creationId="{00000000-0000-0000-0000-000000000000}"/>
          </ac:spMkLst>
        </pc:spChg>
      </pc:sldChg>
      <pc:sldChg chg="modSp mod">
        <pc:chgData name="Koh, Linda Mei Lin" userId="a0e7f40d-70cd-4b8f-aa27-67c7246dba12" providerId="ADAL" clId="{BBB147FC-93ED-CA4A-8231-6474D2C74687}" dt="2022-04-04T01:39:03.300" v="2" actId="1076"/>
        <pc:sldMkLst>
          <pc:docMk/>
          <pc:sldMk cId="0" sldId="282"/>
        </pc:sldMkLst>
        <pc:spChg chg="mod">
          <ac:chgData name="Koh, Linda Mei Lin" userId="a0e7f40d-70cd-4b8f-aa27-67c7246dba12" providerId="ADAL" clId="{BBB147FC-93ED-CA4A-8231-6474D2C74687}" dt="2022-04-04T01:39:03.300" v="2" actId="1076"/>
          <ac:spMkLst>
            <pc:docMk/>
            <pc:sldMk cId="0" sldId="282"/>
            <ac:spMk id="41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 name="Google Shape;210;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 name="Google Shape;231;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77" name="Google Shape;27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97" name="Google Shape;297;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8" name="Google Shape;308;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4" name="Google Shape;31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3" name="Google Shape;323;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9" name="Google Shape;359;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9" name="Google Shape;36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4" name="Google Shape;384;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1" name="Google Shape;391;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0" name="Google Shape;41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2" name="Google Shape;422;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3" name="Google Shape;433;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3" name="Google Shape;453;p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3" name="Google Shape;463;p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4" name="Google Shape;474;p3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8" name="Google Shape;488;p3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5" name="Google Shape;495;p3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2" name="Google Shape;502;p3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8" name="Google Shape;508;p3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3" name="Google Shape;16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7"/>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8"/>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4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4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4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4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4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6"/>
          <p:cNvSpPr>
            <a:spLocks noGrp="1"/>
          </p:cNvSpPr>
          <p:nvPr>
            <p:ph type="pic" idx="2"/>
          </p:nvPr>
        </p:nvSpPr>
        <p:spPr>
          <a:xfrm>
            <a:off x="1792288" y="612775"/>
            <a:ext cx="5486400" cy="4114800"/>
          </a:xfrm>
          <a:prstGeom prst="rect">
            <a:avLst/>
          </a:prstGeom>
          <a:noFill/>
          <a:ln>
            <a:noFill/>
          </a:ln>
        </p:spPr>
      </p:sp>
      <p:sp>
        <p:nvSpPr>
          <p:cNvPr id="64" name="Google Shape;64;p4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6.png"/><Relationship Id="rId7"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 Id="rId9"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4.jp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9.jp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3.jpg"/><Relationship Id="rId4" Type="http://schemas.openxmlformats.org/officeDocument/2006/relationships/image" Target="../media/image52.jpg"/></Relationships>
</file>

<file path=ppt/slides/_rels/slide2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6.jp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0804"/>
        </a:solidFill>
        <a:effectLst/>
      </p:bgPr>
    </p:bg>
    <p:spTree>
      <p:nvGrpSpPr>
        <p:cNvPr id="1" name="Shape 83"/>
        <p:cNvGrpSpPr/>
        <p:nvPr/>
      </p:nvGrpSpPr>
      <p:grpSpPr>
        <a:xfrm>
          <a:off x="0" y="0"/>
          <a:ext cx="0" cy="0"/>
          <a:chOff x="0" y="0"/>
          <a:chExt cx="0" cy="0"/>
        </a:xfrm>
      </p:grpSpPr>
      <p:sp>
        <p:nvSpPr>
          <p:cNvPr id="84" name="Google Shape;84;p1"/>
          <p:cNvSpPr txBox="1"/>
          <p:nvPr/>
        </p:nvSpPr>
        <p:spPr>
          <a:xfrm>
            <a:off x="840665" y="1429366"/>
            <a:ext cx="15625942" cy="221599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7200" b="1" i="0" u="none" strike="noStrike" cap="none" dirty="0">
                <a:solidFill>
                  <a:srgbClr val="FDBD40"/>
                </a:solidFill>
                <a:latin typeface="Quicksand"/>
                <a:ea typeface="Quicksand"/>
                <a:cs typeface="Quicksand"/>
                <a:sym typeface="Quicksand"/>
              </a:rPr>
              <a:t>RACIAL ISSUES AND DISCRIMINATION  </a:t>
            </a:r>
            <a:endParaRPr sz="1100" dirty="0"/>
          </a:p>
        </p:txBody>
      </p:sp>
      <p:pic>
        <p:nvPicPr>
          <p:cNvPr id="85" name="Google Shape;85;p1"/>
          <p:cNvPicPr preferRelativeResize="0"/>
          <p:nvPr/>
        </p:nvPicPr>
        <p:blipFill rotWithShape="1">
          <a:blip r:embed="rId3">
            <a:alphaModFix/>
          </a:blip>
          <a:srcRect/>
          <a:stretch/>
        </p:blipFill>
        <p:spPr>
          <a:xfrm>
            <a:off x="7811188" y="4636755"/>
            <a:ext cx="4880874" cy="4151645"/>
          </a:xfrm>
          <a:prstGeom prst="rect">
            <a:avLst/>
          </a:prstGeom>
          <a:noFill/>
          <a:ln>
            <a:noFill/>
          </a:ln>
        </p:spPr>
      </p:pic>
      <p:grpSp>
        <p:nvGrpSpPr>
          <p:cNvPr id="86" name="Google Shape;86;p1"/>
          <p:cNvGrpSpPr/>
          <p:nvPr/>
        </p:nvGrpSpPr>
        <p:grpSpPr>
          <a:xfrm>
            <a:off x="12959336" y="9730057"/>
            <a:ext cx="4720752" cy="746730"/>
            <a:chOff x="0" y="0"/>
            <a:chExt cx="6294336" cy="995640"/>
          </a:xfrm>
        </p:grpSpPr>
        <p:sp>
          <p:nvSpPr>
            <p:cNvPr id="87" name="Google Shape;87;p1"/>
            <p:cNvSpPr/>
            <p:nvPr/>
          </p:nvSpPr>
          <p:spPr>
            <a:xfrm>
              <a:off x="0" y="0"/>
              <a:ext cx="6294300" cy="6900"/>
            </a:xfrm>
            <a:prstGeom prst="rect">
              <a:avLst/>
            </a:prstGeom>
            <a:solidFill>
              <a:srgbClr val="D6A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
            <p:cNvSpPr txBox="1"/>
            <p:nvPr/>
          </p:nvSpPr>
          <p:spPr>
            <a:xfrm>
              <a:off x="4417836" y="491340"/>
              <a:ext cx="1876500" cy="504300"/>
            </a:xfrm>
            <a:prstGeom prst="rect">
              <a:avLst/>
            </a:prstGeom>
            <a:noFill/>
            <a:ln>
              <a:noFill/>
            </a:ln>
          </p:spPr>
          <p:txBody>
            <a:bodyPr spcFirstLastPara="1" wrap="square" lIns="0" tIns="0" rIns="0" bIns="0" anchor="t" anchorCtr="0">
              <a:spAutoFit/>
            </a:bodyPr>
            <a:lstStyle/>
            <a:p>
              <a:pPr marL="0" marR="0" lvl="0" indent="0" algn="r" rtl="0">
                <a:lnSpc>
                  <a:spcPct val="140215"/>
                </a:lnSpc>
                <a:spcBef>
                  <a:spcPts val="0"/>
                </a:spcBef>
                <a:spcAft>
                  <a:spcPts val="0"/>
                </a:spcAft>
                <a:buNone/>
              </a:pPr>
              <a:endParaRPr sz="1022">
                <a:solidFill>
                  <a:srgbClr val="FFFFFF"/>
                </a:solidFill>
              </a:endParaRPr>
            </a:p>
            <a:p>
              <a:pPr marL="0" marR="0" lvl="0" indent="0" algn="l" rtl="0">
                <a:lnSpc>
                  <a:spcPct val="140215"/>
                </a:lnSpc>
                <a:spcBef>
                  <a:spcPts val="0"/>
                </a:spcBef>
                <a:spcAft>
                  <a:spcPts val="0"/>
                </a:spcAft>
                <a:buNone/>
              </a:pPr>
              <a:endParaRPr sz="1022">
                <a:solidFill>
                  <a:srgbClr val="FFFFFF"/>
                </a:solidFill>
              </a:endParaRPr>
            </a:p>
          </p:txBody>
        </p:sp>
      </p:grpSp>
      <p:pic>
        <p:nvPicPr>
          <p:cNvPr id="89" name="Google Shape;89;p1"/>
          <p:cNvPicPr preferRelativeResize="0"/>
          <p:nvPr/>
        </p:nvPicPr>
        <p:blipFill rotWithShape="1">
          <a:blip r:embed="rId4">
            <a:alphaModFix/>
          </a:blip>
          <a:srcRect/>
          <a:stretch/>
        </p:blipFill>
        <p:spPr>
          <a:xfrm>
            <a:off x="16037381" y="-134352"/>
            <a:ext cx="1772852" cy="1772852"/>
          </a:xfrm>
          <a:prstGeom prst="rect">
            <a:avLst/>
          </a:prstGeom>
          <a:noFill/>
          <a:ln>
            <a:noFill/>
          </a:ln>
        </p:spPr>
      </p:pic>
      <p:pic>
        <p:nvPicPr>
          <p:cNvPr id="90" name="Google Shape;90;p1"/>
          <p:cNvPicPr preferRelativeResize="0"/>
          <p:nvPr/>
        </p:nvPicPr>
        <p:blipFill rotWithShape="1">
          <a:blip r:embed="rId5">
            <a:alphaModFix/>
          </a:blip>
          <a:srcRect/>
          <a:stretch/>
        </p:blipFill>
        <p:spPr>
          <a:xfrm>
            <a:off x="15156253" y="255138"/>
            <a:ext cx="1093257" cy="993870"/>
          </a:xfrm>
          <a:prstGeom prst="rect">
            <a:avLst/>
          </a:prstGeom>
          <a:noFill/>
          <a:ln>
            <a:noFill/>
          </a:ln>
        </p:spPr>
      </p:pic>
      <p:pic>
        <p:nvPicPr>
          <p:cNvPr id="91" name="Google Shape;91;p1"/>
          <p:cNvPicPr preferRelativeResize="0"/>
          <p:nvPr/>
        </p:nvPicPr>
        <p:blipFill rotWithShape="1">
          <a:blip r:embed="rId6">
            <a:alphaModFix/>
          </a:blip>
          <a:srcRect/>
          <a:stretch/>
        </p:blipFill>
        <p:spPr>
          <a:xfrm>
            <a:off x="7708016" y="681628"/>
            <a:ext cx="5887514" cy="3618124"/>
          </a:xfrm>
          <a:prstGeom prst="rect">
            <a:avLst/>
          </a:prstGeom>
          <a:noFill/>
          <a:ln>
            <a:noFill/>
          </a:ln>
        </p:spPr>
      </p:pic>
      <p:sp>
        <p:nvSpPr>
          <p:cNvPr id="92" name="Google Shape;92;p1"/>
          <p:cNvSpPr txBox="1"/>
          <p:nvPr/>
        </p:nvSpPr>
        <p:spPr>
          <a:xfrm>
            <a:off x="1028707" y="4663082"/>
            <a:ext cx="6729600" cy="270843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8800" b="0" i="0" u="none" strike="noStrike" cap="none" dirty="0">
                <a:solidFill>
                  <a:srgbClr val="FFFFFF"/>
                </a:solidFill>
                <a:latin typeface="Arial"/>
                <a:ea typeface="Arial"/>
                <a:cs typeface="Arial"/>
                <a:sym typeface="Arial"/>
              </a:rPr>
              <a:t>They begin in the  </a:t>
            </a:r>
            <a:endParaRPr sz="1100" dirty="0"/>
          </a:p>
        </p:txBody>
      </p:sp>
      <p:pic>
        <p:nvPicPr>
          <p:cNvPr id="93" name="Google Shape;93;p1"/>
          <p:cNvPicPr preferRelativeResize="0"/>
          <p:nvPr/>
        </p:nvPicPr>
        <p:blipFill rotWithShape="1">
          <a:blip r:embed="rId7">
            <a:alphaModFix/>
          </a:blip>
          <a:srcRect/>
          <a:stretch/>
        </p:blipFill>
        <p:spPr>
          <a:xfrm rot="355341">
            <a:off x="5370162" y="6276963"/>
            <a:ext cx="2903962" cy="2979836"/>
          </a:xfrm>
          <a:prstGeom prst="rect">
            <a:avLst/>
          </a:prstGeom>
          <a:noFill/>
          <a:ln>
            <a:noFill/>
          </a:ln>
        </p:spPr>
      </p:pic>
      <p:sp>
        <p:nvSpPr>
          <p:cNvPr id="95" name="Google Shape;95;p1"/>
          <p:cNvSpPr txBox="1"/>
          <p:nvPr/>
        </p:nvSpPr>
        <p:spPr>
          <a:xfrm>
            <a:off x="9867897" y="7920331"/>
            <a:ext cx="7635600" cy="1809726"/>
          </a:xfrm>
          <a:prstGeom prst="rect">
            <a:avLst/>
          </a:prstGeom>
          <a:noFill/>
          <a:ln>
            <a:noFill/>
          </a:ln>
        </p:spPr>
        <p:txBody>
          <a:bodyPr spcFirstLastPara="1" wrap="square" lIns="0" tIns="0" rIns="0" bIns="0" anchor="t" anchorCtr="0">
            <a:spAutoFit/>
          </a:bodyPr>
          <a:lstStyle/>
          <a:p>
            <a:pPr marL="0" marR="0" lvl="0" indent="0" algn="r" rtl="0">
              <a:lnSpc>
                <a:spcPct val="140008"/>
              </a:lnSpc>
              <a:spcBef>
                <a:spcPts val="0"/>
              </a:spcBef>
              <a:spcAft>
                <a:spcPts val="0"/>
              </a:spcAft>
              <a:buNone/>
            </a:pPr>
            <a:r>
              <a:rPr lang="en-US" sz="2800" b="0" i="0" u="none" strike="noStrike" cap="none" dirty="0" err="1">
                <a:solidFill>
                  <a:srgbClr val="FFFFFF"/>
                </a:solidFill>
                <a:latin typeface="Arial"/>
                <a:ea typeface="Arial"/>
                <a:cs typeface="Arial"/>
                <a:sym typeface="Arial"/>
              </a:rPr>
              <a:t>Orathai</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Chureson</a:t>
            </a:r>
            <a:r>
              <a:rPr lang="en-US" sz="2800" b="0" i="0" u="none" strike="noStrike" cap="none" dirty="0">
                <a:solidFill>
                  <a:srgbClr val="FFFFFF"/>
                </a:solidFill>
                <a:latin typeface="Arial"/>
                <a:ea typeface="Arial"/>
                <a:cs typeface="Arial"/>
                <a:sym typeface="Arial"/>
              </a:rPr>
              <a:t>, PhD</a:t>
            </a:r>
            <a:endParaRPr sz="1600" dirty="0"/>
          </a:p>
          <a:p>
            <a:pPr marL="0" marR="0" lvl="0" indent="0" algn="r" rtl="0">
              <a:lnSpc>
                <a:spcPct val="140008"/>
              </a:lnSpc>
              <a:spcBef>
                <a:spcPts val="0"/>
              </a:spcBef>
              <a:spcAft>
                <a:spcPts val="0"/>
              </a:spcAft>
              <a:buNone/>
            </a:pPr>
            <a:r>
              <a:rPr lang="en-US" sz="2800" b="0" i="0" u="none" strike="noStrike" cap="none" dirty="0">
                <a:solidFill>
                  <a:srgbClr val="FFFFFF"/>
                </a:solidFill>
                <a:latin typeface="Arial"/>
                <a:ea typeface="Arial"/>
                <a:cs typeface="Arial"/>
                <a:sym typeface="Arial"/>
              </a:rPr>
              <a:t>Adventist Children’s Ministries</a:t>
            </a:r>
            <a:endParaRPr sz="1600" dirty="0"/>
          </a:p>
          <a:p>
            <a:pPr marL="0" marR="0" lvl="0" indent="0" algn="r" rtl="0">
              <a:lnSpc>
                <a:spcPct val="140008"/>
              </a:lnSpc>
              <a:spcBef>
                <a:spcPts val="0"/>
              </a:spcBef>
              <a:spcAft>
                <a:spcPts val="0"/>
              </a:spcAft>
              <a:buNone/>
            </a:pPr>
            <a:r>
              <a:rPr lang="en-US" sz="2800" b="0" i="0" u="none" strike="noStrike" cap="none" dirty="0">
                <a:solidFill>
                  <a:srgbClr val="FFFFFF"/>
                </a:solidFill>
                <a:latin typeface="Arial"/>
                <a:ea typeface="Arial"/>
                <a:cs typeface="Arial"/>
                <a:sym typeface="Arial"/>
              </a:rPr>
              <a:t>Southern Asia-Pacific Division</a:t>
            </a:r>
            <a:endParaRPr sz="1600" dirty="0"/>
          </a:p>
        </p:txBody>
      </p:sp>
      <p:sp>
        <p:nvSpPr>
          <p:cNvPr id="2" name="TextBox 1">
            <a:extLst>
              <a:ext uri="{FF2B5EF4-FFF2-40B4-BE49-F238E27FC236}">
                <a16:creationId xmlns:a16="http://schemas.microsoft.com/office/drawing/2014/main" id="{003BDD9B-8CB5-A94D-9BCF-2B5E1A4EF4A0}"/>
              </a:ext>
            </a:extLst>
          </p:cNvPr>
          <p:cNvSpPr txBox="1"/>
          <p:nvPr/>
        </p:nvSpPr>
        <p:spPr>
          <a:xfrm>
            <a:off x="13602937" y="1317564"/>
            <a:ext cx="4466287" cy="954107"/>
          </a:xfrm>
          <a:prstGeom prst="rect">
            <a:avLst/>
          </a:prstGeom>
          <a:noFill/>
        </p:spPr>
        <p:txBody>
          <a:bodyPr wrap="none" rtlCol="0">
            <a:spAutoFit/>
          </a:bodyPr>
          <a:lstStyle/>
          <a:p>
            <a:r>
              <a:rPr lang="en-US" sz="2800" b="1" dirty="0">
                <a:solidFill>
                  <a:schemeClr val="bg1"/>
                </a:solidFill>
                <a:effectLst>
                  <a:outerShdw blurRad="50800" dist="38100" dir="13500000" algn="br" rotWithShape="0">
                    <a:prstClr val="black">
                      <a:alpha val="40000"/>
                    </a:prstClr>
                  </a:outerShdw>
                </a:effectLst>
                <a:latin typeface="+mn-lt"/>
                <a:cs typeface="Calibri" panose="020F0502020204030204" pitchFamily="34" charset="0"/>
              </a:rPr>
              <a:t>Leadership Certification</a:t>
            </a:r>
          </a:p>
          <a:p>
            <a:r>
              <a:rPr lang="en-US" sz="2800" b="1" dirty="0">
                <a:solidFill>
                  <a:schemeClr val="bg1"/>
                </a:solidFill>
                <a:effectLst>
                  <a:outerShdw blurRad="50800" dist="38100" dir="13500000" algn="br" rotWithShape="0">
                    <a:prstClr val="black">
                      <a:alpha val="40000"/>
                    </a:prstClr>
                  </a:outerShdw>
                </a:effectLst>
                <a:latin typeface="+mn-lt"/>
                <a:cs typeface="Calibri" panose="020F0502020204030204" pitchFamily="34" charset="0"/>
              </a:rPr>
              <a:t>    Level 11, Course #2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11"/>
        <p:cNvGrpSpPr/>
        <p:nvPr/>
      </p:nvGrpSpPr>
      <p:grpSpPr>
        <a:xfrm>
          <a:off x="0" y="0"/>
          <a:ext cx="0" cy="0"/>
          <a:chOff x="0" y="0"/>
          <a:chExt cx="0" cy="0"/>
        </a:xfrm>
      </p:grpSpPr>
      <p:pic>
        <p:nvPicPr>
          <p:cNvPr id="212" name="Google Shape;212;p11"/>
          <p:cNvPicPr preferRelativeResize="0"/>
          <p:nvPr/>
        </p:nvPicPr>
        <p:blipFill rotWithShape="1">
          <a:blip r:embed="rId3">
            <a:alphaModFix/>
          </a:blip>
          <a:srcRect/>
          <a:stretch/>
        </p:blipFill>
        <p:spPr>
          <a:xfrm>
            <a:off x="16760659" y="1089996"/>
            <a:ext cx="498641" cy="220309"/>
          </a:xfrm>
          <a:prstGeom prst="rect">
            <a:avLst/>
          </a:prstGeom>
          <a:noFill/>
          <a:ln>
            <a:noFill/>
          </a:ln>
        </p:spPr>
      </p:pic>
      <p:grpSp>
        <p:nvGrpSpPr>
          <p:cNvPr id="213" name="Google Shape;213;p11"/>
          <p:cNvGrpSpPr/>
          <p:nvPr/>
        </p:nvGrpSpPr>
        <p:grpSpPr>
          <a:xfrm>
            <a:off x="1799800" y="1423100"/>
            <a:ext cx="14178183" cy="2711477"/>
            <a:chOff x="0" y="155108"/>
            <a:chExt cx="18054480" cy="3615303"/>
          </a:xfrm>
        </p:grpSpPr>
        <p:sp>
          <p:nvSpPr>
            <p:cNvPr id="214" name="Google Shape;214;p11"/>
            <p:cNvSpPr/>
            <p:nvPr/>
          </p:nvSpPr>
          <p:spPr>
            <a:xfrm>
              <a:off x="0" y="2943790"/>
              <a:ext cx="17898730" cy="12719"/>
            </a:xfrm>
            <a:prstGeom prst="rect">
              <a:avLst/>
            </a:prstGeom>
            <a:solidFill>
              <a:srgbClr val="D6A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1"/>
            <p:cNvSpPr txBox="1"/>
            <p:nvPr/>
          </p:nvSpPr>
          <p:spPr>
            <a:xfrm>
              <a:off x="155880" y="155108"/>
              <a:ext cx="17898600" cy="280140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6500" b="0" i="0" u="none" strike="noStrike" cap="none">
                  <a:solidFill>
                    <a:srgbClr val="0C0804"/>
                  </a:solidFill>
                  <a:latin typeface="Arial"/>
                  <a:ea typeface="Arial"/>
                  <a:cs typeface="Arial"/>
                  <a:sym typeface="Arial"/>
                </a:rPr>
                <a:t> Possible Reasons for the </a:t>
              </a:r>
              <a:endParaRPr/>
            </a:p>
            <a:p>
              <a:pPr marL="0" marR="0" lvl="0" indent="0" algn="ctr" rtl="0">
                <a:lnSpc>
                  <a:spcPct val="110000"/>
                </a:lnSpc>
                <a:spcBef>
                  <a:spcPts val="0"/>
                </a:spcBef>
                <a:spcAft>
                  <a:spcPts val="0"/>
                </a:spcAft>
                <a:buNone/>
              </a:pPr>
              <a:r>
                <a:rPr lang="en-US" sz="6500" b="0" i="0" u="none" strike="noStrike" cap="none">
                  <a:solidFill>
                    <a:srgbClr val="0C0804"/>
                  </a:solidFill>
                  <a:latin typeface="Arial"/>
                  <a:ea typeface="Arial"/>
                  <a:cs typeface="Arial"/>
                  <a:sym typeface="Arial"/>
                </a:rPr>
                <a:t>Rising </a:t>
              </a:r>
              <a:r>
                <a:rPr lang="en-US" sz="6500" b="0" i="0" u="none" strike="noStrike" cap="none">
                  <a:solidFill>
                    <a:srgbClr val="E98C14"/>
                  </a:solidFill>
                  <a:latin typeface="Arial"/>
                  <a:ea typeface="Arial"/>
                  <a:cs typeface="Arial"/>
                  <a:sym typeface="Arial"/>
                </a:rPr>
                <a:t>HATE CRIMES</a:t>
              </a:r>
              <a:r>
                <a:rPr lang="en-US" sz="6500" b="0" i="0" u="none" strike="noStrike" cap="none">
                  <a:solidFill>
                    <a:srgbClr val="D6A20E"/>
                  </a:solidFill>
                  <a:latin typeface="Arial"/>
                  <a:ea typeface="Arial"/>
                  <a:cs typeface="Arial"/>
                  <a:sym typeface="Arial"/>
                </a:rPr>
                <a:t> </a:t>
              </a:r>
              <a:r>
                <a:rPr lang="en-US" sz="6500" b="0" i="0" u="none" strike="noStrike" cap="none">
                  <a:solidFill>
                    <a:srgbClr val="000000"/>
                  </a:solidFill>
                  <a:latin typeface="Arial"/>
                  <a:ea typeface="Arial"/>
                  <a:cs typeface="Arial"/>
                  <a:sym typeface="Arial"/>
                </a:rPr>
                <a:t>toward</a:t>
              </a:r>
              <a:r>
                <a:rPr lang="en-US" sz="6500"/>
                <a:t> </a:t>
              </a:r>
              <a:r>
                <a:rPr lang="en-US" sz="6500" b="0" i="0" u="none" strike="noStrike" cap="none">
                  <a:solidFill>
                    <a:srgbClr val="000000"/>
                  </a:solidFill>
                  <a:latin typeface="Arial"/>
                  <a:ea typeface="Arial"/>
                  <a:cs typeface="Arial"/>
                  <a:sym typeface="Arial"/>
                </a:rPr>
                <a:t>Asians</a:t>
              </a:r>
              <a:endParaRPr/>
            </a:p>
          </p:txBody>
        </p:sp>
        <p:sp>
          <p:nvSpPr>
            <p:cNvPr id="216" name="Google Shape;216;p11"/>
            <p:cNvSpPr txBox="1"/>
            <p:nvPr/>
          </p:nvSpPr>
          <p:spPr>
            <a:xfrm>
              <a:off x="64" y="3216611"/>
              <a:ext cx="17898600" cy="55380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2699" b="0" i="0" u="none" strike="noStrike" cap="none">
                  <a:solidFill>
                    <a:srgbClr val="238892"/>
                  </a:solidFill>
                  <a:latin typeface="Arial"/>
                  <a:ea typeface="Arial"/>
                  <a:cs typeface="Arial"/>
                  <a:sym typeface="Arial"/>
                </a:rPr>
                <a:t>Making Sense of Hate Crimes  Pandemic</a:t>
              </a:r>
              <a:endParaRPr/>
            </a:p>
          </p:txBody>
        </p:sp>
      </p:grpSp>
      <p:pic>
        <p:nvPicPr>
          <p:cNvPr id="217" name="Google Shape;217;p11"/>
          <p:cNvPicPr preferRelativeResize="0"/>
          <p:nvPr/>
        </p:nvPicPr>
        <p:blipFill rotWithShape="1">
          <a:blip r:embed="rId4">
            <a:alphaModFix/>
          </a:blip>
          <a:srcRect/>
          <a:stretch/>
        </p:blipFill>
        <p:spPr>
          <a:xfrm>
            <a:off x="1799797" y="4818319"/>
            <a:ext cx="1939265" cy="1888359"/>
          </a:xfrm>
          <a:prstGeom prst="rect">
            <a:avLst/>
          </a:prstGeom>
          <a:noFill/>
          <a:ln>
            <a:noFill/>
          </a:ln>
        </p:spPr>
      </p:pic>
      <p:pic>
        <p:nvPicPr>
          <p:cNvPr id="218" name="Google Shape;218;p11"/>
          <p:cNvPicPr preferRelativeResize="0"/>
          <p:nvPr/>
        </p:nvPicPr>
        <p:blipFill rotWithShape="1">
          <a:blip r:embed="rId5">
            <a:alphaModFix/>
          </a:blip>
          <a:srcRect/>
          <a:stretch/>
        </p:blipFill>
        <p:spPr>
          <a:xfrm>
            <a:off x="8104726" y="4968694"/>
            <a:ext cx="2103438" cy="2174096"/>
          </a:xfrm>
          <a:prstGeom prst="rect">
            <a:avLst/>
          </a:prstGeom>
          <a:noFill/>
          <a:ln>
            <a:noFill/>
          </a:ln>
        </p:spPr>
      </p:pic>
      <p:pic>
        <p:nvPicPr>
          <p:cNvPr id="219" name="Google Shape;219;p11"/>
          <p:cNvPicPr preferRelativeResize="0"/>
          <p:nvPr/>
        </p:nvPicPr>
        <p:blipFill rotWithShape="1">
          <a:blip r:embed="rId6">
            <a:alphaModFix/>
          </a:blip>
          <a:srcRect/>
          <a:stretch/>
        </p:blipFill>
        <p:spPr>
          <a:xfrm>
            <a:off x="13565483" y="4968694"/>
            <a:ext cx="2434219" cy="2023445"/>
          </a:xfrm>
          <a:prstGeom prst="rect">
            <a:avLst/>
          </a:prstGeom>
          <a:noFill/>
          <a:ln>
            <a:noFill/>
          </a:ln>
        </p:spPr>
      </p:pic>
      <p:grpSp>
        <p:nvGrpSpPr>
          <p:cNvPr id="220" name="Google Shape;220;p11"/>
          <p:cNvGrpSpPr/>
          <p:nvPr/>
        </p:nvGrpSpPr>
        <p:grpSpPr>
          <a:xfrm>
            <a:off x="244929" y="7128502"/>
            <a:ext cx="5452425" cy="2532852"/>
            <a:chOff x="0" y="-19050"/>
            <a:chExt cx="7269900" cy="3377136"/>
          </a:xfrm>
        </p:grpSpPr>
        <p:sp>
          <p:nvSpPr>
            <p:cNvPr id="221" name="Google Shape;221;p11"/>
            <p:cNvSpPr txBox="1"/>
            <p:nvPr/>
          </p:nvSpPr>
          <p:spPr>
            <a:xfrm>
              <a:off x="0" y="-19050"/>
              <a:ext cx="7269861" cy="684531"/>
            </a:xfrm>
            <a:prstGeom prst="rect">
              <a:avLst/>
            </a:prstGeom>
            <a:noFill/>
            <a:ln>
              <a:noFill/>
            </a:ln>
          </p:spPr>
          <p:txBody>
            <a:bodyPr spcFirstLastPara="1" wrap="square" lIns="0" tIns="0" rIns="0" bIns="0" anchor="t" anchorCtr="0">
              <a:spAutoFit/>
            </a:bodyPr>
            <a:lstStyle/>
            <a:p>
              <a:pPr marL="0" marR="0" lvl="0" indent="0" algn="ctr" rtl="0">
                <a:lnSpc>
                  <a:spcPct val="129984"/>
                </a:lnSpc>
                <a:spcBef>
                  <a:spcPts val="0"/>
                </a:spcBef>
                <a:spcAft>
                  <a:spcPts val="0"/>
                </a:spcAft>
                <a:buNone/>
              </a:pPr>
              <a:r>
                <a:rPr lang="en-US" sz="3275" b="0" i="0" u="none" strike="noStrike" cap="none">
                  <a:solidFill>
                    <a:srgbClr val="E98C14"/>
                  </a:solidFill>
                  <a:latin typeface="Arial"/>
                  <a:ea typeface="Arial"/>
                  <a:cs typeface="Arial"/>
                  <a:sym typeface="Arial"/>
                </a:rPr>
                <a:t>ANCESTRY BIAS</a:t>
              </a:r>
              <a:endParaRPr/>
            </a:p>
          </p:txBody>
        </p:sp>
        <p:sp>
          <p:nvSpPr>
            <p:cNvPr id="222" name="Google Shape;222;p11"/>
            <p:cNvSpPr txBox="1"/>
            <p:nvPr/>
          </p:nvSpPr>
          <p:spPr>
            <a:xfrm>
              <a:off x="0" y="974586"/>
              <a:ext cx="7269900" cy="23835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US" sz="2074" b="0" i="0" u="none" strike="noStrike" cap="none">
                  <a:solidFill>
                    <a:srgbClr val="0C0804"/>
                  </a:solidFill>
                  <a:latin typeface="Arial"/>
                  <a:ea typeface="Arial"/>
                  <a:cs typeface="Arial"/>
                  <a:sym typeface="Arial"/>
                </a:rPr>
                <a:t>Children learn from history being passed down for generations and the belief has embedded in the mind </a:t>
              </a:r>
              <a:r>
                <a:rPr lang="en-US" sz="2074">
                  <a:solidFill>
                    <a:srgbClr val="0C0804"/>
                  </a:solidFill>
                </a:rPr>
                <a:t>influencing</a:t>
              </a:r>
              <a:r>
                <a:rPr lang="en-US" sz="2074" b="0" i="0" u="none" strike="noStrike" cap="none">
                  <a:solidFill>
                    <a:srgbClr val="0C0804"/>
                  </a:solidFill>
                  <a:latin typeface="Arial"/>
                  <a:ea typeface="Arial"/>
                  <a:cs typeface="Arial"/>
                  <a:sym typeface="Arial"/>
                </a:rPr>
                <a:t> reasoning ability and power. History should be written from a neutral perspective.</a:t>
              </a:r>
              <a:endParaRPr/>
            </a:p>
          </p:txBody>
        </p:sp>
      </p:grpSp>
      <p:grpSp>
        <p:nvGrpSpPr>
          <p:cNvPr id="223" name="Google Shape;223;p11"/>
          <p:cNvGrpSpPr/>
          <p:nvPr/>
        </p:nvGrpSpPr>
        <p:grpSpPr>
          <a:xfrm>
            <a:off x="5933983" y="7417870"/>
            <a:ext cx="6032250" cy="2076735"/>
            <a:chOff x="0" y="-28575"/>
            <a:chExt cx="8043000" cy="2768981"/>
          </a:xfrm>
        </p:grpSpPr>
        <p:sp>
          <p:nvSpPr>
            <p:cNvPr id="224" name="Google Shape;224;p11"/>
            <p:cNvSpPr txBox="1"/>
            <p:nvPr/>
          </p:nvSpPr>
          <p:spPr>
            <a:xfrm>
              <a:off x="0" y="-28575"/>
              <a:ext cx="8042974" cy="606143"/>
            </a:xfrm>
            <a:prstGeom prst="rect">
              <a:avLst/>
            </a:prstGeom>
            <a:noFill/>
            <a:ln>
              <a:noFill/>
            </a:ln>
          </p:spPr>
          <p:txBody>
            <a:bodyPr spcFirstLastPara="1" wrap="square" lIns="0" tIns="0" rIns="0" bIns="0" anchor="t" anchorCtr="0">
              <a:spAutoFit/>
            </a:bodyPr>
            <a:lstStyle/>
            <a:p>
              <a:pPr marL="0" marR="0" lvl="0" indent="0" algn="ctr" rtl="0">
                <a:lnSpc>
                  <a:spcPct val="130017"/>
                </a:lnSpc>
                <a:spcBef>
                  <a:spcPts val="0"/>
                </a:spcBef>
                <a:spcAft>
                  <a:spcPts val="0"/>
                </a:spcAft>
                <a:buNone/>
              </a:pPr>
              <a:r>
                <a:rPr lang="en-US" sz="2895" b="0" i="0" u="none" strike="noStrike" cap="none">
                  <a:solidFill>
                    <a:srgbClr val="E98C14"/>
                  </a:solidFill>
                  <a:latin typeface="Arial"/>
                  <a:ea typeface="Arial"/>
                  <a:cs typeface="Arial"/>
                  <a:sym typeface="Arial"/>
                </a:rPr>
                <a:t>SUPERIORITY MINDSET</a:t>
              </a:r>
              <a:endParaRPr/>
            </a:p>
          </p:txBody>
        </p:sp>
        <p:sp>
          <p:nvSpPr>
            <p:cNvPr id="225" name="Google Shape;225;p11"/>
            <p:cNvSpPr txBox="1"/>
            <p:nvPr/>
          </p:nvSpPr>
          <p:spPr>
            <a:xfrm>
              <a:off x="0" y="880106"/>
              <a:ext cx="8043000" cy="18603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US" sz="2037" b="0" i="0" u="none" strike="noStrike" cap="none">
                  <a:solidFill>
                    <a:srgbClr val="0C0804"/>
                  </a:solidFill>
                  <a:latin typeface="Arial"/>
                  <a:ea typeface="Arial"/>
                  <a:cs typeface="Arial"/>
                  <a:sym typeface="Arial"/>
                </a:rPr>
                <a:t>Self-absorption is one of the moving factors for bullying, personal bias, racial opinion, and hate crimes.  Influential people can misguide the followers - Kung</a:t>
              </a:r>
              <a:r>
                <a:rPr lang="en-US" sz="2037">
                  <a:solidFill>
                    <a:srgbClr val="0C0804"/>
                  </a:solidFill>
                </a:rPr>
                <a:t> </a:t>
              </a:r>
              <a:r>
                <a:rPr lang="en-US" sz="2037" b="0" i="0" u="none" strike="noStrike" cap="none">
                  <a:solidFill>
                    <a:srgbClr val="0C0804"/>
                  </a:solidFill>
                  <a:latin typeface="Arial"/>
                  <a:ea typeface="Arial"/>
                  <a:cs typeface="Arial"/>
                  <a:sym typeface="Arial"/>
                </a:rPr>
                <a:t>Fu.</a:t>
              </a:r>
              <a:endParaRPr/>
            </a:p>
          </p:txBody>
        </p:sp>
      </p:grpSp>
      <p:grpSp>
        <p:nvGrpSpPr>
          <p:cNvPr id="226" name="Google Shape;226;p11"/>
          <p:cNvGrpSpPr/>
          <p:nvPr/>
        </p:nvGrpSpPr>
        <p:grpSpPr>
          <a:xfrm>
            <a:off x="12223875" y="7369683"/>
            <a:ext cx="5711632" cy="2436794"/>
            <a:chOff x="-8" y="-28575"/>
            <a:chExt cx="7615508" cy="3249058"/>
          </a:xfrm>
        </p:grpSpPr>
        <p:sp>
          <p:nvSpPr>
            <p:cNvPr id="227" name="Google Shape;227;p11"/>
            <p:cNvSpPr txBox="1"/>
            <p:nvPr/>
          </p:nvSpPr>
          <p:spPr>
            <a:xfrm>
              <a:off x="0" y="-28575"/>
              <a:ext cx="7615500" cy="1647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1000"/>
                </a:spcAft>
                <a:buNone/>
              </a:pPr>
              <a:r>
                <a:rPr lang="en-US" sz="2676" b="0" i="0" u="none" strike="noStrike" cap="none">
                  <a:solidFill>
                    <a:srgbClr val="E98C14"/>
                  </a:solidFill>
                  <a:latin typeface="Arial"/>
                  <a:ea typeface="Arial"/>
                  <a:cs typeface="Arial"/>
                  <a:sym typeface="Arial"/>
                </a:rPr>
                <a:t>BLAMING ATTITUDE, PRIDEFUL SPIRIT &amp; FINDING LOGIC WITH NEGATIVITY </a:t>
              </a:r>
              <a:endParaRPr/>
            </a:p>
          </p:txBody>
        </p:sp>
        <p:sp>
          <p:nvSpPr>
            <p:cNvPr id="228" name="Google Shape;228;p11"/>
            <p:cNvSpPr txBox="1"/>
            <p:nvPr/>
          </p:nvSpPr>
          <p:spPr>
            <a:xfrm>
              <a:off x="-8" y="1771183"/>
              <a:ext cx="7615500" cy="14493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US" sz="2140" b="0" i="0" u="none" strike="noStrike" cap="none">
                  <a:solidFill>
                    <a:srgbClr val="0C0804"/>
                  </a:solidFill>
                  <a:latin typeface="Arial"/>
                  <a:ea typeface="Arial"/>
                  <a:cs typeface="Arial"/>
                  <a:sym typeface="Arial"/>
                </a:rPr>
                <a:t>When things do not go right, human tendency is to blame other first for the existing problem by scapegoating Asians. </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12"/>
          <p:cNvPicPr preferRelativeResize="0"/>
          <p:nvPr/>
        </p:nvPicPr>
        <p:blipFill rotWithShape="1">
          <a:blip r:embed="rId3">
            <a:alphaModFix amt="55000"/>
          </a:blip>
          <a:srcRect/>
          <a:stretch/>
        </p:blipFill>
        <p:spPr>
          <a:xfrm>
            <a:off x="1484162" y="4700909"/>
            <a:ext cx="1704205" cy="1755268"/>
          </a:xfrm>
          <a:prstGeom prst="rect">
            <a:avLst/>
          </a:prstGeom>
          <a:noFill/>
          <a:ln>
            <a:noFill/>
          </a:ln>
        </p:spPr>
      </p:pic>
      <p:grpSp>
        <p:nvGrpSpPr>
          <p:cNvPr id="234" name="Google Shape;234;p12"/>
          <p:cNvGrpSpPr/>
          <p:nvPr/>
        </p:nvGrpSpPr>
        <p:grpSpPr>
          <a:xfrm>
            <a:off x="814544" y="1378744"/>
            <a:ext cx="8483378" cy="1655814"/>
            <a:chOff x="0" y="85725"/>
            <a:chExt cx="11311170" cy="2207752"/>
          </a:xfrm>
        </p:grpSpPr>
        <p:sp>
          <p:nvSpPr>
            <p:cNvPr id="235" name="Google Shape;235;p12"/>
            <p:cNvSpPr/>
            <p:nvPr/>
          </p:nvSpPr>
          <p:spPr>
            <a:xfrm>
              <a:off x="0" y="2280739"/>
              <a:ext cx="11311170" cy="12738"/>
            </a:xfrm>
            <a:prstGeom prst="rect">
              <a:avLst/>
            </a:prstGeom>
            <a:solidFill>
              <a:srgbClr val="0C08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2"/>
            <p:cNvSpPr txBox="1"/>
            <p:nvPr/>
          </p:nvSpPr>
          <p:spPr>
            <a:xfrm>
              <a:off x="0" y="85725"/>
              <a:ext cx="11311170" cy="1851078"/>
            </a:xfrm>
            <a:prstGeom prst="rect">
              <a:avLst/>
            </a:prstGeom>
            <a:noFill/>
            <a:ln>
              <a:noFill/>
            </a:ln>
          </p:spPr>
          <p:txBody>
            <a:bodyPr spcFirstLastPara="1" wrap="square" lIns="0" tIns="0" rIns="0" bIns="0" anchor="t" anchorCtr="0">
              <a:spAutoFit/>
            </a:bodyPr>
            <a:lstStyle/>
            <a:p>
              <a:pPr marL="0" marR="0" lvl="0" indent="0" algn="l" rtl="0">
                <a:lnSpc>
                  <a:spcPct val="109997"/>
                </a:lnSpc>
                <a:spcBef>
                  <a:spcPts val="0"/>
                </a:spcBef>
                <a:spcAft>
                  <a:spcPts val="0"/>
                </a:spcAft>
                <a:buNone/>
              </a:pPr>
              <a:r>
                <a:rPr lang="en-US" sz="9612" b="1" i="0" u="none" strike="noStrike" cap="none">
                  <a:solidFill>
                    <a:srgbClr val="E98C14"/>
                  </a:solidFill>
                  <a:latin typeface="Archivo Black"/>
                  <a:ea typeface="Archivo Black"/>
                  <a:cs typeface="Archivo Black"/>
                  <a:sym typeface="Archivo Black"/>
                </a:rPr>
                <a:t>WHO AM I?</a:t>
              </a:r>
              <a:endParaRPr/>
            </a:p>
          </p:txBody>
        </p:sp>
      </p:grpSp>
      <p:pic>
        <p:nvPicPr>
          <p:cNvPr id="237" name="Google Shape;237;p12"/>
          <p:cNvPicPr preferRelativeResize="0"/>
          <p:nvPr/>
        </p:nvPicPr>
        <p:blipFill rotWithShape="1">
          <a:blip r:embed="rId4">
            <a:alphaModFix/>
          </a:blip>
          <a:srcRect/>
          <a:stretch/>
        </p:blipFill>
        <p:spPr>
          <a:xfrm>
            <a:off x="16760659" y="1089996"/>
            <a:ext cx="498641" cy="220309"/>
          </a:xfrm>
          <a:prstGeom prst="rect">
            <a:avLst/>
          </a:prstGeom>
          <a:noFill/>
          <a:ln>
            <a:noFill/>
          </a:ln>
        </p:spPr>
      </p:pic>
      <p:pic>
        <p:nvPicPr>
          <p:cNvPr id="238" name="Google Shape;238;p12"/>
          <p:cNvPicPr preferRelativeResize="0"/>
          <p:nvPr/>
        </p:nvPicPr>
        <p:blipFill rotWithShape="1">
          <a:blip r:embed="rId5">
            <a:alphaModFix/>
          </a:blip>
          <a:srcRect l="3086" r="3085"/>
          <a:stretch/>
        </p:blipFill>
        <p:spPr>
          <a:xfrm>
            <a:off x="10168084" y="910516"/>
            <a:ext cx="8119916" cy="8654200"/>
          </a:xfrm>
          <a:prstGeom prst="rect">
            <a:avLst/>
          </a:prstGeom>
          <a:noFill/>
          <a:ln>
            <a:noFill/>
          </a:ln>
        </p:spPr>
      </p:pic>
      <p:grpSp>
        <p:nvGrpSpPr>
          <p:cNvPr id="239" name="Google Shape;239;p12"/>
          <p:cNvGrpSpPr/>
          <p:nvPr/>
        </p:nvGrpSpPr>
        <p:grpSpPr>
          <a:xfrm>
            <a:off x="603900" y="3823450"/>
            <a:ext cx="9285825" cy="6026850"/>
            <a:chOff x="508091" y="247796"/>
            <a:chExt cx="12381100" cy="8035800"/>
          </a:xfrm>
        </p:grpSpPr>
        <p:sp>
          <p:nvSpPr>
            <p:cNvPr id="240" name="Google Shape;240;p12"/>
            <p:cNvSpPr txBox="1"/>
            <p:nvPr/>
          </p:nvSpPr>
          <p:spPr>
            <a:xfrm>
              <a:off x="508091" y="247796"/>
              <a:ext cx="12381000" cy="1631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974" b="0" i="0" u="none" strike="noStrike" cap="none">
                  <a:solidFill>
                    <a:srgbClr val="238892"/>
                  </a:solidFill>
                  <a:latin typeface="Arial"/>
                  <a:ea typeface="Arial"/>
                  <a:cs typeface="Arial"/>
                  <a:sym typeface="Arial"/>
                </a:rPr>
                <a:t>How are we identified and perceived by those around us? </a:t>
              </a:r>
              <a:endParaRPr/>
            </a:p>
          </p:txBody>
        </p:sp>
        <p:sp>
          <p:nvSpPr>
            <p:cNvPr id="241" name="Google Shape;241;p12"/>
            <p:cNvSpPr txBox="1"/>
            <p:nvPr/>
          </p:nvSpPr>
          <p:spPr>
            <a:xfrm>
              <a:off x="508191" y="2470196"/>
              <a:ext cx="12381000" cy="5813400"/>
            </a:xfrm>
            <a:prstGeom prst="rect">
              <a:avLst/>
            </a:prstGeom>
            <a:noFill/>
            <a:ln>
              <a:noFill/>
            </a:ln>
          </p:spPr>
          <p:txBody>
            <a:bodyPr spcFirstLastPara="1" wrap="square" lIns="0" tIns="0" rIns="0" bIns="0" anchor="t" anchorCtr="0">
              <a:spAutoFit/>
            </a:bodyPr>
            <a:lstStyle/>
            <a:p>
              <a:pPr marL="675775" marR="0" lvl="1" indent="-337887" algn="l" rtl="0">
                <a:lnSpc>
                  <a:spcPct val="115000"/>
                </a:lnSpc>
                <a:spcBef>
                  <a:spcPts val="0"/>
                </a:spcBef>
                <a:spcAft>
                  <a:spcPts val="0"/>
                </a:spcAft>
                <a:buClr>
                  <a:srgbClr val="0C0804"/>
                </a:buClr>
                <a:buSzPts val="3130"/>
                <a:buFont typeface="Arial"/>
                <a:buChar char="•"/>
              </a:pPr>
              <a:r>
                <a:rPr lang="en-US" sz="3130" b="0" i="0" u="none" strike="noStrike" cap="none">
                  <a:solidFill>
                    <a:srgbClr val="0C0804"/>
                  </a:solidFill>
                  <a:latin typeface="Arial"/>
                  <a:ea typeface="Arial"/>
                  <a:cs typeface="Arial"/>
                  <a:sym typeface="Arial"/>
                </a:rPr>
                <a:t>Ethnicity or </a:t>
              </a:r>
              <a:r>
                <a:rPr lang="en-US" sz="3130">
                  <a:solidFill>
                    <a:srgbClr val="0C0804"/>
                  </a:solidFill>
                </a:rPr>
                <a:t>R</a:t>
              </a:r>
              <a:r>
                <a:rPr lang="en-US" sz="3130" b="0" i="0" u="none" strike="noStrike" cap="none">
                  <a:solidFill>
                    <a:srgbClr val="0C0804"/>
                  </a:solidFill>
                  <a:latin typeface="Arial"/>
                  <a:ea typeface="Arial"/>
                  <a:cs typeface="Arial"/>
                  <a:sym typeface="Arial"/>
                </a:rPr>
                <a:t>ace (</a:t>
              </a:r>
              <a:r>
                <a:rPr lang="en-US" sz="3130">
                  <a:solidFill>
                    <a:srgbClr val="0C0804"/>
                  </a:solidFill>
                </a:rPr>
                <a:t>A</a:t>
              </a:r>
              <a:r>
                <a:rPr lang="en-US" sz="3130" b="0" i="0" u="none" strike="noStrike" cap="none">
                  <a:solidFill>
                    <a:srgbClr val="0C0804"/>
                  </a:solidFill>
                  <a:latin typeface="Arial"/>
                  <a:ea typeface="Arial"/>
                  <a:cs typeface="Arial"/>
                  <a:sym typeface="Arial"/>
                </a:rPr>
                <a:t>ppearances)</a:t>
              </a:r>
              <a:endParaRPr/>
            </a:p>
            <a:p>
              <a:pPr marL="675775" marR="0" lvl="1" indent="-337887" algn="l" rtl="0">
                <a:lnSpc>
                  <a:spcPct val="115000"/>
                </a:lnSpc>
                <a:spcBef>
                  <a:spcPts val="0"/>
                </a:spcBef>
                <a:spcAft>
                  <a:spcPts val="0"/>
                </a:spcAft>
                <a:buClr>
                  <a:srgbClr val="0C0804"/>
                </a:buClr>
                <a:buSzPts val="3130"/>
                <a:buFont typeface="Arial"/>
                <a:buChar char="•"/>
              </a:pPr>
              <a:r>
                <a:rPr lang="en-US" sz="3130" b="0" i="0" u="none" strike="noStrike" cap="none">
                  <a:solidFill>
                    <a:srgbClr val="0C0804"/>
                  </a:solidFill>
                  <a:latin typeface="Arial"/>
                  <a:ea typeface="Arial"/>
                  <a:cs typeface="Arial"/>
                  <a:sym typeface="Arial"/>
                </a:rPr>
                <a:t>Social </a:t>
              </a:r>
              <a:r>
                <a:rPr lang="en-US" sz="3130">
                  <a:solidFill>
                    <a:srgbClr val="0C0804"/>
                  </a:solidFill>
                </a:rPr>
                <a:t>S</a:t>
              </a:r>
              <a:r>
                <a:rPr lang="en-US" sz="3130" b="0" i="0" u="none" strike="noStrike" cap="none">
                  <a:solidFill>
                    <a:srgbClr val="0C0804"/>
                  </a:solidFill>
                  <a:latin typeface="Arial"/>
                  <a:ea typeface="Arial"/>
                  <a:cs typeface="Arial"/>
                  <a:sym typeface="Arial"/>
                </a:rPr>
                <a:t>tatus  </a:t>
              </a:r>
              <a:endParaRPr/>
            </a:p>
            <a:p>
              <a:pPr marL="675775" marR="0" lvl="1" indent="-337887" algn="l" rtl="0">
                <a:lnSpc>
                  <a:spcPct val="115000"/>
                </a:lnSpc>
                <a:spcBef>
                  <a:spcPts val="0"/>
                </a:spcBef>
                <a:spcAft>
                  <a:spcPts val="0"/>
                </a:spcAft>
                <a:buClr>
                  <a:srgbClr val="0C0804"/>
                </a:buClr>
                <a:buSzPts val="3130"/>
                <a:buFont typeface="Arial"/>
                <a:buChar char="•"/>
              </a:pPr>
              <a:r>
                <a:rPr lang="en-US" sz="3130" b="0" i="0" u="none" strike="noStrike" cap="none">
                  <a:solidFill>
                    <a:srgbClr val="0C0804"/>
                  </a:solidFill>
                  <a:latin typeface="Arial"/>
                  <a:ea typeface="Arial"/>
                  <a:cs typeface="Arial"/>
                  <a:sym typeface="Arial"/>
                </a:rPr>
                <a:t>Material </a:t>
              </a:r>
              <a:r>
                <a:rPr lang="en-US" sz="3130">
                  <a:solidFill>
                    <a:srgbClr val="0C0804"/>
                  </a:solidFill>
                </a:rPr>
                <a:t>P</a:t>
              </a:r>
              <a:r>
                <a:rPr lang="en-US" sz="3130" b="0" i="0" u="none" strike="noStrike" cap="none">
                  <a:solidFill>
                    <a:srgbClr val="0C0804"/>
                  </a:solidFill>
                  <a:latin typeface="Arial"/>
                  <a:ea typeface="Arial"/>
                  <a:cs typeface="Arial"/>
                  <a:sym typeface="Arial"/>
                </a:rPr>
                <a:t>ossession, </a:t>
              </a:r>
              <a:r>
                <a:rPr lang="en-US" sz="3130">
                  <a:solidFill>
                    <a:srgbClr val="0C0804"/>
                  </a:solidFill>
                </a:rPr>
                <a:t>W</a:t>
              </a:r>
              <a:r>
                <a:rPr lang="en-US" sz="3130" b="0" i="0" u="none" strike="noStrike" cap="none">
                  <a:solidFill>
                    <a:srgbClr val="0C0804"/>
                  </a:solidFill>
                  <a:latin typeface="Arial"/>
                  <a:ea typeface="Arial"/>
                  <a:cs typeface="Arial"/>
                  <a:sym typeface="Arial"/>
                </a:rPr>
                <a:t>ealth &amp; </a:t>
              </a:r>
              <a:r>
                <a:rPr lang="en-US" sz="3130">
                  <a:solidFill>
                    <a:srgbClr val="0C0804"/>
                  </a:solidFill>
                </a:rPr>
                <a:t>S</a:t>
              </a:r>
              <a:r>
                <a:rPr lang="en-US" sz="3130" b="0" i="0" u="none" strike="noStrike" cap="none">
                  <a:solidFill>
                    <a:srgbClr val="0C0804"/>
                  </a:solidFill>
                  <a:latin typeface="Arial"/>
                  <a:ea typeface="Arial"/>
                  <a:cs typeface="Arial"/>
                  <a:sym typeface="Arial"/>
                </a:rPr>
                <a:t>uccess </a:t>
              </a:r>
              <a:endParaRPr/>
            </a:p>
            <a:p>
              <a:pPr marL="675775" marR="0" lvl="1" indent="-337887" algn="l" rtl="0">
                <a:lnSpc>
                  <a:spcPct val="115000"/>
                </a:lnSpc>
                <a:spcBef>
                  <a:spcPts val="0"/>
                </a:spcBef>
                <a:spcAft>
                  <a:spcPts val="0"/>
                </a:spcAft>
                <a:buClr>
                  <a:srgbClr val="0C0804"/>
                </a:buClr>
                <a:buSzPts val="3130"/>
                <a:buFont typeface="Arial"/>
                <a:buChar char="•"/>
              </a:pPr>
              <a:r>
                <a:rPr lang="en-US" sz="3130" b="0" i="0" u="none" strike="noStrike" cap="none">
                  <a:solidFill>
                    <a:srgbClr val="0C0804"/>
                  </a:solidFill>
                  <a:latin typeface="Arial"/>
                  <a:ea typeface="Arial"/>
                  <a:cs typeface="Arial"/>
                  <a:sym typeface="Arial"/>
                </a:rPr>
                <a:t>Intelligence/Physical Ability </a:t>
              </a:r>
              <a:r>
                <a:rPr lang="en-US" sz="3130">
                  <a:solidFill>
                    <a:srgbClr val="0C0804"/>
                  </a:solidFill>
                </a:rPr>
                <a:t>or</a:t>
              </a:r>
              <a:r>
                <a:rPr lang="en-US" sz="3130" b="0" i="0" u="none" strike="noStrike" cap="none">
                  <a:solidFill>
                    <a:srgbClr val="0C0804"/>
                  </a:solidFill>
                  <a:latin typeface="Arial"/>
                  <a:ea typeface="Arial"/>
                  <a:cs typeface="Arial"/>
                  <a:sym typeface="Arial"/>
                </a:rPr>
                <a:t> Disability</a:t>
              </a:r>
              <a:endParaRPr/>
            </a:p>
            <a:p>
              <a:pPr marL="675775" marR="0" lvl="1" indent="-337887" algn="l" rtl="0">
                <a:lnSpc>
                  <a:spcPct val="115000"/>
                </a:lnSpc>
                <a:spcBef>
                  <a:spcPts val="0"/>
                </a:spcBef>
                <a:spcAft>
                  <a:spcPts val="0"/>
                </a:spcAft>
                <a:buClr>
                  <a:srgbClr val="0C0804"/>
                </a:buClr>
                <a:buSzPts val="3130"/>
                <a:buFont typeface="Arial"/>
                <a:buChar char="•"/>
              </a:pPr>
              <a:r>
                <a:rPr lang="en-US" sz="3130" b="0" i="0" u="none" strike="noStrike" cap="none">
                  <a:solidFill>
                    <a:srgbClr val="0C0804"/>
                  </a:solidFill>
                  <a:latin typeface="Arial"/>
                  <a:ea typeface="Arial"/>
                  <a:cs typeface="Arial"/>
                  <a:sym typeface="Arial"/>
                </a:rPr>
                <a:t>Educational </a:t>
              </a:r>
              <a:r>
                <a:rPr lang="en-US" sz="3130">
                  <a:solidFill>
                    <a:srgbClr val="0C0804"/>
                  </a:solidFill>
                </a:rPr>
                <a:t>B</a:t>
              </a:r>
              <a:r>
                <a:rPr lang="en-US" sz="3130" b="0" i="0" u="none" strike="noStrike" cap="none">
                  <a:solidFill>
                    <a:srgbClr val="0C0804"/>
                  </a:solidFill>
                  <a:latin typeface="Arial"/>
                  <a:ea typeface="Arial"/>
                  <a:cs typeface="Arial"/>
                  <a:sym typeface="Arial"/>
                </a:rPr>
                <a:t>ackground</a:t>
              </a:r>
              <a:endParaRPr/>
            </a:p>
            <a:p>
              <a:pPr marL="675775" marR="0" lvl="1" indent="-337887" algn="l" rtl="0">
                <a:lnSpc>
                  <a:spcPct val="115000"/>
                </a:lnSpc>
                <a:spcBef>
                  <a:spcPts val="0"/>
                </a:spcBef>
                <a:spcAft>
                  <a:spcPts val="0"/>
                </a:spcAft>
                <a:buClr>
                  <a:srgbClr val="0C0804"/>
                </a:buClr>
                <a:buSzPts val="3130"/>
                <a:buFont typeface="Arial"/>
                <a:buChar char="•"/>
              </a:pPr>
              <a:r>
                <a:rPr lang="en-US" sz="3130" b="0" i="0" u="none" strike="noStrike" cap="none">
                  <a:solidFill>
                    <a:srgbClr val="0C0804"/>
                  </a:solidFill>
                  <a:latin typeface="Arial"/>
                  <a:ea typeface="Arial"/>
                  <a:cs typeface="Arial"/>
                  <a:sym typeface="Arial"/>
                </a:rPr>
                <a:t>Belief </a:t>
              </a:r>
              <a:r>
                <a:rPr lang="en-US" sz="3130">
                  <a:solidFill>
                    <a:srgbClr val="0C0804"/>
                  </a:solidFill>
                </a:rPr>
                <a:t>S</a:t>
              </a:r>
              <a:r>
                <a:rPr lang="en-US" sz="3130" b="0" i="0" u="none" strike="noStrike" cap="none">
                  <a:solidFill>
                    <a:srgbClr val="0C0804"/>
                  </a:solidFill>
                  <a:latin typeface="Arial"/>
                  <a:ea typeface="Arial"/>
                  <a:cs typeface="Arial"/>
                  <a:sym typeface="Arial"/>
                </a:rPr>
                <a:t>ystem &amp; Culture</a:t>
              </a:r>
              <a:endParaRPr/>
            </a:p>
            <a:p>
              <a:pPr marL="675775" marR="0" lvl="1" indent="-337887" algn="l" rtl="0">
                <a:lnSpc>
                  <a:spcPct val="115000"/>
                </a:lnSpc>
                <a:spcBef>
                  <a:spcPts val="0"/>
                </a:spcBef>
                <a:spcAft>
                  <a:spcPts val="0"/>
                </a:spcAft>
                <a:buClr>
                  <a:srgbClr val="0C0804"/>
                </a:buClr>
                <a:buSzPts val="3130"/>
                <a:buFont typeface="Arial"/>
                <a:buChar char="•"/>
              </a:pPr>
              <a:r>
                <a:rPr lang="en-US" sz="3130" b="0" i="0" u="none" strike="noStrike" cap="none">
                  <a:solidFill>
                    <a:srgbClr val="0C0804"/>
                  </a:solidFill>
                  <a:latin typeface="Arial"/>
                  <a:ea typeface="Arial"/>
                  <a:cs typeface="Arial"/>
                  <a:sym typeface="Arial"/>
                </a:rPr>
                <a:t>Sexual </a:t>
              </a:r>
              <a:r>
                <a:rPr lang="en-US" sz="3130">
                  <a:solidFill>
                    <a:srgbClr val="0C0804"/>
                  </a:solidFill>
                </a:rPr>
                <a:t>O</a:t>
              </a:r>
              <a:r>
                <a:rPr lang="en-US" sz="3130" b="0" i="0" u="none" strike="noStrike" cap="none">
                  <a:solidFill>
                    <a:srgbClr val="0C0804"/>
                  </a:solidFill>
                  <a:latin typeface="Arial"/>
                  <a:ea typeface="Arial"/>
                  <a:cs typeface="Arial"/>
                  <a:sym typeface="Arial"/>
                </a:rPr>
                <a:t>rientation</a:t>
              </a:r>
              <a:endParaRPr/>
            </a:p>
            <a:p>
              <a:pPr marL="0" marR="0" lvl="0" indent="0" algn="l" rtl="0">
                <a:lnSpc>
                  <a:spcPct val="115000"/>
                </a:lnSpc>
                <a:spcBef>
                  <a:spcPts val="0"/>
                </a:spcBef>
                <a:spcAft>
                  <a:spcPts val="0"/>
                </a:spcAft>
                <a:buNone/>
              </a:pPr>
              <a:endParaRPr sz="3130" b="0" i="0" u="none" strike="noStrike" cap="none">
                <a:solidFill>
                  <a:srgbClr val="0C0804"/>
                </a:solidFill>
                <a:latin typeface="Arial"/>
                <a:ea typeface="Arial"/>
                <a:cs typeface="Arial"/>
                <a:sym typeface="Arial"/>
              </a:endParaRPr>
            </a:p>
          </p:txBody>
        </p:sp>
      </p:grpSp>
      <p:cxnSp>
        <p:nvCxnSpPr>
          <p:cNvPr id="242" name="Google Shape;242;p12"/>
          <p:cNvCxnSpPr/>
          <p:nvPr/>
        </p:nvCxnSpPr>
        <p:spPr>
          <a:xfrm rot="10800000" flipH="1">
            <a:off x="603894" y="3020446"/>
            <a:ext cx="8700300" cy="14100"/>
          </a:xfrm>
          <a:prstGeom prst="straightConnector1">
            <a:avLst/>
          </a:prstGeom>
          <a:noFill/>
          <a:ln w="47625" cap="rnd" cmpd="sng">
            <a:solidFill>
              <a:srgbClr val="000000"/>
            </a:solidFill>
            <a:prstDash val="solid"/>
            <a:round/>
            <a:headEnd type="none" w="sm" len="sm"/>
            <a:tailEnd type="none" w="sm" len="sm"/>
          </a:ln>
        </p:spPr>
      </p:cxnSp>
      <p:sp>
        <p:nvSpPr>
          <p:cNvPr id="243" name="Google Shape;243;p12"/>
          <p:cNvSpPr txBox="1"/>
          <p:nvPr/>
        </p:nvSpPr>
        <p:spPr>
          <a:xfrm>
            <a:off x="712356" y="3167408"/>
            <a:ext cx="8483400" cy="523200"/>
          </a:xfrm>
          <a:prstGeom prst="rect">
            <a:avLst/>
          </a:prstGeom>
          <a:noFill/>
          <a:ln>
            <a:noFill/>
          </a:ln>
        </p:spPr>
        <p:txBody>
          <a:bodyPr spcFirstLastPara="1" wrap="square" lIns="0" tIns="0" rIns="0" bIns="0" anchor="t" anchorCtr="0">
            <a:spAutoFit/>
          </a:bodyPr>
          <a:lstStyle/>
          <a:p>
            <a:pPr marL="0" marR="0" lvl="0" indent="0" algn="ctr" rtl="0">
              <a:lnSpc>
                <a:spcPct val="139970"/>
              </a:lnSpc>
              <a:spcBef>
                <a:spcPts val="0"/>
              </a:spcBef>
              <a:spcAft>
                <a:spcPts val="0"/>
              </a:spcAft>
              <a:buNone/>
            </a:pPr>
            <a:r>
              <a:rPr lang="en-US" sz="3400" b="1">
                <a:latin typeface="Open Sans"/>
                <a:ea typeface="Open Sans"/>
                <a:cs typeface="Open Sans"/>
                <a:sym typeface="Open Sans"/>
              </a:rPr>
              <a:t>THE FACT IS NOT EVERYONE LIKES US.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47"/>
        <p:cNvGrpSpPr/>
        <p:nvPr/>
      </p:nvGrpSpPr>
      <p:grpSpPr>
        <a:xfrm>
          <a:off x="0" y="0"/>
          <a:ext cx="0" cy="0"/>
          <a:chOff x="0" y="0"/>
          <a:chExt cx="0" cy="0"/>
        </a:xfrm>
      </p:grpSpPr>
      <p:pic>
        <p:nvPicPr>
          <p:cNvPr id="248" name="Google Shape;248;p13"/>
          <p:cNvPicPr preferRelativeResize="0"/>
          <p:nvPr/>
        </p:nvPicPr>
        <p:blipFill rotWithShape="1">
          <a:blip r:embed="rId3">
            <a:alphaModFix amt="55000"/>
          </a:blip>
          <a:srcRect/>
          <a:stretch/>
        </p:blipFill>
        <p:spPr>
          <a:xfrm rot="10800000">
            <a:off x="870799" y="1531745"/>
            <a:ext cx="7839298" cy="8074184"/>
          </a:xfrm>
          <a:prstGeom prst="rect">
            <a:avLst/>
          </a:prstGeom>
          <a:noFill/>
          <a:ln>
            <a:noFill/>
          </a:ln>
        </p:spPr>
      </p:pic>
      <p:grpSp>
        <p:nvGrpSpPr>
          <p:cNvPr id="249" name="Google Shape;249;p13"/>
          <p:cNvGrpSpPr/>
          <p:nvPr/>
        </p:nvGrpSpPr>
        <p:grpSpPr>
          <a:xfrm>
            <a:off x="8379800" y="2453650"/>
            <a:ext cx="9667630" cy="6795426"/>
            <a:chOff x="-281418" y="228857"/>
            <a:chExt cx="12890173" cy="9060567"/>
          </a:xfrm>
        </p:grpSpPr>
        <p:sp>
          <p:nvSpPr>
            <p:cNvPr id="250" name="Google Shape;250;p13"/>
            <p:cNvSpPr/>
            <p:nvPr/>
          </p:nvSpPr>
          <p:spPr>
            <a:xfrm>
              <a:off x="0" y="2057638"/>
              <a:ext cx="12608756" cy="15597"/>
            </a:xfrm>
            <a:prstGeom prst="rect">
              <a:avLst/>
            </a:prstGeom>
            <a:solidFill>
              <a:srgbClr val="D6A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3"/>
            <p:cNvSpPr txBox="1"/>
            <p:nvPr/>
          </p:nvSpPr>
          <p:spPr>
            <a:xfrm>
              <a:off x="-281384" y="228857"/>
              <a:ext cx="12890100" cy="15783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7690" b="0" i="0" u="none" strike="noStrike" cap="none">
                  <a:solidFill>
                    <a:srgbClr val="0C0804"/>
                  </a:solidFill>
                  <a:latin typeface="Arial"/>
                  <a:ea typeface="Arial"/>
                  <a:cs typeface="Arial"/>
                  <a:sym typeface="Arial"/>
                </a:rPr>
                <a:t> </a:t>
              </a:r>
              <a:r>
                <a:rPr lang="en-US" sz="7690" b="0" i="0" u="none" strike="noStrike" cap="none">
                  <a:solidFill>
                    <a:srgbClr val="E98C14"/>
                  </a:solidFill>
                  <a:latin typeface="Arial"/>
                  <a:ea typeface="Arial"/>
                  <a:cs typeface="Arial"/>
                  <a:sym typeface="Arial"/>
                </a:rPr>
                <a:t>CULTURE?</a:t>
              </a:r>
              <a:endParaRPr/>
            </a:p>
          </p:txBody>
        </p:sp>
        <p:sp>
          <p:nvSpPr>
            <p:cNvPr id="252" name="Google Shape;252;p13"/>
            <p:cNvSpPr txBox="1"/>
            <p:nvPr/>
          </p:nvSpPr>
          <p:spPr>
            <a:xfrm>
              <a:off x="0" y="2572941"/>
              <a:ext cx="12608700" cy="3474900"/>
            </a:xfrm>
            <a:prstGeom prst="rect">
              <a:avLst/>
            </a:prstGeom>
            <a:noFill/>
            <a:ln>
              <a:noFill/>
            </a:ln>
          </p:spPr>
          <p:txBody>
            <a:bodyPr spcFirstLastPara="1" wrap="square" lIns="0" tIns="0" rIns="0" bIns="0" anchor="t" anchorCtr="0">
              <a:spAutoFit/>
            </a:bodyPr>
            <a:lstStyle/>
            <a:p>
              <a:pPr marL="0" marR="0" lvl="0" indent="0" algn="l" rtl="0">
                <a:lnSpc>
                  <a:spcPct val="119994"/>
                </a:lnSpc>
                <a:spcBef>
                  <a:spcPts val="0"/>
                </a:spcBef>
                <a:spcAft>
                  <a:spcPts val="0"/>
                </a:spcAft>
                <a:buNone/>
              </a:pPr>
              <a:r>
                <a:rPr lang="en-US" sz="3681" b="0" i="0" u="none" strike="noStrike" cap="none">
                  <a:solidFill>
                    <a:srgbClr val="0C0804"/>
                  </a:solidFill>
                  <a:latin typeface="Arial"/>
                  <a:ea typeface="Arial"/>
                  <a:cs typeface="Arial"/>
                  <a:sym typeface="Arial"/>
                </a:rPr>
                <a:t>Culture is the sum of shared assumptions, values, and beliefs held by a large group of people that result in characteristic behaviors - </a:t>
              </a:r>
              <a:r>
                <a:rPr lang="en-US" sz="3681" b="1" i="0" u="none" strike="noStrike" cap="none">
                  <a:solidFill>
                    <a:srgbClr val="0C0804"/>
                  </a:solidFill>
                </a:rPr>
                <a:t>culture defines us greatly.</a:t>
              </a:r>
              <a:endParaRPr b="1"/>
            </a:p>
          </p:txBody>
        </p:sp>
        <p:sp>
          <p:nvSpPr>
            <p:cNvPr id="253" name="Google Shape;253;p13"/>
            <p:cNvSpPr txBox="1"/>
            <p:nvPr/>
          </p:nvSpPr>
          <p:spPr>
            <a:xfrm>
              <a:off x="-281418" y="6331124"/>
              <a:ext cx="12890100" cy="2958300"/>
            </a:xfrm>
            <a:prstGeom prst="rect">
              <a:avLst/>
            </a:prstGeom>
            <a:noFill/>
            <a:ln>
              <a:noFill/>
            </a:ln>
          </p:spPr>
          <p:txBody>
            <a:bodyPr spcFirstLastPara="1" wrap="square" lIns="0" tIns="0" rIns="0" bIns="0" anchor="t" anchorCtr="0">
              <a:spAutoFit/>
            </a:bodyPr>
            <a:lstStyle/>
            <a:p>
              <a:pPr marL="688079" marR="0" lvl="1" indent="-344040" algn="l" rtl="0">
                <a:lnSpc>
                  <a:spcPct val="100000"/>
                </a:lnSpc>
                <a:spcBef>
                  <a:spcPts val="0"/>
                </a:spcBef>
                <a:spcAft>
                  <a:spcPts val="0"/>
                </a:spcAft>
                <a:buClr>
                  <a:srgbClr val="0C0804"/>
                </a:buClr>
                <a:buSzPts val="3187"/>
                <a:buFont typeface="Arial"/>
                <a:buChar char="•"/>
              </a:pPr>
              <a:r>
                <a:rPr lang="en-US" sz="3187" b="0" i="0" u="none" strike="noStrike" cap="none">
                  <a:solidFill>
                    <a:srgbClr val="0C0804"/>
                  </a:solidFill>
                  <a:latin typeface="Arial"/>
                  <a:ea typeface="Arial"/>
                  <a:cs typeface="Arial"/>
                  <a:sym typeface="Arial"/>
                </a:rPr>
                <a:t>Take notice of the invisible parts - assumptions, values, and beliefs</a:t>
              </a:r>
              <a:endParaRPr/>
            </a:p>
            <a:p>
              <a:pPr marL="688079" marR="0" lvl="1" indent="-344040" algn="l" rtl="0">
                <a:lnSpc>
                  <a:spcPct val="100000"/>
                </a:lnSpc>
                <a:spcBef>
                  <a:spcPts val="1000"/>
                </a:spcBef>
                <a:spcAft>
                  <a:spcPts val="0"/>
                </a:spcAft>
                <a:buClr>
                  <a:srgbClr val="0C0804"/>
                </a:buClr>
                <a:buSzPts val="3187"/>
                <a:buFont typeface="Arial"/>
                <a:buChar char="•"/>
              </a:pPr>
              <a:r>
                <a:rPr lang="en-US" sz="3187" b="0" i="0" u="none" strike="noStrike" cap="none">
                  <a:solidFill>
                    <a:srgbClr val="0C0804"/>
                  </a:solidFill>
                  <a:latin typeface="Arial"/>
                  <a:ea typeface="Arial"/>
                  <a:cs typeface="Arial"/>
                  <a:sym typeface="Arial"/>
                </a:rPr>
                <a:t>Take notice of the visible parts - behaviors</a:t>
              </a:r>
              <a:endParaRPr/>
            </a:p>
            <a:p>
              <a:pPr marL="0" marR="0" lvl="0" indent="0" algn="l" rtl="0">
                <a:lnSpc>
                  <a:spcPct val="100000"/>
                </a:lnSpc>
                <a:spcBef>
                  <a:spcPts val="1000"/>
                </a:spcBef>
                <a:spcAft>
                  <a:spcPts val="1000"/>
                </a:spcAft>
                <a:buNone/>
              </a:pPr>
              <a:endParaRPr sz="3187" b="0" i="0" u="none" strike="noStrike" cap="none">
                <a:solidFill>
                  <a:srgbClr val="0C0804"/>
                </a:solidFill>
                <a:latin typeface="Arial"/>
                <a:ea typeface="Arial"/>
                <a:cs typeface="Arial"/>
                <a:sym typeface="Arial"/>
              </a:endParaRPr>
            </a:p>
          </p:txBody>
        </p:sp>
      </p:grpSp>
      <p:pic>
        <p:nvPicPr>
          <p:cNvPr id="254" name="Google Shape;254;p13"/>
          <p:cNvPicPr preferRelativeResize="0"/>
          <p:nvPr/>
        </p:nvPicPr>
        <p:blipFill rotWithShape="1">
          <a:blip r:embed="rId4">
            <a:alphaModFix/>
          </a:blip>
          <a:srcRect t="5064" r="16036" b="5063"/>
          <a:stretch/>
        </p:blipFill>
        <p:spPr>
          <a:xfrm>
            <a:off x="0" y="45828"/>
            <a:ext cx="4475525" cy="3194630"/>
          </a:xfrm>
          <a:prstGeom prst="rect">
            <a:avLst/>
          </a:prstGeom>
          <a:noFill/>
          <a:ln>
            <a:noFill/>
          </a:ln>
        </p:spPr>
      </p:pic>
      <p:pic>
        <p:nvPicPr>
          <p:cNvPr id="255" name="Google Shape;255;p13"/>
          <p:cNvPicPr preferRelativeResize="0"/>
          <p:nvPr/>
        </p:nvPicPr>
        <p:blipFill rotWithShape="1">
          <a:blip r:embed="rId5">
            <a:alphaModFix/>
          </a:blip>
          <a:srcRect r="12702"/>
          <a:stretch/>
        </p:blipFill>
        <p:spPr>
          <a:xfrm>
            <a:off x="3397525" y="2866627"/>
            <a:ext cx="4637738" cy="3542821"/>
          </a:xfrm>
          <a:prstGeom prst="rect">
            <a:avLst/>
          </a:prstGeom>
          <a:noFill/>
          <a:ln>
            <a:noFill/>
          </a:ln>
        </p:spPr>
      </p:pic>
      <p:pic>
        <p:nvPicPr>
          <p:cNvPr id="256" name="Google Shape;256;p13"/>
          <p:cNvPicPr preferRelativeResize="0"/>
          <p:nvPr/>
        </p:nvPicPr>
        <p:blipFill rotWithShape="1">
          <a:blip r:embed="rId6">
            <a:alphaModFix/>
          </a:blip>
          <a:srcRect l="6542" r="18173"/>
          <a:stretch/>
        </p:blipFill>
        <p:spPr>
          <a:xfrm>
            <a:off x="-150713" y="3240458"/>
            <a:ext cx="4101655" cy="3064666"/>
          </a:xfrm>
          <a:prstGeom prst="rect">
            <a:avLst/>
          </a:prstGeom>
          <a:noFill/>
          <a:ln>
            <a:noFill/>
          </a:ln>
        </p:spPr>
      </p:pic>
      <p:pic>
        <p:nvPicPr>
          <p:cNvPr id="257" name="Google Shape;257;p13"/>
          <p:cNvPicPr preferRelativeResize="0"/>
          <p:nvPr/>
        </p:nvPicPr>
        <p:blipFill rotWithShape="1">
          <a:blip r:embed="rId7">
            <a:alphaModFix/>
          </a:blip>
          <a:srcRect l="3624" r="3623"/>
          <a:stretch/>
        </p:blipFill>
        <p:spPr>
          <a:xfrm>
            <a:off x="-150713" y="6305124"/>
            <a:ext cx="3806020" cy="3405884"/>
          </a:xfrm>
          <a:prstGeom prst="rect">
            <a:avLst/>
          </a:prstGeom>
          <a:noFill/>
          <a:ln>
            <a:noFill/>
          </a:ln>
        </p:spPr>
      </p:pic>
      <p:pic>
        <p:nvPicPr>
          <p:cNvPr id="258" name="Google Shape;258;p13"/>
          <p:cNvPicPr preferRelativeResize="0"/>
          <p:nvPr/>
        </p:nvPicPr>
        <p:blipFill rotWithShape="1">
          <a:blip r:embed="rId8">
            <a:alphaModFix/>
          </a:blip>
          <a:srcRect l="5338" t="4246" r="5089" b="6110"/>
          <a:stretch/>
        </p:blipFill>
        <p:spPr>
          <a:xfrm>
            <a:off x="3655307" y="6409448"/>
            <a:ext cx="3627221" cy="3630113"/>
          </a:xfrm>
          <a:prstGeom prst="rect">
            <a:avLst/>
          </a:prstGeom>
          <a:noFill/>
          <a:ln>
            <a:noFill/>
          </a:ln>
        </p:spPr>
      </p:pic>
      <p:pic>
        <p:nvPicPr>
          <p:cNvPr id="259" name="Google Shape;259;p13"/>
          <p:cNvPicPr preferRelativeResize="0"/>
          <p:nvPr/>
        </p:nvPicPr>
        <p:blipFill rotWithShape="1">
          <a:blip r:embed="rId9">
            <a:alphaModFix/>
          </a:blip>
          <a:srcRect l="29791" r="1381" b="6296"/>
          <a:stretch/>
        </p:blipFill>
        <p:spPr>
          <a:xfrm>
            <a:off x="4475525" y="45828"/>
            <a:ext cx="3112740" cy="2820798"/>
          </a:xfrm>
          <a:prstGeom prst="rect">
            <a:avLst/>
          </a:prstGeom>
          <a:noFill/>
          <a:ln>
            <a:noFill/>
          </a:ln>
        </p:spPr>
      </p:pic>
      <p:sp>
        <p:nvSpPr>
          <p:cNvPr id="260" name="Google Shape;260;p13"/>
          <p:cNvSpPr txBox="1"/>
          <p:nvPr/>
        </p:nvSpPr>
        <p:spPr>
          <a:xfrm>
            <a:off x="8590871" y="695288"/>
            <a:ext cx="7914000" cy="1895700"/>
          </a:xfrm>
          <a:prstGeom prst="rect">
            <a:avLst/>
          </a:prstGeom>
          <a:noFill/>
          <a:ln>
            <a:noFill/>
          </a:ln>
        </p:spPr>
        <p:txBody>
          <a:bodyPr spcFirstLastPara="1" wrap="square" lIns="0" tIns="0" rIns="0" bIns="0" anchor="t" anchorCtr="0">
            <a:spAutoFit/>
          </a:bodyPr>
          <a:lstStyle/>
          <a:p>
            <a:pPr marL="0" marR="0" lvl="0" indent="0" algn="l" rtl="0">
              <a:lnSpc>
                <a:spcPct val="140004"/>
              </a:lnSpc>
              <a:spcBef>
                <a:spcPts val="0"/>
              </a:spcBef>
              <a:spcAft>
                <a:spcPts val="0"/>
              </a:spcAft>
              <a:buNone/>
            </a:pPr>
            <a:r>
              <a:rPr lang="en-US" sz="12316" b="0" i="0" u="none" strike="noStrike" cap="none">
                <a:solidFill>
                  <a:srgbClr val="000000"/>
                </a:solidFill>
                <a:latin typeface="Arial"/>
                <a:ea typeface="Arial"/>
                <a:cs typeface="Arial"/>
                <a:sym typeface="Arial"/>
              </a:rPr>
              <a:t>What is</a:t>
            </a:r>
            <a:r>
              <a:rPr lang="en-US" sz="12316"/>
              <a:t> </a:t>
            </a:r>
            <a:r>
              <a:rPr lang="en-US" sz="12316" b="0" i="0" u="none" strike="noStrike" cap="none">
                <a:solidFill>
                  <a:srgbClr val="000000"/>
                </a:solidFill>
                <a:latin typeface="Arial"/>
                <a:ea typeface="Arial"/>
                <a:cs typeface="Arial"/>
                <a:sym typeface="Arial"/>
              </a:rPr>
              <a:t>the </a:t>
            </a:r>
            <a:endParaRPr sz="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4"/>
        <p:cNvGrpSpPr/>
        <p:nvPr/>
      </p:nvGrpSpPr>
      <p:grpSpPr>
        <a:xfrm>
          <a:off x="0" y="0"/>
          <a:ext cx="0" cy="0"/>
          <a:chOff x="0" y="0"/>
          <a:chExt cx="0" cy="0"/>
        </a:xfrm>
      </p:grpSpPr>
      <p:grpSp>
        <p:nvGrpSpPr>
          <p:cNvPr id="265" name="Google Shape;265;p14"/>
          <p:cNvGrpSpPr/>
          <p:nvPr/>
        </p:nvGrpSpPr>
        <p:grpSpPr>
          <a:xfrm>
            <a:off x="1028700" y="5178675"/>
            <a:ext cx="6667875" cy="2385649"/>
            <a:chOff x="0" y="502868"/>
            <a:chExt cx="8890500" cy="3180865"/>
          </a:xfrm>
        </p:grpSpPr>
        <p:sp>
          <p:nvSpPr>
            <p:cNvPr id="266" name="Google Shape;266;p14"/>
            <p:cNvSpPr/>
            <p:nvPr/>
          </p:nvSpPr>
          <p:spPr>
            <a:xfrm>
              <a:off x="0" y="3669962"/>
              <a:ext cx="8890493" cy="13771"/>
            </a:xfrm>
            <a:prstGeom prst="rect">
              <a:avLst/>
            </a:prstGeom>
            <a:solidFill>
              <a:srgbClr val="0C08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txBox="1"/>
            <p:nvPr/>
          </p:nvSpPr>
          <p:spPr>
            <a:xfrm>
              <a:off x="0" y="502868"/>
              <a:ext cx="8890500" cy="3025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369" b="0" i="0" u="none" strike="noStrike" cap="none">
                  <a:solidFill>
                    <a:srgbClr val="0C0804"/>
                  </a:solidFill>
                  <a:latin typeface="Arial"/>
                  <a:ea typeface="Arial"/>
                  <a:cs typeface="Arial"/>
                  <a:sym typeface="Arial"/>
                </a:rPr>
                <a:t>Culture &amp; Ethnocentrism</a:t>
              </a:r>
              <a:endParaRPr/>
            </a:p>
          </p:txBody>
        </p:sp>
      </p:grpSp>
      <p:pic>
        <p:nvPicPr>
          <p:cNvPr id="268" name="Google Shape;268;p14"/>
          <p:cNvPicPr preferRelativeResize="0"/>
          <p:nvPr/>
        </p:nvPicPr>
        <p:blipFill rotWithShape="1">
          <a:blip r:embed="rId4">
            <a:alphaModFix amt="55000"/>
          </a:blip>
          <a:srcRect/>
          <a:stretch/>
        </p:blipFill>
        <p:spPr>
          <a:xfrm>
            <a:off x="9322929" y="2629816"/>
            <a:ext cx="1704205" cy="1755268"/>
          </a:xfrm>
          <a:prstGeom prst="rect">
            <a:avLst/>
          </a:prstGeom>
          <a:noFill/>
          <a:ln>
            <a:noFill/>
          </a:ln>
        </p:spPr>
      </p:pic>
      <p:grpSp>
        <p:nvGrpSpPr>
          <p:cNvPr id="269" name="Google Shape;269;p14"/>
          <p:cNvGrpSpPr/>
          <p:nvPr/>
        </p:nvGrpSpPr>
        <p:grpSpPr>
          <a:xfrm>
            <a:off x="8039200" y="2811300"/>
            <a:ext cx="9661005" cy="6828268"/>
            <a:chOff x="-13" y="-183890"/>
            <a:chExt cx="13555500" cy="9678623"/>
          </a:xfrm>
        </p:grpSpPr>
        <p:sp>
          <p:nvSpPr>
            <p:cNvPr id="270" name="Google Shape;270;p14"/>
            <p:cNvSpPr txBox="1"/>
            <p:nvPr/>
          </p:nvSpPr>
          <p:spPr>
            <a:xfrm>
              <a:off x="-13" y="-183890"/>
              <a:ext cx="10620900" cy="1478700"/>
            </a:xfrm>
            <a:prstGeom prst="rect">
              <a:avLst/>
            </a:prstGeom>
            <a:noFill/>
            <a:ln>
              <a:noFill/>
            </a:ln>
          </p:spPr>
          <p:txBody>
            <a:bodyPr spcFirstLastPara="1" wrap="square" lIns="0" tIns="0" rIns="0" bIns="0" anchor="t" anchorCtr="0">
              <a:spAutoFit/>
            </a:bodyPr>
            <a:lstStyle/>
            <a:p>
              <a:pPr marL="0" marR="0" lvl="0" indent="0" algn="r" rtl="0">
                <a:lnSpc>
                  <a:spcPct val="120005"/>
                </a:lnSpc>
                <a:spcBef>
                  <a:spcPts val="0"/>
                </a:spcBef>
                <a:spcAft>
                  <a:spcPts val="0"/>
                </a:spcAft>
                <a:buNone/>
              </a:pPr>
              <a:r>
                <a:rPr lang="en-US" sz="6778" b="1" i="0" u="none" strike="noStrike" cap="none">
                  <a:solidFill>
                    <a:srgbClr val="0C0804"/>
                  </a:solidFill>
                  <a:latin typeface="Archivo Black"/>
                  <a:ea typeface="Archivo Black"/>
                  <a:cs typeface="Archivo Black"/>
                  <a:sym typeface="Archivo Black"/>
                </a:rPr>
                <a:t> </a:t>
              </a:r>
              <a:r>
                <a:rPr lang="en-US" sz="6778" b="1" i="0" u="none" strike="noStrike" cap="none">
                  <a:solidFill>
                    <a:srgbClr val="D6A20E"/>
                  </a:solidFill>
                  <a:latin typeface="Archivo Black"/>
                  <a:ea typeface="Archivo Black"/>
                  <a:cs typeface="Archivo Black"/>
                  <a:sym typeface="Archivo Black"/>
                </a:rPr>
                <a:t>Ethnocentrism</a:t>
              </a:r>
              <a:endParaRPr/>
            </a:p>
          </p:txBody>
        </p:sp>
        <p:sp>
          <p:nvSpPr>
            <p:cNvPr id="271" name="Google Shape;271;p14"/>
            <p:cNvSpPr txBox="1"/>
            <p:nvPr/>
          </p:nvSpPr>
          <p:spPr>
            <a:xfrm>
              <a:off x="-13" y="1723233"/>
              <a:ext cx="13555500" cy="7771500"/>
            </a:xfrm>
            <a:prstGeom prst="rect">
              <a:avLst/>
            </a:prstGeom>
            <a:noFill/>
            <a:ln>
              <a:noFill/>
            </a:ln>
          </p:spPr>
          <p:txBody>
            <a:bodyPr spcFirstLastPara="1" wrap="square" lIns="0" tIns="0" rIns="0" bIns="0" anchor="t" anchorCtr="0">
              <a:spAutoFit/>
            </a:bodyPr>
            <a:lstStyle/>
            <a:p>
              <a:pPr marL="620915" marR="0" lvl="1" indent="-310458" algn="l" rtl="0">
                <a:lnSpc>
                  <a:spcPct val="115000"/>
                </a:lnSpc>
                <a:spcBef>
                  <a:spcPts val="0"/>
                </a:spcBef>
                <a:spcAft>
                  <a:spcPts val="0"/>
                </a:spcAft>
                <a:buClr>
                  <a:srgbClr val="0C0804"/>
                </a:buClr>
                <a:buSzPts val="2875"/>
                <a:buFont typeface="Arial"/>
                <a:buChar char="•"/>
              </a:pPr>
              <a:r>
                <a:rPr lang="en-US" sz="2875" b="0" i="0" u="none" strike="noStrike" cap="none">
                  <a:solidFill>
                    <a:srgbClr val="0C0804"/>
                  </a:solidFill>
                  <a:latin typeface="Arial"/>
                  <a:ea typeface="Arial"/>
                  <a:cs typeface="Arial"/>
                  <a:sym typeface="Arial"/>
                </a:rPr>
                <a:t>Seeing the world through the lens of my own culture</a:t>
              </a:r>
              <a:endParaRPr/>
            </a:p>
            <a:p>
              <a:pPr marL="620915" marR="0" lvl="1" indent="-310458" algn="l" rtl="0">
                <a:lnSpc>
                  <a:spcPct val="115000"/>
                </a:lnSpc>
                <a:spcBef>
                  <a:spcPts val="1000"/>
                </a:spcBef>
                <a:spcAft>
                  <a:spcPts val="0"/>
                </a:spcAft>
                <a:buClr>
                  <a:srgbClr val="0C0804"/>
                </a:buClr>
                <a:buSzPts val="2875"/>
                <a:buFont typeface="Arial"/>
                <a:buChar char="•"/>
              </a:pPr>
              <a:r>
                <a:rPr lang="en-US" sz="2875" b="0" i="0" u="none" strike="noStrike" cap="none">
                  <a:solidFill>
                    <a:srgbClr val="0C0804"/>
                  </a:solidFill>
                  <a:latin typeface="Arial"/>
                  <a:ea typeface="Arial"/>
                  <a:cs typeface="Arial"/>
                  <a:sym typeface="Arial"/>
                </a:rPr>
                <a:t>Evaluating other people by my cultural values, beliefs, and behaviors</a:t>
              </a:r>
              <a:endParaRPr/>
            </a:p>
            <a:p>
              <a:pPr marL="599325" marR="0" lvl="1" indent="-299662" algn="l" rtl="0">
                <a:lnSpc>
                  <a:spcPct val="115000"/>
                </a:lnSpc>
                <a:spcBef>
                  <a:spcPts val="1000"/>
                </a:spcBef>
                <a:spcAft>
                  <a:spcPts val="0"/>
                </a:spcAft>
                <a:buClr>
                  <a:srgbClr val="0C0804"/>
                </a:buClr>
                <a:buSzPts val="2775"/>
                <a:buFont typeface="Arial"/>
                <a:buChar char="•"/>
              </a:pPr>
              <a:r>
                <a:rPr lang="en-US" sz="2775" b="0" i="0" u="none" strike="noStrike" cap="none">
                  <a:solidFill>
                    <a:srgbClr val="0C0804"/>
                  </a:solidFill>
                  <a:latin typeface="Arial"/>
                  <a:ea typeface="Arial"/>
                  <a:cs typeface="Arial"/>
                  <a:sym typeface="Arial"/>
                </a:rPr>
                <a:t>Assessing other cultures according to the perceptions originating in the standards and customs of one's own culture</a:t>
              </a:r>
              <a:endParaRPr/>
            </a:p>
            <a:p>
              <a:pPr marL="620915" marR="0" lvl="1" indent="-310457" algn="l" rtl="0">
                <a:lnSpc>
                  <a:spcPct val="115000"/>
                </a:lnSpc>
                <a:spcBef>
                  <a:spcPts val="1000"/>
                </a:spcBef>
                <a:spcAft>
                  <a:spcPts val="0"/>
                </a:spcAft>
                <a:buClr>
                  <a:srgbClr val="0C0804"/>
                </a:buClr>
                <a:buSzPts val="2875"/>
                <a:buFont typeface="Arial"/>
                <a:buChar char="•"/>
              </a:pPr>
              <a:r>
                <a:rPr lang="en-US" sz="2875" b="0" i="0" u="none" strike="noStrike" cap="none">
                  <a:solidFill>
                    <a:srgbClr val="0C0804"/>
                  </a:solidFill>
                  <a:latin typeface="Arial"/>
                  <a:ea typeface="Arial"/>
                  <a:cs typeface="Arial"/>
                  <a:sym typeface="Arial"/>
                </a:rPr>
                <a:t>In cross-cultural situations, we cannot assign meaning to a given behavior until we know for certain what each behavior means in the other person's culture.</a:t>
              </a:r>
              <a:endParaRPr/>
            </a:p>
            <a:p>
              <a:pPr marL="620914" marR="0" lvl="1" indent="-310456" algn="l" rtl="0">
                <a:lnSpc>
                  <a:spcPct val="115000"/>
                </a:lnSpc>
                <a:spcBef>
                  <a:spcPts val="1000"/>
                </a:spcBef>
                <a:spcAft>
                  <a:spcPts val="1000"/>
                </a:spcAft>
                <a:buClr>
                  <a:srgbClr val="0C0804"/>
                </a:buClr>
                <a:buSzPts val="2875"/>
                <a:buFont typeface="Arial"/>
                <a:buChar char="•"/>
              </a:pPr>
              <a:r>
                <a:rPr lang="en-US" sz="2875" b="0" i="0" u="none" strike="noStrike" cap="none">
                  <a:solidFill>
                    <a:srgbClr val="0C0804"/>
                  </a:solidFill>
                  <a:latin typeface="Arial"/>
                  <a:ea typeface="Arial"/>
                  <a:cs typeface="Arial"/>
                  <a:sym typeface="Arial"/>
                </a:rPr>
                <a:t>Not all behaviors are cultural.</a:t>
              </a:r>
              <a:endParaRPr/>
            </a:p>
          </p:txBody>
        </p:sp>
      </p:grpSp>
      <p:pic>
        <p:nvPicPr>
          <p:cNvPr id="272" name="Google Shape;272;p14"/>
          <p:cNvPicPr preferRelativeResize="0"/>
          <p:nvPr/>
        </p:nvPicPr>
        <p:blipFill rotWithShape="1">
          <a:blip r:embed="rId5">
            <a:alphaModFix/>
          </a:blip>
          <a:srcRect/>
          <a:stretch/>
        </p:blipFill>
        <p:spPr>
          <a:xfrm>
            <a:off x="1690303" y="1963484"/>
            <a:ext cx="3798589" cy="2421600"/>
          </a:xfrm>
          <a:prstGeom prst="rect">
            <a:avLst/>
          </a:prstGeom>
          <a:noFill/>
          <a:ln>
            <a:noFill/>
          </a:ln>
        </p:spPr>
      </p:pic>
      <p:sp>
        <p:nvSpPr>
          <p:cNvPr id="273" name="Google Shape;273;p14"/>
          <p:cNvSpPr txBox="1"/>
          <p:nvPr/>
        </p:nvSpPr>
        <p:spPr>
          <a:xfrm>
            <a:off x="4073573" y="741446"/>
            <a:ext cx="11882400" cy="1697100"/>
          </a:xfrm>
          <a:prstGeom prst="rect">
            <a:avLst/>
          </a:prstGeom>
          <a:noFill/>
          <a:ln>
            <a:noFill/>
          </a:ln>
        </p:spPr>
        <p:txBody>
          <a:bodyPr spcFirstLastPara="1" wrap="square" lIns="0" tIns="0" rIns="0" bIns="0" anchor="t" anchorCtr="0">
            <a:spAutoFit/>
          </a:bodyPr>
          <a:lstStyle/>
          <a:p>
            <a:pPr marL="0" marR="0" lvl="0" indent="0" algn="ctr" rtl="0">
              <a:lnSpc>
                <a:spcPct val="139996"/>
              </a:lnSpc>
              <a:spcBef>
                <a:spcPts val="0"/>
              </a:spcBef>
              <a:spcAft>
                <a:spcPts val="0"/>
              </a:spcAft>
              <a:buNone/>
            </a:pPr>
            <a:r>
              <a:rPr lang="en-US" sz="11026" b="0" i="0" u="none" strike="noStrike" cap="none">
                <a:solidFill>
                  <a:srgbClr val="000000"/>
                </a:solidFill>
                <a:latin typeface="Arial"/>
                <a:ea typeface="Arial"/>
                <a:cs typeface="Arial"/>
                <a:sym typeface="Arial"/>
              </a:rPr>
              <a:t>Defining the Term</a:t>
            </a:r>
            <a:endParaRPr/>
          </a:p>
        </p:txBody>
      </p:sp>
      <p:sp>
        <p:nvSpPr>
          <p:cNvPr id="274" name="Google Shape;274;p14"/>
          <p:cNvSpPr txBox="1"/>
          <p:nvPr/>
        </p:nvSpPr>
        <p:spPr>
          <a:xfrm>
            <a:off x="1028700" y="7665275"/>
            <a:ext cx="6667800" cy="10467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3400" b="1" i="0" u="none" strike="noStrike" cap="none">
                <a:solidFill>
                  <a:srgbClr val="238892"/>
                </a:solidFill>
                <a:latin typeface="Open Sans"/>
                <a:ea typeface="Open Sans"/>
                <a:cs typeface="Open Sans"/>
                <a:sym typeface="Open Sans"/>
              </a:rPr>
              <a:t>Culture unavoidably leads to ethnocentrism</a:t>
            </a:r>
            <a:r>
              <a:rPr lang="en-US" sz="3400" b="0" i="0" u="none" strike="noStrike" cap="none">
                <a:solidFill>
                  <a:srgbClr val="000000"/>
                </a:solidFill>
                <a:latin typeface="Open Sans Light"/>
                <a:ea typeface="Open Sans Light"/>
                <a:cs typeface="Open Sans Light"/>
                <a:sym typeface="Open Sans Light"/>
              </a:rPr>
              <a: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C0804"/>
        </a:solidFill>
        <a:effectLst/>
      </p:bgPr>
    </p:bg>
    <p:spTree>
      <p:nvGrpSpPr>
        <p:cNvPr id="1" name="Shape 278"/>
        <p:cNvGrpSpPr/>
        <p:nvPr/>
      </p:nvGrpSpPr>
      <p:grpSpPr>
        <a:xfrm>
          <a:off x="0" y="0"/>
          <a:ext cx="0" cy="0"/>
          <a:chOff x="0" y="0"/>
          <a:chExt cx="0" cy="0"/>
        </a:xfrm>
      </p:grpSpPr>
      <p:grpSp>
        <p:nvGrpSpPr>
          <p:cNvPr id="279" name="Google Shape;279;p15"/>
          <p:cNvGrpSpPr/>
          <p:nvPr/>
        </p:nvGrpSpPr>
        <p:grpSpPr>
          <a:xfrm>
            <a:off x="539095" y="1273663"/>
            <a:ext cx="5996475" cy="2872624"/>
            <a:chOff x="0" y="47625"/>
            <a:chExt cx="7995300" cy="3830166"/>
          </a:xfrm>
        </p:grpSpPr>
        <p:sp>
          <p:nvSpPr>
            <p:cNvPr id="280" name="Google Shape;280;p15"/>
            <p:cNvSpPr/>
            <p:nvPr/>
          </p:nvSpPr>
          <p:spPr>
            <a:xfrm>
              <a:off x="0" y="3865407"/>
              <a:ext cx="7995204" cy="12384"/>
            </a:xfrm>
            <a:prstGeom prst="rect">
              <a:avLst/>
            </a:prstGeom>
            <a:solidFill>
              <a:srgbClr val="D6A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5"/>
            <p:cNvSpPr txBox="1"/>
            <p:nvPr/>
          </p:nvSpPr>
          <p:spPr>
            <a:xfrm>
              <a:off x="0" y="47625"/>
              <a:ext cx="7995300" cy="3508800"/>
            </a:xfrm>
            <a:prstGeom prst="rect">
              <a:avLst/>
            </a:prstGeom>
            <a:noFill/>
            <a:ln>
              <a:noFill/>
            </a:ln>
          </p:spPr>
          <p:txBody>
            <a:bodyPr spcFirstLastPara="1" wrap="square" lIns="0" tIns="0" rIns="0" bIns="0" anchor="t" anchorCtr="0">
              <a:spAutoFit/>
            </a:bodyPr>
            <a:lstStyle/>
            <a:p>
              <a:pPr marL="0" marR="0" lvl="0" indent="0" algn="l" rtl="0">
                <a:lnSpc>
                  <a:spcPct val="109994"/>
                </a:lnSpc>
                <a:spcBef>
                  <a:spcPts val="0"/>
                </a:spcBef>
                <a:spcAft>
                  <a:spcPts val="0"/>
                </a:spcAft>
                <a:buNone/>
              </a:pPr>
              <a:r>
                <a:rPr lang="en-US" sz="5343" b="0" i="0" u="none" strike="noStrike" cap="none" dirty="0">
                  <a:solidFill>
                    <a:srgbClr val="FFFFFF"/>
                  </a:solidFill>
                  <a:latin typeface="Arial"/>
                  <a:ea typeface="Arial"/>
                  <a:cs typeface="Arial"/>
                  <a:sym typeface="Arial"/>
                </a:rPr>
                <a:t>How do </a:t>
              </a:r>
              <a:r>
                <a:rPr lang="en-US" sz="5343" dirty="0">
                  <a:solidFill>
                    <a:srgbClr val="FFFFFF"/>
                  </a:solidFill>
                </a:rPr>
                <a:t>w</a:t>
              </a:r>
              <a:r>
                <a:rPr lang="en-US" sz="5343" b="0" i="0" u="none" strike="noStrike" cap="none" dirty="0">
                  <a:solidFill>
                    <a:srgbClr val="FFFFFF"/>
                  </a:solidFill>
                  <a:latin typeface="Arial"/>
                  <a:ea typeface="Arial"/>
                  <a:cs typeface="Arial"/>
                  <a:sym typeface="Arial"/>
                </a:rPr>
                <a:t>e </a:t>
              </a:r>
              <a:r>
                <a:rPr lang="en-US" sz="5343" dirty="0">
                  <a:solidFill>
                    <a:srgbClr val="FFFFFF"/>
                  </a:solidFill>
                </a:rPr>
                <a:t>SEE</a:t>
              </a:r>
              <a:r>
                <a:rPr lang="en-US" sz="5343" b="0" i="0" u="none" strike="noStrike" cap="none" dirty="0">
                  <a:solidFill>
                    <a:srgbClr val="FFFFFF"/>
                  </a:solidFill>
                  <a:latin typeface="Arial"/>
                  <a:ea typeface="Arial"/>
                  <a:cs typeface="Arial"/>
                  <a:sym typeface="Arial"/>
                </a:rPr>
                <a:t> and </a:t>
              </a:r>
              <a:r>
                <a:rPr lang="en-US" sz="5343" dirty="0">
                  <a:solidFill>
                    <a:srgbClr val="FFFFFF"/>
                  </a:solidFill>
                </a:rPr>
                <a:t>UNDERSTAND</a:t>
              </a:r>
              <a:r>
                <a:rPr lang="en-US" sz="5343" b="0" i="0" u="none" strike="noStrike" cap="none" dirty="0">
                  <a:solidFill>
                    <a:srgbClr val="FFFFFF"/>
                  </a:solidFill>
                  <a:latin typeface="Arial"/>
                  <a:ea typeface="Arial"/>
                  <a:cs typeface="Arial"/>
                  <a:sym typeface="Arial"/>
                </a:rPr>
                <a:t> Others? </a:t>
              </a:r>
              <a:endParaRPr sz="1300" dirty="0"/>
            </a:p>
          </p:txBody>
        </p:sp>
      </p:grpSp>
      <p:pic>
        <p:nvPicPr>
          <p:cNvPr id="282" name="Google Shape;282;p15"/>
          <p:cNvPicPr preferRelativeResize="0"/>
          <p:nvPr/>
        </p:nvPicPr>
        <p:blipFill rotWithShape="1">
          <a:blip r:embed="rId3">
            <a:alphaModFix amt="55000"/>
          </a:blip>
          <a:srcRect/>
          <a:stretch/>
        </p:blipFill>
        <p:spPr>
          <a:xfrm>
            <a:off x="10175032" y="2260084"/>
            <a:ext cx="873607" cy="899783"/>
          </a:xfrm>
          <a:prstGeom prst="rect">
            <a:avLst/>
          </a:prstGeom>
          <a:noFill/>
          <a:ln>
            <a:noFill/>
          </a:ln>
        </p:spPr>
      </p:pic>
      <p:pic>
        <p:nvPicPr>
          <p:cNvPr id="283" name="Google Shape;283;p15"/>
          <p:cNvPicPr preferRelativeResize="0"/>
          <p:nvPr/>
        </p:nvPicPr>
        <p:blipFill rotWithShape="1">
          <a:blip r:embed="rId3">
            <a:alphaModFix amt="55000"/>
          </a:blip>
          <a:srcRect/>
          <a:stretch/>
        </p:blipFill>
        <p:spPr>
          <a:xfrm>
            <a:off x="10175032" y="4709720"/>
            <a:ext cx="873607" cy="899783"/>
          </a:xfrm>
          <a:prstGeom prst="rect">
            <a:avLst/>
          </a:prstGeom>
          <a:noFill/>
          <a:ln>
            <a:noFill/>
          </a:ln>
        </p:spPr>
      </p:pic>
      <p:pic>
        <p:nvPicPr>
          <p:cNvPr id="284" name="Google Shape;284;p15"/>
          <p:cNvPicPr preferRelativeResize="0"/>
          <p:nvPr/>
        </p:nvPicPr>
        <p:blipFill rotWithShape="1">
          <a:blip r:embed="rId3">
            <a:alphaModFix amt="55000"/>
          </a:blip>
          <a:srcRect/>
          <a:stretch/>
        </p:blipFill>
        <p:spPr>
          <a:xfrm>
            <a:off x="10175032" y="7159355"/>
            <a:ext cx="873607" cy="899783"/>
          </a:xfrm>
          <a:prstGeom prst="rect">
            <a:avLst/>
          </a:prstGeom>
          <a:noFill/>
          <a:ln>
            <a:noFill/>
          </a:ln>
        </p:spPr>
      </p:pic>
      <p:pic>
        <p:nvPicPr>
          <p:cNvPr id="285" name="Google Shape;285;p15"/>
          <p:cNvPicPr preferRelativeResize="0"/>
          <p:nvPr/>
        </p:nvPicPr>
        <p:blipFill rotWithShape="1">
          <a:blip r:embed="rId4">
            <a:alphaModFix/>
          </a:blip>
          <a:srcRect t="923" r="7114" b="923"/>
          <a:stretch/>
        </p:blipFill>
        <p:spPr>
          <a:xfrm>
            <a:off x="0" y="5301603"/>
            <a:ext cx="7074666" cy="4985397"/>
          </a:xfrm>
          <a:prstGeom prst="rect">
            <a:avLst/>
          </a:prstGeom>
          <a:noFill/>
          <a:ln>
            <a:noFill/>
          </a:ln>
        </p:spPr>
      </p:pic>
      <p:grpSp>
        <p:nvGrpSpPr>
          <p:cNvPr id="286" name="Google Shape;286;p15"/>
          <p:cNvGrpSpPr/>
          <p:nvPr/>
        </p:nvGrpSpPr>
        <p:grpSpPr>
          <a:xfrm>
            <a:off x="7506200" y="512475"/>
            <a:ext cx="9765955" cy="2932888"/>
            <a:chOff x="0" y="-28575"/>
            <a:chExt cx="14174100" cy="3910517"/>
          </a:xfrm>
        </p:grpSpPr>
        <p:sp>
          <p:nvSpPr>
            <p:cNvPr id="287" name="Google Shape;287;p15"/>
            <p:cNvSpPr txBox="1"/>
            <p:nvPr/>
          </p:nvSpPr>
          <p:spPr>
            <a:xfrm>
              <a:off x="0" y="-28575"/>
              <a:ext cx="14174100" cy="631200"/>
            </a:xfrm>
            <a:prstGeom prst="rect">
              <a:avLst/>
            </a:prstGeom>
            <a:noFill/>
            <a:ln>
              <a:noFill/>
            </a:ln>
          </p:spPr>
          <p:txBody>
            <a:bodyPr spcFirstLastPara="1" wrap="square" lIns="0" tIns="0" rIns="0" bIns="0" anchor="t" anchorCtr="0">
              <a:spAutoFit/>
            </a:bodyPr>
            <a:lstStyle/>
            <a:p>
              <a:pPr marL="0" marR="0" lvl="0" indent="0" algn="l" rtl="0">
                <a:lnSpc>
                  <a:spcPct val="130006"/>
                </a:lnSpc>
                <a:spcBef>
                  <a:spcPts val="0"/>
                </a:spcBef>
                <a:spcAft>
                  <a:spcPts val="0"/>
                </a:spcAft>
                <a:buNone/>
              </a:pPr>
              <a:r>
                <a:rPr lang="en-US" sz="3076" b="0" i="0" u="none" strike="noStrike" cap="none">
                  <a:solidFill>
                    <a:srgbClr val="D6A20E"/>
                  </a:solidFill>
                  <a:latin typeface="Arial"/>
                  <a:ea typeface="Arial"/>
                  <a:cs typeface="Arial"/>
                  <a:sym typeface="Arial"/>
                </a:rPr>
                <a:t>WE SEE OTHERS THROUGH OUR CULTURAL LENS</a:t>
              </a:r>
              <a:endParaRPr sz="1300"/>
            </a:p>
          </p:txBody>
        </p:sp>
        <p:sp>
          <p:nvSpPr>
            <p:cNvPr id="288" name="Google Shape;288;p15"/>
            <p:cNvSpPr txBox="1"/>
            <p:nvPr/>
          </p:nvSpPr>
          <p:spPr>
            <a:xfrm>
              <a:off x="0" y="855242"/>
              <a:ext cx="14174100" cy="3026700"/>
            </a:xfrm>
            <a:prstGeom prst="rect">
              <a:avLst/>
            </a:prstGeom>
            <a:noFill/>
            <a:ln>
              <a:noFill/>
            </a:ln>
          </p:spPr>
          <p:txBody>
            <a:bodyPr spcFirstLastPara="1" wrap="square" lIns="0" tIns="0" rIns="0" bIns="0" anchor="t" anchorCtr="0">
              <a:spAutoFit/>
            </a:bodyPr>
            <a:lstStyle/>
            <a:p>
              <a:pPr marL="0" marR="0" lvl="0" indent="0" algn="l" rtl="0">
                <a:lnSpc>
                  <a:spcPct val="150018"/>
                </a:lnSpc>
                <a:spcBef>
                  <a:spcPts val="0"/>
                </a:spcBef>
                <a:spcAft>
                  <a:spcPts val="0"/>
                </a:spcAft>
                <a:buNone/>
              </a:pPr>
              <a:r>
                <a:rPr lang="en-US" sz="2681" b="0" i="0" u="none" strike="noStrike" cap="none">
                  <a:solidFill>
                    <a:srgbClr val="FFFFFF"/>
                  </a:solidFill>
                  <a:latin typeface="Arial"/>
                  <a:ea typeface="Arial"/>
                  <a:cs typeface="Arial"/>
                  <a:sym typeface="Arial"/>
                </a:rPr>
                <a:t>There is no doubt that our cultural upbringing shape us in many ways - especially on how we perceive and understanding things.  Stereotyping is Stereotypes are the idea that everyone within a certain group shares the same characteristics</a:t>
              </a:r>
              <a:endParaRPr/>
            </a:p>
          </p:txBody>
        </p:sp>
      </p:grpSp>
      <p:grpSp>
        <p:nvGrpSpPr>
          <p:cNvPr id="289" name="Google Shape;289;p15"/>
          <p:cNvGrpSpPr/>
          <p:nvPr/>
        </p:nvGrpSpPr>
        <p:grpSpPr>
          <a:xfrm>
            <a:off x="7460350" y="3742475"/>
            <a:ext cx="10343025" cy="1723020"/>
            <a:chOff x="-4" y="-28574"/>
            <a:chExt cx="13790700" cy="2297359"/>
          </a:xfrm>
        </p:grpSpPr>
        <p:sp>
          <p:nvSpPr>
            <p:cNvPr id="290" name="Google Shape;290;p15"/>
            <p:cNvSpPr txBox="1"/>
            <p:nvPr/>
          </p:nvSpPr>
          <p:spPr>
            <a:xfrm>
              <a:off x="-4" y="-28574"/>
              <a:ext cx="13790700" cy="556500"/>
            </a:xfrm>
            <a:prstGeom prst="rect">
              <a:avLst/>
            </a:prstGeom>
            <a:noFill/>
            <a:ln>
              <a:noFill/>
            </a:ln>
          </p:spPr>
          <p:txBody>
            <a:bodyPr spcFirstLastPara="1" wrap="square" lIns="0" tIns="0" rIns="0" bIns="0" anchor="t" anchorCtr="0">
              <a:spAutoFit/>
            </a:bodyPr>
            <a:lstStyle/>
            <a:p>
              <a:pPr marL="0" marR="0" lvl="0" indent="0" algn="l" rtl="0">
                <a:lnSpc>
                  <a:spcPct val="130014"/>
                </a:lnSpc>
                <a:spcBef>
                  <a:spcPts val="0"/>
                </a:spcBef>
                <a:spcAft>
                  <a:spcPts val="0"/>
                </a:spcAft>
                <a:buNone/>
              </a:pPr>
              <a:r>
                <a:rPr lang="en-US" sz="2712" b="0" i="0" u="none" strike="noStrike" cap="none">
                  <a:solidFill>
                    <a:srgbClr val="FDBD40"/>
                  </a:solidFill>
                  <a:latin typeface="Arial"/>
                  <a:ea typeface="Arial"/>
                  <a:cs typeface="Arial"/>
                  <a:sym typeface="Arial"/>
                </a:rPr>
                <a:t>WE SEE OTHERS THROUGH OUR  LIMITED</a:t>
              </a:r>
              <a:r>
                <a:rPr lang="en-US" sz="2712">
                  <a:solidFill>
                    <a:srgbClr val="FDBD40"/>
                  </a:solidFill>
                </a:rPr>
                <a:t> C</a:t>
              </a:r>
              <a:r>
                <a:rPr lang="en-US" sz="2712" b="0" i="0" u="none" strike="noStrike" cap="none">
                  <a:solidFill>
                    <a:srgbClr val="FDBD40"/>
                  </a:solidFill>
                  <a:latin typeface="Arial"/>
                  <a:ea typeface="Arial"/>
                  <a:cs typeface="Arial"/>
                  <a:sym typeface="Arial"/>
                </a:rPr>
                <a:t>OMPREHENSION</a:t>
              </a:r>
              <a:r>
                <a:rPr lang="en-US" sz="2712" b="0" i="0" u="none" strike="noStrike" cap="none">
                  <a:solidFill>
                    <a:srgbClr val="FFFFFF"/>
                  </a:solidFill>
                  <a:latin typeface="Arial"/>
                  <a:ea typeface="Arial"/>
                  <a:cs typeface="Arial"/>
                  <a:sym typeface="Arial"/>
                </a:rPr>
                <a:t> </a:t>
              </a:r>
              <a:endParaRPr sz="1300"/>
            </a:p>
          </p:txBody>
        </p:sp>
        <p:sp>
          <p:nvSpPr>
            <p:cNvPr id="291" name="Google Shape;291;p15"/>
            <p:cNvSpPr txBox="1"/>
            <p:nvPr/>
          </p:nvSpPr>
          <p:spPr>
            <a:xfrm>
              <a:off x="0" y="847685"/>
              <a:ext cx="13457400" cy="14211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2770" b="0" i="0" u="none" strike="noStrike" cap="none">
                  <a:solidFill>
                    <a:srgbClr val="FFFFFF"/>
                  </a:solidFill>
                  <a:latin typeface="Arial"/>
                  <a:ea typeface="Arial"/>
                  <a:cs typeface="Arial"/>
                  <a:sym typeface="Arial"/>
                </a:rPr>
                <a:t>We sometimes forget to realize the full complexity of the situations and things how they have gotten to where they are. </a:t>
              </a:r>
              <a:endParaRPr/>
            </a:p>
          </p:txBody>
        </p:sp>
      </p:grpSp>
      <p:grpSp>
        <p:nvGrpSpPr>
          <p:cNvPr id="292" name="Google Shape;292;p15"/>
          <p:cNvGrpSpPr/>
          <p:nvPr/>
        </p:nvGrpSpPr>
        <p:grpSpPr>
          <a:xfrm>
            <a:off x="7460350" y="5688175"/>
            <a:ext cx="10525275" cy="3944750"/>
            <a:chOff x="-61138" y="-946908"/>
            <a:chExt cx="14033700" cy="5259667"/>
          </a:xfrm>
        </p:grpSpPr>
        <p:sp>
          <p:nvSpPr>
            <p:cNvPr id="293" name="Google Shape;293;p15"/>
            <p:cNvSpPr txBox="1"/>
            <p:nvPr/>
          </p:nvSpPr>
          <p:spPr>
            <a:xfrm>
              <a:off x="-61138" y="-946908"/>
              <a:ext cx="14033700" cy="1303500"/>
            </a:xfrm>
            <a:prstGeom prst="rect">
              <a:avLst/>
            </a:prstGeom>
            <a:noFill/>
            <a:ln>
              <a:noFill/>
            </a:ln>
          </p:spPr>
          <p:txBody>
            <a:bodyPr spcFirstLastPara="1" wrap="square" lIns="0" tIns="0" rIns="0" bIns="0" anchor="t" anchorCtr="0">
              <a:spAutoFit/>
            </a:bodyPr>
            <a:lstStyle/>
            <a:p>
              <a:pPr marL="0" marR="0" lvl="0" indent="0" algn="l" rtl="0">
                <a:lnSpc>
                  <a:spcPct val="129979"/>
                </a:lnSpc>
                <a:spcBef>
                  <a:spcPts val="0"/>
                </a:spcBef>
                <a:spcAft>
                  <a:spcPts val="0"/>
                </a:spcAft>
                <a:buNone/>
              </a:pPr>
              <a:r>
                <a:rPr lang="en-US" sz="2762" b="0" i="0" u="none" strike="noStrike" cap="none">
                  <a:solidFill>
                    <a:srgbClr val="FDBD40"/>
                  </a:solidFill>
                  <a:latin typeface="Arial"/>
                  <a:ea typeface="Arial"/>
                  <a:cs typeface="Arial"/>
                  <a:sym typeface="Arial"/>
                </a:rPr>
                <a:t>WE SEE OTHERS THROUGH OUR BIAS, PREJUDICE, AND HATE</a:t>
              </a:r>
              <a:endParaRPr sz="1300"/>
            </a:p>
          </p:txBody>
        </p:sp>
        <p:sp>
          <p:nvSpPr>
            <p:cNvPr id="294" name="Google Shape;294;p15"/>
            <p:cNvSpPr txBox="1"/>
            <p:nvPr/>
          </p:nvSpPr>
          <p:spPr>
            <a:xfrm>
              <a:off x="-4" y="506659"/>
              <a:ext cx="13668300" cy="3806100"/>
            </a:xfrm>
            <a:prstGeom prst="rect">
              <a:avLst/>
            </a:prstGeom>
            <a:noFill/>
            <a:ln>
              <a:noFill/>
            </a:ln>
          </p:spPr>
          <p:txBody>
            <a:bodyPr spcFirstLastPara="1" wrap="square" lIns="0" tIns="0" rIns="0" bIns="0" anchor="t" anchorCtr="0">
              <a:spAutoFit/>
            </a:bodyPr>
            <a:lstStyle/>
            <a:p>
              <a:pPr marL="0" marR="0" lvl="0" indent="0" algn="l" rtl="0">
                <a:lnSpc>
                  <a:spcPct val="150018"/>
                </a:lnSpc>
                <a:spcBef>
                  <a:spcPts val="0"/>
                </a:spcBef>
                <a:spcAft>
                  <a:spcPts val="0"/>
                </a:spcAft>
                <a:buNone/>
              </a:pPr>
              <a:r>
                <a:rPr lang="en-US" sz="2649" b="0" i="0" u="none" strike="noStrike" cap="none">
                  <a:solidFill>
                    <a:srgbClr val="FFFFFF"/>
                  </a:solidFill>
                  <a:latin typeface="Arial"/>
                  <a:ea typeface="Arial"/>
                  <a:cs typeface="Arial"/>
                  <a:sym typeface="Arial"/>
                </a:rPr>
                <a:t>We tend to give more weight on what we know rather than on what we do not.  Bias, hate, and prejudice are the by-product of self - centeredness, lack of self-control, pride, and sense of superiority.  These are the outcomes of polluted mindset, causing imbalanced views of people.</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98"/>
        <p:cNvGrpSpPr/>
        <p:nvPr/>
      </p:nvGrpSpPr>
      <p:grpSpPr>
        <a:xfrm>
          <a:off x="0" y="0"/>
          <a:ext cx="0" cy="0"/>
          <a:chOff x="0" y="0"/>
          <a:chExt cx="0" cy="0"/>
        </a:xfrm>
      </p:grpSpPr>
      <p:pic>
        <p:nvPicPr>
          <p:cNvPr id="299" name="Google Shape;299;p16"/>
          <p:cNvPicPr preferRelativeResize="0"/>
          <p:nvPr/>
        </p:nvPicPr>
        <p:blipFill rotWithShape="1">
          <a:blip r:embed="rId3">
            <a:alphaModFix amt="55000"/>
          </a:blip>
          <a:srcRect/>
          <a:stretch/>
        </p:blipFill>
        <p:spPr>
          <a:xfrm rot="10800000">
            <a:off x="802674" y="1548770"/>
            <a:ext cx="7839298" cy="8074184"/>
          </a:xfrm>
          <a:prstGeom prst="rect">
            <a:avLst/>
          </a:prstGeom>
          <a:noFill/>
          <a:ln>
            <a:noFill/>
          </a:ln>
        </p:spPr>
      </p:pic>
      <p:grpSp>
        <p:nvGrpSpPr>
          <p:cNvPr id="300" name="Google Shape;300;p16"/>
          <p:cNvGrpSpPr/>
          <p:nvPr/>
        </p:nvGrpSpPr>
        <p:grpSpPr>
          <a:xfrm>
            <a:off x="6806750" y="1448775"/>
            <a:ext cx="11201406" cy="7993474"/>
            <a:chOff x="-8" y="1646097"/>
            <a:chExt cx="14935208" cy="10657965"/>
          </a:xfrm>
        </p:grpSpPr>
        <p:sp>
          <p:nvSpPr>
            <p:cNvPr id="301" name="Google Shape;301;p16"/>
            <p:cNvSpPr/>
            <p:nvPr/>
          </p:nvSpPr>
          <p:spPr>
            <a:xfrm>
              <a:off x="0" y="4568093"/>
              <a:ext cx="14935199" cy="18475"/>
            </a:xfrm>
            <a:prstGeom prst="rect">
              <a:avLst/>
            </a:prstGeom>
            <a:solidFill>
              <a:srgbClr val="D6A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6"/>
            <p:cNvSpPr txBox="1"/>
            <p:nvPr/>
          </p:nvSpPr>
          <p:spPr>
            <a:xfrm>
              <a:off x="-8" y="1646097"/>
              <a:ext cx="14935200" cy="2896800"/>
            </a:xfrm>
            <a:prstGeom prst="rect">
              <a:avLst/>
            </a:prstGeom>
            <a:noFill/>
            <a:ln>
              <a:noFill/>
            </a:ln>
          </p:spPr>
          <p:txBody>
            <a:bodyPr spcFirstLastPara="1" wrap="square" lIns="0" tIns="0" rIns="0" bIns="0" anchor="t" anchorCtr="0">
              <a:spAutoFit/>
            </a:bodyPr>
            <a:lstStyle/>
            <a:p>
              <a:pPr marL="0" marR="0" lvl="0" indent="0" algn="l" rtl="0">
                <a:lnSpc>
                  <a:spcPct val="110008"/>
                </a:lnSpc>
                <a:spcBef>
                  <a:spcPts val="0"/>
                </a:spcBef>
                <a:spcAft>
                  <a:spcPts val="0"/>
                </a:spcAft>
                <a:buNone/>
              </a:pPr>
              <a:r>
                <a:rPr lang="en-US" sz="6500" b="0" i="0" u="none" strike="noStrike" cap="none">
                  <a:solidFill>
                    <a:srgbClr val="0C0804"/>
                  </a:solidFill>
                  <a:latin typeface="Arial"/>
                  <a:ea typeface="Arial"/>
                  <a:cs typeface="Arial"/>
                  <a:sym typeface="Arial"/>
                </a:rPr>
                <a:t>The </a:t>
              </a:r>
              <a:r>
                <a:rPr lang="en-US" sz="6500" b="0" i="0" u="none" strike="noStrike" cap="none">
                  <a:solidFill>
                    <a:srgbClr val="FC7D4E"/>
                  </a:solidFill>
                  <a:latin typeface="Arial"/>
                  <a:ea typeface="Arial"/>
                  <a:cs typeface="Arial"/>
                  <a:sym typeface="Arial"/>
                </a:rPr>
                <a:t>DANGER</a:t>
              </a:r>
              <a:r>
                <a:rPr lang="en-US" sz="6500" b="0" i="0" u="none" strike="noStrike" cap="none">
                  <a:solidFill>
                    <a:srgbClr val="0C0804"/>
                  </a:solidFill>
                  <a:latin typeface="Arial"/>
                  <a:ea typeface="Arial"/>
                  <a:cs typeface="Arial"/>
                  <a:sym typeface="Arial"/>
                </a:rPr>
                <a:t> of </a:t>
              </a:r>
              <a:endParaRPr sz="6500" b="0" i="0" u="none" strike="noStrike" cap="none">
                <a:solidFill>
                  <a:srgbClr val="0C0804"/>
                </a:solidFill>
                <a:latin typeface="Arial"/>
                <a:ea typeface="Arial"/>
                <a:cs typeface="Arial"/>
                <a:sym typeface="Arial"/>
              </a:endParaRPr>
            </a:p>
            <a:p>
              <a:pPr marL="0" marR="0" lvl="0" indent="0" algn="l" rtl="0">
                <a:lnSpc>
                  <a:spcPct val="110008"/>
                </a:lnSpc>
                <a:spcBef>
                  <a:spcPts val="0"/>
                </a:spcBef>
                <a:spcAft>
                  <a:spcPts val="0"/>
                </a:spcAft>
                <a:buNone/>
              </a:pPr>
              <a:r>
                <a:rPr lang="en-US" sz="6500">
                  <a:solidFill>
                    <a:srgbClr val="0C0804"/>
                  </a:solidFill>
                </a:rPr>
                <a:t>S</a:t>
              </a:r>
              <a:r>
                <a:rPr lang="en-US" sz="6500" b="0" i="0" u="none" strike="noStrike" cap="none">
                  <a:solidFill>
                    <a:srgbClr val="0C0804"/>
                  </a:solidFill>
                  <a:latin typeface="Arial"/>
                  <a:ea typeface="Arial"/>
                  <a:cs typeface="Arial"/>
                  <a:sym typeface="Arial"/>
                </a:rPr>
                <a:t>tereotyping &amp;</a:t>
              </a:r>
              <a:r>
                <a:rPr lang="en-US" sz="6500">
                  <a:solidFill>
                    <a:srgbClr val="0C0804"/>
                  </a:solidFill>
                </a:rPr>
                <a:t> </a:t>
              </a:r>
              <a:r>
                <a:rPr lang="en-US" sz="6500" b="0" i="0" u="none" strike="noStrike" cap="none">
                  <a:solidFill>
                    <a:srgbClr val="0C0804"/>
                  </a:solidFill>
                  <a:latin typeface="Arial"/>
                  <a:ea typeface="Arial"/>
                  <a:cs typeface="Arial"/>
                  <a:sym typeface="Arial"/>
                </a:rPr>
                <a:t>Generalization</a:t>
              </a:r>
              <a:r>
                <a:rPr lang="en-US" sz="6964" b="0" i="0" u="none" strike="noStrike" cap="none">
                  <a:solidFill>
                    <a:srgbClr val="0C0804"/>
                  </a:solidFill>
                  <a:latin typeface="Arial"/>
                  <a:ea typeface="Arial"/>
                  <a:cs typeface="Arial"/>
                  <a:sym typeface="Arial"/>
                </a:rPr>
                <a:t> </a:t>
              </a:r>
              <a:endParaRPr/>
            </a:p>
          </p:txBody>
        </p:sp>
        <p:sp>
          <p:nvSpPr>
            <p:cNvPr id="303" name="Google Shape;303;p16"/>
            <p:cNvSpPr txBox="1"/>
            <p:nvPr/>
          </p:nvSpPr>
          <p:spPr>
            <a:xfrm>
              <a:off x="0" y="4883275"/>
              <a:ext cx="14935200" cy="1874700"/>
            </a:xfrm>
            <a:prstGeom prst="rect">
              <a:avLst/>
            </a:prstGeom>
            <a:noFill/>
            <a:ln>
              <a:noFill/>
            </a:ln>
          </p:spPr>
          <p:txBody>
            <a:bodyPr spcFirstLastPara="1" wrap="square" lIns="0" tIns="0" rIns="0" bIns="0" anchor="t" anchorCtr="0">
              <a:spAutoFit/>
            </a:bodyPr>
            <a:lstStyle/>
            <a:p>
              <a:pPr marL="0" marR="0" lvl="0" indent="0" algn="l" rtl="0">
                <a:lnSpc>
                  <a:spcPct val="119990"/>
                </a:lnSpc>
                <a:spcBef>
                  <a:spcPts val="0"/>
                </a:spcBef>
                <a:spcAft>
                  <a:spcPts val="0"/>
                </a:spcAft>
                <a:buNone/>
              </a:pPr>
              <a:r>
                <a:rPr lang="en-US" sz="4152" b="0" i="1" u="none" strike="noStrike" cap="none">
                  <a:solidFill>
                    <a:srgbClr val="326995"/>
                  </a:solidFill>
                  <a:latin typeface="Arial"/>
                  <a:ea typeface="Arial"/>
                  <a:cs typeface="Arial"/>
                  <a:sym typeface="Arial"/>
                </a:rPr>
                <a:t>Mind needs daily renewal and moral brain must have exercise to develop good conscience</a:t>
              </a:r>
              <a:r>
                <a:rPr lang="en-US" sz="4152" b="0" i="0" u="none" strike="noStrike" cap="none">
                  <a:solidFill>
                    <a:srgbClr val="0C0804"/>
                  </a:solidFill>
                  <a:latin typeface="Arial"/>
                  <a:ea typeface="Arial"/>
                  <a:cs typeface="Arial"/>
                  <a:sym typeface="Arial"/>
                </a:rPr>
                <a:t> </a:t>
              </a:r>
              <a:endParaRPr/>
            </a:p>
          </p:txBody>
        </p:sp>
        <p:sp>
          <p:nvSpPr>
            <p:cNvPr id="304" name="Google Shape;304;p16"/>
            <p:cNvSpPr txBox="1"/>
            <p:nvPr/>
          </p:nvSpPr>
          <p:spPr>
            <a:xfrm>
              <a:off x="-8" y="7054661"/>
              <a:ext cx="14935200" cy="52494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654" b="1" i="0" u="none" strike="noStrike" cap="none">
                  <a:solidFill>
                    <a:srgbClr val="000000"/>
                  </a:solidFill>
                </a:rPr>
                <a:t>Stereotype</a:t>
              </a:r>
              <a:r>
                <a:rPr lang="en-US" sz="3654" b="0" i="0" u="none" strike="noStrike" cap="none">
                  <a:solidFill>
                    <a:srgbClr val="000000"/>
                  </a:solidFill>
                  <a:latin typeface="Arial"/>
                  <a:ea typeface="Arial"/>
                  <a:cs typeface="Arial"/>
                  <a:sym typeface="Arial"/>
                </a:rPr>
                <a:t> - a fixed opinion, over generalized belief about a particular group or class of people. One disadvantage is that it makes us ignore differences between individuals; therefore we think things about people that might not be true.</a:t>
              </a:r>
              <a:endParaRPr/>
            </a:p>
          </p:txBody>
        </p:sp>
      </p:grpSp>
      <p:pic>
        <p:nvPicPr>
          <p:cNvPr id="305" name="Google Shape;305;p16"/>
          <p:cNvPicPr preferRelativeResize="0"/>
          <p:nvPr/>
        </p:nvPicPr>
        <p:blipFill rotWithShape="1">
          <a:blip r:embed="rId4">
            <a:alphaModFix/>
          </a:blip>
          <a:srcRect/>
          <a:stretch/>
        </p:blipFill>
        <p:spPr>
          <a:xfrm>
            <a:off x="485318" y="2387334"/>
            <a:ext cx="5912670" cy="591267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mt="40000"/>
          </a:blip>
          <a:stretch>
            <a:fillRect/>
          </a:stretch>
        </a:blipFill>
        <a:effectLst/>
      </p:bgPr>
    </p:bg>
    <p:spTree>
      <p:nvGrpSpPr>
        <p:cNvPr id="1" name="Shape 309"/>
        <p:cNvGrpSpPr/>
        <p:nvPr/>
      </p:nvGrpSpPr>
      <p:grpSpPr>
        <a:xfrm>
          <a:off x="0" y="0"/>
          <a:ext cx="0" cy="0"/>
          <a:chOff x="0" y="0"/>
          <a:chExt cx="0" cy="0"/>
        </a:xfrm>
      </p:grpSpPr>
      <p:sp>
        <p:nvSpPr>
          <p:cNvPr id="310" name="Google Shape;310;p17"/>
          <p:cNvSpPr txBox="1"/>
          <p:nvPr/>
        </p:nvSpPr>
        <p:spPr>
          <a:xfrm>
            <a:off x="1028700" y="792740"/>
            <a:ext cx="8225906" cy="101828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5945" b="0" i="0" u="none" strike="noStrike" cap="none">
                <a:solidFill>
                  <a:srgbClr val="000000"/>
                </a:solidFill>
                <a:latin typeface="Arial"/>
                <a:ea typeface="Arial"/>
                <a:cs typeface="Arial"/>
                <a:sym typeface="Arial"/>
              </a:rPr>
              <a:t>When We Stereotype... </a:t>
            </a:r>
            <a:endParaRPr/>
          </a:p>
        </p:txBody>
      </p:sp>
      <p:sp>
        <p:nvSpPr>
          <p:cNvPr id="311" name="Google Shape;311;p17"/>
          <p:cNvSpPr txBox="1"/>
          <p:nvPr/>
        </p:nvSpPr>
        <p:spPr>
          <a:xfrm>
            <a:off x="734138" y="2410142"/>
            <a:ext cx="17318100" cy="657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100">
                <a:latin typeface="Open Sans Light"/>
                <a:ea typeface="Open Sans Light"/>
                <a:cs typeface="Open Sans Light"/>
                <a:sym typeface="Open Sans Light"/>
              </a:rPr>
              <a:t>We will miss the beautiful side of humanity or diversity.</a:t>
            </a:r>
            <a:endParaRPr sz="4100">
              <a:latin typeface="Open Sans Light"/>
              <a:ea typeface="Open Sans Light"/>
              <a:cs typeface="Open Sans Light"/>
              <a:sym typeface="Open Sans Light"/>
            </a:endParaRPr>
          </a:p>
          <a:p>
            <a:pPr marL="0" marR="0" lvl="0" indent="0" algn="l" rtl="0">
              <a:lnSpc>
                <a:spcPct val="100000"/>
              </a:lnSpc>
              <a:spcBef>
                <a:spcPts val="1000"/>
              </a:spcBef>
              <a:spcAft>
                <a:spcPts val="0"/>
              </a:spcAft>
              <a:buClr>
                <a:schemeClr val="dk1"/>
              </a:buClr>
              <a:buSzPts val="1100"/>
              <a:buFont typeface="Arial"/>
              <a:buNone/>
            </a:pPr>
            <a:r>
              <a:rPr lang="en-US" sz="4100">
                <a:latin typeface="Open Sans Light"/>
                <a:ea typeface="Open Sans Light"/>
                <a:cs typeface="Open Sans Light"/>
                <a:sym typeface="Open Sans Light"/>
              </a:rPr>
              <a:t>We will miss acknowledging God's varying handiwork. </a:t>
            </a:r>
            <a:endParaRPr sz="4100">
              <a:latin typeface="Open Sans Light"/>
              <a:ea typeface="Open Sans Light"/>
              <a:cs typeface="Open Sans Light"/>
              <a:sym typeface="Open Sans Light"/>
            </a:endParaRPr>
          </a:p>
          <a:p>
            <a:pPr marL="0" marR="0" lvl="0" indent="0" algn="l" rtl="0">
              <a:lnSpc>
                <a:spcPct val="100000"/>
              </a:lnSpc>
              <a:spcBef>
                <a:spcPts val="1000"/>
              </a:spcBef>
              <a:spcAft>
                <a:spcPts val="0"/>
              </a:spcAft>
              <a:buClr>
                <a:schemeClr val="dk1"/>
              </a:buClr>
              <a:buSzPts val="1100"/>
              <a:buFont typeface="Arial"/>
              <a:buNone/>
            </a:pPr>
            <a:r>
              <a:rPr lang="en-US" sz="4100">
                <a:latin typeface="Open Sans Light"/>
                <a:ea typeface="Open Sans Light"/>
                <a:cs typeface="Open Sans Light"/>
                <a:sym typeface="Open Sans Light"/>
              </a:rPr>
              <a:t>We will miss learning more about colorful and exciting cultures. </a:t>
            </a:r>
            <a:endParaRPr sz="4100">
              <a:latin typeface="Open Sans Light"/>
              <a:ea typeface="Open Sans Light"/>
              <a:cs typeface="Open Sans Light"/>
              <a:sym typeface="Open Sans Light"/>
            </a:endParaRPr>
          </a:p>
          <a:p>
            <a:pPr marL="0" marR="0" lvl="0" indent="0" algn="l" rtl="0">
              <a:lnSpc>
                <a:spcPct val="100000"/>
              </a:lnSpc>
              <a:spcBef>
                <a:spcPts val="1000"/>
              </a:spcBef>
              <a:spcAft>
                <a:spcPts val="0"/>
              </a:spcAft>
              <a:buClr>
                <a:schemeClr val="dk1"/>
              </a:buClr>
              <a:buSzPts val="1100"/>
              <a:buFont typeface="Arial"/>
              <a:buNone/>
            </a:pPr>
            <a:r>
              <a:rPr lang="en-US" sz="4100">
                <a:latin typeface="Open Sans Light"/>
                <a:ea typeface="Open Sans Light"/>
                <a:cs typeface="Open Sans Light"/>
                <a:sym typeface="Open Sans Light"/>
              </a:rPr>
              <a:t>We will miss navigating the world with our minds and our brain.</a:t>
            </a:r>
            <a:endParaRPr sz="4100">
              <a:latin typeface="Open Sans Light"/>
              <a:ea typeface="Open Sans Light"/>
              <a:cs typeface="Open Sans Light"/>
              <a:sym typeface="Open Sans Light"/>
            </a:endParaRPr>
          </a:p>
          <a:p>
            <a:pPr marL="0" marR="0" lvl="0" indent="0" algn="l" rtl="0">
              <a:lnSpc>
                <a:spcPct val="100000"/>
              </a:lnSpc>
              <a:spcBef>
                <a:spcPts val="1000"/>
              </a:spcBef>
              <a:spcAft>
                <a:spcPts val="0"/>
              </a:spcAft>
              <a:buClr>
                <a:schemeClr val="dk1"/>
              </a:buClr>
              <a:buSzPts val="1100"/>
              <a:buFont typeface="Arial"/>
              <a:buNone/>
            </a:pPr>
            <a:r>
              <a:rPr lang="en-US" sz="4100">
                <a:latin typeface="Open Sans Light"/>
                <a:ea typeface="Open Sans Light"/>
                <a:cs typeface="Open Sans Light"/>
                <a:sym typeface="Open Sans Light"/>
              </a:rPr>
              <a:t>We will miss great opportunities to connect with many good people.</a:t>
            </a:r>
            <a:endParaRPr sz="4100">
              <a:latin typeface="Open Sans Light"/>
              <a:ea typeface="Open Sans Light"/>
              <a:cs typeface="Open Sans Light"/>
              <a:sym typeface="Open Sans Light"/>
            </a:endParaRPr>
          </a:p>
          <a:p>
            <a:pPr marL="0" marR="0" lvl="0" indent="0" algn="l" rtl="0">
              <a:lnSpc>
                <a:spcPct val="100000"/>
              </a:lnSpc>
              <a:spcBef>
                <a:spcPts val="1000"/>
              </a:spcBef>
              <a:spcAft>
                <a:spcPts val="0"/>
              </a:spcAft>
              <a:buClr>
                <a:schemeClr val="dk1"/>
              </a:buClr>
              <a:buSzPts val="1100"/>
              <a:buFont typeface="Arial"/>
              <a:buNone/>
            </a:pPr>
            <a:r>
              <a:rPr lang="en-US" sz="4100">
                <a:latin typeface="Open Sans Light"/>
                <a:ea typeface="Open Sans Light"/>
                <a:cs typeface="Open Sans Light"/>
                <a:sym typeface="Open Sans Light"/>
              </a:rPr>
              <a:t>We will miss building and nurturing long-lasting friendships.</a:t>
            </a:r>
            <a:endParaRPr sz="4100">
              <a:latin typeface="Open Sans Light"/>
              <a:ea typeface="Open Sans Light"/>
              <a:cs typeface="Open Sans Light"/>
              <a:sym typeface="Open Sans Light"/>
            </a:endParaRPr>
          </a:p>
          <a:p>
            <a:pPr marL="0" marR="0" lvl="0" indent="0" algn="l" rtl="0">
              <a:lnSpc>
                <a:spcPct val="100000"/>
              </a:lnSpc>
              <a:spcBef>
                <a:spcPts val="1000"/>
              </a:spcBef>
              <a:spcAft>
                <a:spcPts val="0"/>
              </a:spcAft>
              <a:buClr>
                <a:schemeClr val="dk1"/>
              </a:buClr>
              <a:buSzPts val="1100"/>
              <a:buFont typeface="Arial"/>
              <a:buNone/>
            </a:pPr>
            <a:r>
              <a:rPr lang="en-US" sz="4100">
                <a:latin typeface="Open Sans Light"/>
                <a:ea typeface="Open Sans Light"/>
                <a:cs typeface="Open Sans Light"/>
                <a:sym typeface="Open Sans Light"/>
              </a:rPr>
              <a:t>We will miss the blessings of being respectful towards one another. </a:t>
            </a:r>
            <a:endParaRPr sz="4100">
              <a:latin typeface="Open Sans Light"/>
              <a:ea typeface="Open Sans Light"/>
              <a:cs typeface="Open Sans Light"/>
              <a:sym typeface="Open Sans Light"/>
            </a:endParaRPr>
          </a:p>
          <a:p>
            <a:pPr marL="0" marR="0" lvl="0" indent="0" algn="l" rtl="0">
              <a:lnSpc>
                <a:spcPct val="100000"/>
              </a:lnSpc>
              <a:spcBef>
                <a:spcPts val="1000"/>
              </a:spcBef>
              <a:spcAft>
                <a:spcPts val="1000"/>
              </a:spcAft>
              <a:buSzPts val="1100"/>
              <a:buNone/>
            </a:pPr>
            <a:r>
              <a:rPr lang="en-US" sz="4100">
                <a:latin typeface="Open Sans Light"/>
                <a:ea typeface="Open Sans Light"/>
                <a:cs typeface="Open Sans Light"/>
                <a:sym typeface="Open Sans Light"/>
              </a:rPr>
              <a:t>We will miss God and appreciate His character exemplifying in other people. </a:t>
            </a:r>
            <a:endParaRPr sz="4100">
              <a:latin typeface="Open Sans Light"/>
              <a:ea typeface="Open Sans Light"/>
              <a:cs typeface="Open Sans Light"/>
              <a:sym typeface="Open Sans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6AE89"/>
        </a:solidFill>
        <a:effectLst/>
      </p:bgPr>
    </p:bg>
    <p:spTree>
      <p:nvGrpSpPr>
        <p:cNvPr id="1" name="Shape 315"/>
        <p:cNvGrpSpPr/>
        <p:nvPr/>
      </p:nvGrpSpPr>
      <p:grpSpPr>
        <a:xfrm>
          <a:off x="0" y="0"/>
          <a:ext cx="0" cy="0"/>
          <a:chOff x="0" y="0"/>
          <a:chExt cx="0" cy="0"/>
        </a:xfrm>
      </p:grpSpPr>
      <p:pic>
        <p:nvPicPr>
          <p:cNvPr id="316" name="Google Shape;316;p18"/>
          <p:cNvPicPr preferRelativeResize="0"/>
          <p:nvPr/>
        </p:nvPicPr>
        <p:blipFill rotWithShape="1">
          <a:blip r:embed="rId3">
            <a:alphaModFix/>
          </a:blip>
          <a:srcRect/>
          <a:stretch/>
        </p:blipFill>
        <p:spPr>
          <a:xfrm>
            <a:off x="16760659" y="1089996"/>
            <a:ext cx="498641" cy="220309"/>
          </a:xfrm>
          <a:prstGeom prst="rect">
            <a:avLst/>
          </a:prstGeom>
          <a:noFill/>
          <a:ln>
            <a:noFill/>
          </a:ln>
        </p:spPr>
      </p:pic>
      <p:pic>
        <p:nvPicPr>
          <p:cNvPr id="317" name="Google Shape;317;p18"/>
          <p:cNvPicPr preferRelativeResize="0"/>
          <p:nvPr/>
        </p:nvPicPr>
        <p:blipFill rotWithShape="1">
          <a:blip r:embed="rId4">
            <a:alphaModFix amt="55000"/>
          </a:blip>
          <a:srcRect/>
          <a:stretch/>
        </p:blipFill>
        <p:spPr>
          <a:xfrm>
            <a:off x="9788155" y="2541181"/>
            <a:ext cx="1931035" cy="1988894"/>
          </a:xfrm>
          <a:prstGeom prst="rect">
            <a:avLst/>
          </a:prstGeom>
          <a:noFill/>
          <a:ln>
            <a:noFill/>
          </a:ln>
        </p:spPr>
      </p:pic>
      <p:sp>
        <p:nvSpPr>
          <p:cNvPr id="318" name="Google Shape;318;p18"/>
          <p:cNvSpPr txBox="1"/>
          <p:nvPr/>
        </p:nvSpPr>
        <p:spPr>
          <a:xfrm>
            <a:off x="508888" y="3683481"/>
            <a:ext cx="11613274" cy="353327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100" b="0" i="0" u="none" strike="noStrike" cap="none" dirty="0">
                <a:solidFill>
                  <a:srgbClr val="000000"/>
                </a:solidFill>
                <a:latin typeface="Arial"/>
                <a:ea typeface="Arial"/>
                <a:cs typeface="Arial"/>
                <a:sym typeface="Arial"/>
              </a:rPr>
              <a:t>“Do not conform to the pattern of this world</a:t>
            </a:r>
            <a:r>
              <a:rPr lang="en-US" sz="4100" dirty="0"/>
              <a:t> </a:t>
            </a:r>
            <a:r>
              <a:rPr lang="en-US" sz="4100" b="0" i="0" u="none" strike="noStrike" cap="none" dirty="0">
                <a:solidFill>
                  <a:srgbClr val="000000"/>
                </a:solidFill>
                <a:latin typeface="Arial"/>
                <a:ea typeface="Arial"/>
                <a:cs typeface="Arial"/>
                <a:sym typeface="Arial"/>
              </a:rPr>
              <a:t>but be transformed by the renewing of your mind. Then you will be able to test and approve what God’s will is—his good, pleasing and perfect will.”</a:t>
            </a:r>
            <a:endParaRPr dirty="0"/>
          </a:p>
        </p:txBody>
      </p:sp>
      <p:pic>
        <p:nvPicPr>
          <p:cNvPr id="319" name="Google Shape;319;p18"/>
          <p:cNvPicPr preferRelativeResize="0"/>
          <p:nvPr/>
        </p:nvPicPr>
        <p:blipFill rotWithShape="1">
          <a:blip r:embed="rId5">
            <a:alphaModFix/>
          </a:blip>
          <a:srcRect l="10000" r="10000"/>
          <a:stretch/>
        </p:blipFill>
        <p:spPr>
          <a:xfrm>
            <a:off x="12805029" y="0"/>
            <a:ext cx="5482971" cy="10287000"/>
          </a:xfrm>
          <a:prstGeom prst="rect">
            <a:avLst/>
          </a:prstGeom>
          <a:noFill/>
          <a:ln>
            <a:noFill/>
          </a:ln>
        </p:spPr>
      </p:pic>
      <p:sp>
        <p:nvSpPr>
          <p:cNvPr id="320" name="Google Shape;320;p18"/>
          <p:cNvSpPr txBox="1"/>
          <p:nvPr/>
        </p:nvSpPr>
        <p:spPr>
          <a:xfrm>
            <a:off x="2410877" y="1816329"/>
            <a:ext cx="6453863" cy="1226820"/>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7199" b="0" i="0" u="none" strike="noStrike" cap="none">
                <a:solidFill>
                  <a:srgbClr val="000000"/>
                </a:solidFill>
                <a:latin typeface="Arial"/>
                <a:ea typeface="Arial"/>
                <a:cs typeface="Arial"/>
                <a:sym typeface="Arial"/>
              </a:rPr>
              <a:t>Romans 12:2</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9"/>
          <p:cNvSpPr/>
          <p:nvPr/>
        </p:nvSpPr>
        <p:spPr>
          <a:xfrm>
            <a:off x="16573500" y="8572500"/>
            <a:ext cx="1714500" cy="17145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E247"/>
          </a:solidFill>
          <a:ln>
            <a:noFill/>
          </a:ln>
        </p:spPr>
      </p:sp>
      <p:sp>
        <p:nvSpPr>
          <p:cNvPr id="326" name="Google Shape;326;p19"/>
          <p:cNvSpPr/>
          <p:nvPr/>
        </p:nvSpPr>
        <p:spPr>
          <a:xfrm>
            <a:off x="0" y="0"/>
            <a:ext cx="9144000" cy="3429000"/>
          </a:xfrm>
          <a:prstGeom prst="rect">
            <a:avLst/>
          </a:pr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7" name="Google Shape;327;p19"/>
          <p:cNvPicPr preferRelativeResize="0"/>
          <p:nvPr/>
        </p:nvPicPr>
        <p:blipFill rotWithShape="1">
          <a:blip r:embed="rId3">
            <a:alphaModFix/>
          </a:blip>
          <a:srcRect/>
          <a:stretch/>
        </p:blipFill>
        <p:spPr>
          <a:xfrm>
            <a:off x="8924775" y="1425679"/>
            <a:ext cx="7912135" cy="5274757"/>
          </a:xfrm>
          <a:prstGeom prst="rect">
            <a:avLst/>
          </a:prstGeom>
          <a:noFill/>
          <a:ln>
            <a:noFill/>
          </a:ln>
        </p:spPr>
      </p:pic>
      <p:pic>
        <p:nvPicPr>
          <p:cNvPr id="328" name="Google Shape;328;p19"/>
          <p:cNvPicPr preferRelativeResize="0"/>
          <p:nvPr/>
        </p:nvPicPr>
        <p:blipFill rotWithShape="1">
          <a:blip r:embed="rId4">
            <a:alphaModFix/>
          </a:blip>
          <a:srcRect l="5609" t="275" r="5609"/>
          <a:stretch/>
        </p:blipFill>
        <p:spPr>
          <a:xfrm>
            <a:off x="8309177" y="-306511"/>
            <a:ext cx="12319377" cy="9225174"/>
          </a:xfrm>
          <a:prstGeom prst="rect">
            <a:avLst/>
          </a:prstGeom>
          <a:noFill/>
          <a:ln>
            <a:noFill/>
          </a:ln>
        </p:spPr>
      </p:pic>
      <p:pic>
        <p:nvPicPr>
          <p:cNvPr id="329" name="Google Shape;329;p19"/>
          <p:cNvPicPr preferRelativeResize="0"/>
          <p:nvPr/>
        </p:nvPicPr>
        <p:blipFill rotWithShape="1">
          <a:blip r:embed="rId5">
            <a:alphaModFix/>
          </a:blip>
          <a:srcRect/>
          <a:stretch/>
        </p:blipFill>
        <p:spPr>
          <a:xfrm>
            <a:off x="8831340" y="4828627"/>
            <a:ext cx="4351943" cy="6525874"/>
          </a:xfrm>
          <a:prstGeom prst="rect">
            <a:avLst/>
          </a:prstGeom>
          <a:noFill/>
          <a:ln>
            <a:noFill/>
          </a:ln>
        </p:spPr>
      </p:pic>
      <p:pic>
        <p:nvPicPr>
          <p:cNvPr id="330" name="Google Shape;330;p19"/>
          <p:cNvPicPr preferRelativeResize="0"/>
          <p:nvPr/>
        </p:nvPicPr>
        <p:blipFill rotWithShape="1">
          <a:blip r:embed="rId6">
            <a:alphaModFix/>
          </a:blip>
          <a:srcRect t="22039" r="266"/>
          <a:stretch/>
        </p:blipFill>
        <p:spPr>
          <a:xfrm>
            <a:off x="9704817" y="6488833"/>
            <a:ext cx="7288368" cy="3798167"/>
          </a:xfrm>
          <a:prstGeom prst="rect">
            <a:avLst/>
          </a:prstGeom>
          <a:noFill/>
          <a:ln>
            <a:noFill/>
          </a:ln>
        </p:spPr>
      </p:pic>
      <p:pic>
        <p:nvPicPr>
          <p:cNvPr id="331" name="Google Shape;331;p19"/>
          <p:cNvPicPr preferRelativeResize="0"/>
          <p:nvPr/>
        </p:nvPicPr>
        <p:blipFill rotWithShape="1">
          <a:blip r:embed="rId7">
            <a:alphaModFix/>
          </a:blip>
          <a:srcRect/>
          <a:stretch/>
        </p:blipFill>
        <p:spPr>
          <a:xfrm>
            <a:off x="14253805" y="4271423"/>
            <a:ext cx="4034196" cy="6015577"/>
          </a:xfrm>
          <a:prstGeom prst="rect">
            <a:avLst/>
          </a:prstGeom>
          <a:noFill/>
          <a:ln>
            <a:noFill/>
          </a:ln>
        </p:spPr>
      </p:pic>
      <p:sp>
        <p:nvSpPr>
          <p:cNvPr id="332" name="Google Shape;332;p19"/>
          <p:cNvSpPr txBox="1"/>
          <p:nvPr/>
        </p:nvSpPr>
        <p:spPr>
          <a:xfrm>
            <a:off x="639231" y="1021316"/>
            <a:ext cx="9217784" cy="856350"/>
          </a:xfrm>
          <a:prstGeom prst="rect">
            <a:avLst/>
          </a:prstGeom>
          <a:noFill/>
          <a:ln>
            <a:noFill/>
          </a:ln>
        </p:spPr>
        <p:txBody>
          <a:bodyPr spcFirstLastPara="1" wrap="square" lIns="0" tIns="0" rIns="0" bIns="0" anchor="t" anchorCtr="0">
            <a:spAutoFit/>
          </a:bodyPr>
          <a:lstStyle/>
          <a:p>
            <a:pPr marL="0" marR="0" lvl="0" indent="0" algn="l" rtl="0">
              <a:lnSpc>
                <a:spcPct val="110013"/>
              </a:lnSpc>
              <a:spcBef>
                <a:spcPts val="0"/>
              </a:spcBef>
              <a:spcAft>
                <a:spcPts val="0"/>
              </a:spcAft>
              <a:buNone/>
            </a:pPr>
            <a:r>
              <a:rPr lang="en-US" sz="5962" b="1" i="0" u="none" strike="noStrike" cap="none">
                <a:solidFill>
                  <a:srgbClr val="FFE247"/>
                </a:solidFill>
                <a:latin typeface="Inter"/>
                <a:ea typeface="Inter"/>
                <a:cs typeface="Inter"/>
                <a:sym typeface="Inter"/>
              </a:rPr>
              <a:t>The Issue of Tribalism</a:t>
            </a:r>
            <a:endParaRPr/>
          </a:p>
        </p:txBody>
      </p:sp>
      <p:sp>
        <p:nvSpPr>
          <p:cNvPr id="333" name="Google Shape;333;p19"/>
          <p:cNvSpPr txBox="1"/>
          <p:nvPr/>
        </p:nvSpPr>
        <p:spPr>
          <a:xfrm>
            <a:off x="435073" y="2092552"/>
            <a:ext cx="8489700" cy="823800"/>
          </a:xfrm>
          <a:prstGeom prst="rect">
            <a:avLst/>
          </a:prstGeom>
          <a:noFill/>
          <a:ln>
            <a:noFill/>
          </a:ln>
        </p:spPr>
        <p:txBody>
          <a:bodyPr spcFirstLastPara="1" wrap="square" lIns="0" tIns="0" rIns="0" bIns="0" anchor="t" anchorCtr="0">
            <a:spAutoFit/>
          </a:bodyPr>
          <a:lstStyle/>
          <a:p>
            <a:pPr marL="0" marR="0" lvl="1" indent="0" algn="ctr" rtl="0">
              <a:lnSpc>
                <a:spcPct val="100000"/>
              </a:lnSpc>
              <a:spcBef>
                <a:spcPts val="0"/>
              </a:spcBef>
              <a:spcAft>
                <a:spcPts val="0"/>
              </a:spcAft>
              <a:buNone/>
            </a:pPr>
            <a:r>
              <a:rPr lang="en-US" sz="2676" b="0" i="0" u="none" strike="noStrike" cap="none">
                <a:solidFill>
                  <a:srgbClr val="FFFFFF"/>
                </a:solidFill>
                <a:latin typeface="Inter"/>
                <a:ea typeface="Inter"/>
                <a:cs typeface="Inter"/>
                <a:sym typeface="Inter"/>
              </a:rPr>
              <a:t>The discrimination may also exist within the same race: Asian, Europeans, South Americans, etc.</a:t>
            </a:r>
            <a:endParaRPr/>
          </a:p>
        </p:txBody>
      </p:sp>
      <p:grpSp>
        <p:nvGrpSpPr>
          <p:cNvPr id="334" name="Google Shape;334;p19"/>
          <p:cNvGrpSpPr/>
          <p:nvPr/>
        </p:nvGrpSpPr>
        <p:grpSpPr>
          <a:xfrm>
            <a:off x="435075" y="3634300"/>
            <a:ext cx="8116036" cy="2686650"/>
            <a:chOff x="0" y="-114300"/>
            <a:chExt cx="11078400" cy="3582200"/>
          </a:xfrm>
        </p:grpSpPr>
        <p:sp>
          <p:nvSpPr>
            <p:cNvPr id="335" name="Google Shape;335;p19"/>
            <p:cNvSpPr txBox="1"/>
            <p:nvPr/>
          </p:nvSpPr>
          <p:spPr>
            <a:xfrm>
              <a:off x="0" y="-114300"/>
              <a:ext cx="11029200" cy="683400"/>
            </a:xfrm>
            <a:prstGeom prst="rect">
              <a:avLst/>
            </a:prstGeom>
            <a:noFill/>
            <a:ln>
              <a:noFill/>
            </a:ln>
          </p:spPr>
          <p:txBody>
            <a:bodyPr spcFirstLastPara="1" wrap="square" lIns="0" tIns="0" rIns="0" bIns="0" anchor="t" anchorCtr="0">
              <a:spAutoFit/>
            </a:bodyPr>
            <a:lstStyle/>
            <a:p>
              <a:pPr marL="0" marR="0" lvl="1" indent="0" algn="l" rtl="0">
                <a:lnSpc>
                  <a:spcPct val="154984"/>
                </a:lnSpc>
                <a:spcBef>
                  <a:spcPts val="0"/>
                </a:spcBef>
                <a:spcAft>
                  <a:spcPts val="0"/>
                </a:spcAft>
                <a:buNone/>
              </a:pPr>
              <a:r>
                <a:rPr lang="en-US" sz="3330" b="1" i="0" u="none" strike="noStrike" cap="none">
                  <a:solidFill>
                    <a:srgbClr val="E98C14"/>
                  </a:solidFill>
                  <a:latin typeface="Inter"/>
                  <a:ea typeface="Inter"/>
                  <a:cs typeface="Inter"/>
                  <a:sym typeface="Inter"/>
                </a:rPr>
                <a:t>DEFINITION OF TRIBALISM</a:t>
              </a:r>
              <a:endParaRPr/>
            </a:p>
          </p:txBody>
        </p:sp>
        <p:sp>
          <p:nvSpPr>
            <p:cNvPr id="336" name="Google Shape;336;p19"/>
            <p:cNvSpPr txBox="1"/>
            <p:nvPr/>
          </p:nvSpPr>
          <p:spPr>
            <a:xfrm>
              <a:off x="0" y="735200"/>
              <a:ext cx="11078400" cy="2732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63" b="0" i="0" u="none" strike="noStrike" cap="none">
                  <a:solidFill>
                    <a:srgbClr val="242424"/>
                  </a:solidFill>
                  <a:latin typeface="Inter"/>
                  <a:ea typeface="Inter"/>
                  <a:cs typeface="Inter"/>
                  <a:sym typeface="Inter"/>
                </a:rPr>
                <a:t>The behavior and attitudes that stem from strong loyalty to one's own tribe or social group (Online Dictionary, n.d.) It is discriminatory behavior or attitudes, based on loyalty or corporation within the small group.</a:t>
              </a:r>
              <a:endParaRPr/>
            </a:p>
          </p:txBody>
        </p:sp>
      </p:grpSp>
      <p:grpSp>
        <p:nvGrpSpPr>
          <p:cNvPr id="337" name="Google Shape;337;p19"/>
          <p:cNvGrpSpPr/>
          <p:nvPr/>
        </p:nvGrpSpPr>
        <p:grpSpPr>
          <a:xfrm>
            <a:off x="357135" y="6526259"/>
            <a:ext cx="8271900" cy="2185378"/>
            <a:chOff x="0" y="-104775"/>
            <a:chExt cx="11029200" cy="2913838"/>
          </a:xfrm>
        </p:grpSpPr>
        <p:sp>
          <p:nvSpPr>
            <p:cNvPr id="338" name="Google Shape;338;p19"/>
            <p:cNvSpPr txBox="1"/>
            <p:nvPr/>
          </p:nvSpPr>
          <p:spPr>
            <a:xfrm>
              <a:off x="0" y="-104775"/>
              <a:ext cx="11029200" cy="592500"/>
            </a:xfrm>
            <a:prstGeom prst="rect">
              <a:avLst/>
            </a:prstGeom>
            <a:noFill/>
            <a:ln>
              <a:noFill/>
            </a:ln>
          </p:spPr>
          <p:txBody>
            <a:bodyPr spcFirstLastPara="1" wrap="square" lIns="0" tIns="0" rIns="0" bIns="0" anchor="t" anchorCtr="0">
              <a:spAutoFit/>
            </a:bodyPr>
            <a:lstStyle/>
            <a:p>
              <a:pPr marL="0" marR="0" lvl="1" indent="0" algn="l" rtl="0">
                <a:lnSpc>
                  <a:spcPct val="155005"/>
                </a:lnSpc>
                <a:spcBef>
                  <a:spcPts val="0"/>
                </a:spcBef>
                <a:spcAft>
                  <a:spcPts val="0"/>
                </a:spcAft>
                <a:buNone/>
              </a:pPr>
              <a:r>
                <a:rPr lang="en-US" sz="2887" b="1" i="0" u="none" strike="noStrike" cap="none">
                  <a:solidFill>
                    <a:srgbClr val="E98C14"/>
                  </a:solidFill>
                  <a:latin typeface="Inter"/>
                  <a:ea typeface="Inter"/>
                  <a:cs typeface="Inter"/>
                  <a:sym typeface="Inter"/>
                </a:rPr>
                <a:t>ADVANTAGES AND DISADVANTAGES</a:t>
              </a:r>
              <a:endParaRPr/>
            </a:p>
          </p:txBody>
        </p:sp>
        <p:sp>
          <p:nvSpPr>
            <p:cNvPr id="339" name="Google Shape;339;p19"/>
            <p:cNvSpPr txBox="1"/>
            <p:nvPr/>
          </p:nvSpPr>
          <p:spPr>
            <a:xfrm>
              <a:off x="0" y="862663"/>
              <a:ext cx="11029200" cy="1946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SzPts val="1100"/>
                <a:buNone/>
              </a:pPr>
              <a:r>
                <a:rPr lang="en-US" sz="2371">
                  <a:solidFill>
                    <a:srgbClr val="242424"/>
                  </a:solidFill>
                  <a:latin typeface="Inter"/>
                  <a:ea typeface="Inter"/>
                  <a:cs typeface="Inter"/>
                  <a:sym typeface="Inter"/>
                </a:rPr>
                <a:t>Tribalism can be good for the sustainability of a cultural group's heritage or ethnic pride; it can also be bad if it is mobilized against others with a superior mindset which may lead to bullying, discrimination, hate, and unrest. </a:t>
              </a:r>
              <a:endParaRPr sz="2371">
                <a:solidFill>
                  <a:srgbClr val="242424"/>
                </a:solidFill>
                <a:latin typeface="Inter"/>
                <a:ea typeface="Inter"/>
                <a:cs typeface="Inter"/>
                <a:sym typeface="Inte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343"/>
        <p:cNvGrpSpPr/>
        <p:nvPr/>
      </p:nvGrpSpPr>
      <p:grpSpPr>
        <a:xfrm>
          <a:off x="0" y="0"/>
          <a:ext cx="0" cy="0"/>
          <a:chOff x="0" y="0"/>
          <a:chExt cx="0" cy="0"/>
        </a:xfrm>
      </p:grpSpPr>
      <p:pic>
        <p:nvPicPr>
          <p:cNvPr id="344" name="Google Shape;344;p20"/>
          <p:cNvPicPr preferRelativeResize="0"/>
          <p:nvPr/>
        </p:nvPicPr>
        <p:blipFill rotWithShape="1">
          <a:blip r:embed="rId3">
            <a:alphaModFix amt="55000"/>
          </a:blip>
          <a:srcRect/>
          <a:stretch/>
        </p:blipFill>
        <p:spPr>
          <a:xfrm>
            <a:off x="5881670" y="2186595"/>
            <a:ext cx="2282288" cy="2350671"/>
          </a:xfrm>
          <a:prstGeom prst="rect">
            <a:avLst/>
          </a:prstGeom>
          <a:noFill/>
          <a:ln>
            <a:noFill/>
          </a:ln>
        </p:spPr>
      </p:pic>
      <p:sp>
        <p:nvSpPr>
          <p:cNvPr id="345" name="Google Shape;345;p20"/>
          <p:cNvSpPr txBox="1"/>
          <p:nvPr/>
        </p:nvSpPr>
        <p:spPr>
          <a:xfrm>
            <a:off x="4939600" y="3429000"/>
            <a:ext cx="6224100" cy="6508800"/>
          </a:xfrm>
          <a:prstGeom prst="rect">
            <a:avLst/>
          </a:prstGeom>
          <a:noFill/>
          <a:ln>
            <a:noFill/>
          </a:ln>
        </p:spPr>
        <p:txBody>
          <a:bodyPr spcFirstLastPara="1" wrap="square" lIns="0" tIns="0" rIns="0" bIns="0" anchor="t" anchorCtr="0">
            <a:spAutoFit/>
          </a:bodyPr>
          <a:lstStyle/>
          <a:p>
            <a:pPr marL="730825" marR="0" lvl="1" indent="-365412" algn="l" rtl="0">
              <a:lnSpc>
                <a:spcPct val="100000"/>
              </a:lnSpc>
              <a:spcBef>
                <a:spcPts val="1000"/>
              </a:spcBef>
              <a:spcAft>
                <a:spcPts val="0"/>
              </a:spcAft>
              <a:buClr>
                <a:srgbClr val="000000"/>
              </a:buClr>
              <a:buSzPts val="3384"/>
              <a:buFont typeface="Arial"/>
              <a:buChar char="•"/>
            </a:pPr>
            <a:r>
              <a:rPr lang="en-US" sz="3384" b="0" i="0" u="none" strike="noStrike" cap="none">
                <a:solidFill>
                  <a:srgbClr val="000000"/>
                </a:solidFill>
                <a:latin typeface="Open Sans"/>
                <a:ea typeface="Open Sans"/>
                <a:cs typeface="Open Sans"/>
                <a:sym typeface="Open Sans"/>
              </a:rPr>
              <a:t>Racism &amp; discrimination can happen anywhere. It can happen at school, at work, or at home</a:t>
            </a:r>
            <a:endParaRPr/>
          </a:p>
          <a:p>
            <a:pPr marL="730825" marR="0" lvl="1" indent="-365412" algn="l" rtl="0">
              <a:lnSpc>
                <a:spcPct val="100000"/>
              </a:lnSpc>
              <a:spcBef>
                <a:spcPts val="1000"/>
              </a:spcBef>
              <a:spcAft>
                <a:spcPts val="0"/>
              </a:spcAft>
              <a:buClr>
                <a:srgbClr val="000000"/>
              </a:buClr>
              <a:buSzPts val="3384"/>
              <a:buFont typeface="Arial"/>
              <a:buChar char="•"/>
            </a:pPr>
            <a:r>
              <a:rPr lang="en-US" sz="3384" b="0" i="0" u="none" strike="noStrike" cap="none">
                <a:solidFill>
                  <a:srgbClr val="000000"/>
                </a:solidFill>
                <a:latin typeface="Open Sans"/>
                <a:ea typeface="Open Sans"/>
                <a:cs typeface="Open Sans"/>
                <a:sym typeface="Open Sans"/>
              </a:rPr>
              <a:t>Nobody should not feel ashamed of who they are and how they look.</a:t>
            </a:r>
            <a:endParaRPr/>
          </a:p>
          <a:p>
            <a:pPr marL="730825" marR="0" lvl="1" indent="-365412" algn="l" rtl="0">
              <a:lnSpc>
                <a:spcPct val="100000"/>
              </a:lnSpc>
              <a:spcBef>
                <a:spcPts val="1000"/>
              </a:spcBef>
              <a:spcAft>
                <a:spcPts val="0"/>
              </a:spcAft>
              <a:buClr>
                <a:srgbClr val="000000"/>
              </a:buClr>
              <a:buSzPts val="3384"/>
              <a:buFont typeface="Arial"/>
              <a:buChar char="•"/>
            </a:pPr>
            <a:r>
              <a:rPr lang="en-US" sz="3384" b="0" i="0" u="none" strike="noStrike" cap="none">
                <a:solidFill>
                  <a:srgbClr val="000000"/>
                </a:solidFill>
                <a:latin typeface="Open Sans"/>
                <a:ea typeface="Open Sans"/>
                <a:cs typeface="Open Sans"/>
                <a:sym typeface="Open Sans"/>
              </a:rPr>
              <a:t>Being treated differently or unfairly because of our race, skin color or ethnicity can negatively affect our </a:t>
            </a:r>
            <a:r>
              <a:rPr lang="en-US" sz="3384" b="1" i="0" u="none" strike="noStrike" cap="none">
                <a:solidFill>
                  <a:srgbClr val="000000"/>
                </a:solidFill>
                <a:latin typeface="Open Sans"/>
                <a:ea typeface="Open Sans"/>
                <a:cs typeface="Open Sans"/>
                <a:sym typeface="Open Sans"/>
              </a:rPr>
              <a:t>mental health</a:t>
            </a:r>
            <a:r>
              <a:rPr lang="en-US" sz="3384" b="0" i="0" u="none" strike="noStrike" cap="none">
                <a:solidFill>
                  <a:srgbClr val="000000"/>
                </a:solidFill>
                <a:latin typeface="Open Sans"/>
                <a:ea typeface="Open Sans"/>
                <a:cs typeface="Open Sans"/>
                <a:sym typeface="Open Sans"/>
              </a:rPr>
              <a:t>.</a:t>
            </a:r>
            <a:endParaRPr sz="3384" b="0" i="0" u="none" strike="noStrike" cap="none">
              <a:solidFill>
                <a:srgbClr val="000000"/>
              </a:solidFill>
              <a:latin typeface="Open Sans"/>
              <a:ea typeface="Open Sans"/>
              <a:cs typeface="Open Sans"/>
              <a:sym typeface="Open Sans"/>
            </a:endParaRPr>
          </a:p>
        </p:txBody>
      </p:sp>
      <p:sp>
        <p:nvSpPr>
          <p:cNvPr id="346" name="Google Shape;346;p20"/>
          <p:cNvSpPr txBox="1"/>
          <p:nvPr/>
        </p:nvSpPr>
        <p:spPr>
          <a:xfrm>
            <a:off x="11163705" y="3308702"/>
            <a:ext cx="6717600" cy="6629100"/>
          </a:xfrm>
          <a:prstGeom prst="rect">
            <a:avLst/>
          </a:prstGeom>
          <a:noFill/>
          <a:ln>
            <a:noFill/>
          </a:ln>
        </p:spPr>
        <p:txBody>
          <a:bodyPr spcFirstLastPara="1" wrap="square" lIns="0" tIns="0" rIns="0" bIns="0" anchor="t" anchorCtr="0">
            <a:spAutoFit/>
          </a:bodyPr>
          <a:lstStyle/>
          <a:p>
            <a:pPr marL="745007" marR="0" lvl="1" indent="-372503" algn="l" rtl="0">
              <a:lnSpc>
                <a:spcPct val="100000"/>
              </a:lnSpc>
              <a:spcBef>
                <a:spcPts val="0"/>
              </a:spcBef>
              <a:spcAft>
                <a:spcPts val="0"/>
              </a:spcAft>
              <a:buClr>
                <a:srgbClr val="000000"/>
              </a:buClr>
              <a:buSzPts val="3450"/>
              <a:buFont typeface="Arial"/>
              <a:buChar char="•"/>
            </a:pPr>
            <a:r>
              <a:rPr lang="en-US" sz="3450" b="0" i="0" u="none" strike="noStrike" cap="none">
                <a:solidFill>
                  <a:srgbClr val="000000"/>
                </a:solidFill>
                <a:latin typeface="Open Sans"/>
                <a:ea typeface="Open Sans"/>
                <a:cs typeface="Open Sans"/>
                <a:sym typeface="Open Sans"/>
              </a:rPr>
              <a:t>Racism directly and indirectly touches every person of color and has an effect on emotional &amp; mental well-being of people. </a:t>
            </a:r>
            <a:endParaRPr/>
          </a:p>
          <a:p>
            <a:pPr marL="745006" marR="0" lvl="1" indent="-372503" algn="l" rtl="0">
              <a:lnSpc>
                <a:spcPct val="100000"/>
              </a:lnSpc>
              <a:spcBef>
                <a:spcPts val="1000"/>
              </a:spcBef>
              <a:spcAft>
                <a:spcPts val="0"/>
              </a:spcAft>
              <a:buClr>
                <a:srgbClr val="000000"/>
              </a:buClr>
              <a:buSzPts val="3450"/>
              <a:buFont typeface="Arial"/>
              <a:buChar char="•"/>
            </a:pPr>
            <a:r>
              <a:rPr lang="en-US" sz="3450" b="0" i="0" u="none" strike="noStrike" cap="none">
                <a:solidFill>
                  <a:srgbClr val="000000"/>
                </a:solidFill>
                <a:latin typeface="Open Sans"/>
                <a:ea typeface="Open Sans"/>
                <a:cs typeface="Open Sans"/>
                <a:sym typeface="Open Sans"/>
              </a:rPr>
              <a:t>Some may live in constant fear and paranoid due to unhealthy way of dealing with it.</a:t>
            </a:r>
            <a:endParaRPr/>
          </a:p>
          <a:p>
            <a:pPr marL="745007" marR="0" lvl="1" indent="-372503" algn="l" rtl="0">
              <a:lnSpc>
                <a:spcPct val="100000"/>
              </a:lnSpc>
              <a:spcBef>
                <a:spcPts val="1000"/>
              </a:spcBef>
              <a:spcAft>
                <a:spcPts val="1000"/>
              </a:spcAft>
              <a:buClr>
                <a:srgbClr val="000000"/>
              </a:buClr>
              <a:buSzPts val="3450"/>
              <a:buFont typeface="Arial"/>
              <a:buChar char="•"/>
            </a:pPr>
            <a:r>
              <a:rPr lang="en-US" sz="3450" b="0" i="0" u="none" strike="noStrike" cap="none">
                <a:solidFill>
                  <a:srgbClr val="000000"/>
                </a:solidFill>
                <a:latin typeface="Open Sans"/>
                <a:ea typeface="Open Sans"/>
                <a:cs typeface="Open Sans"/>
                <a:sym typeface="Open Sans"/>
              </a:rPr>
              <a:t>The important thing is how you see the situation and how it makes you feel.</a:t>
            </a:r>
            <a:endParaRPr sz="3450" b="0" i="0" u="none" strike="noStrike" cap="none">
              <a:solidFill>
                <a:srgbClr val="000000"/>
              </a:solidFill>
              <a:latin typeface="Open Sans"/>
              <a:ea typeface="Open Sans"/>
              <a:cs typeface="Open Sans"/>
              <a:sym typeface="Open Sans"/>
            </a:endParaRPr>
          </a:p>
        </p:txBody>
      </p:sp>
      <p:pic>
        <p:nvPicPr>
          <p:cNvPr id="347" name="Google Shape;347;p20"/>
          <p:cNvPicPr preferRelativeResize="0"/>
          <p:nvPr/>
        </p:nvPicPr>
        <p:blipFill rotWithShape="1">
          <a:blip r:embed="rId4">
            <a:alphaModFix/>
          </a:blip>
          <a:srcRect l="11009" r="16558"/>
          <a:stretch/>
        </p:blipFill>
        <p:spPr>
          <a:xfrm>
            <a:off x="1" y="0"/>
            <a:ext cx="4657976" cy="10207526"/>
          </a:xfrm>
          <a:prstGeom prst="rect">
            <a:avLst/>
          </a:prstGeom>
          <a:noFill/>
          <a:ln>
            <a:noFill/>
          </a:ln>
        </p:spPr>
      </p:pic>
      <p:sp>
        <p:nvSpPr>
          <p:cNvPr id="348" name="Google Shape;348;p20"/>
          <p:cNvSpPr txBox="1"/>
          <p:nvPr/>
        </p:nvSpPr>
        <p:spPr>
          <a:xfrm>
            <a:off x="5382705" y="2186588"/>
            <a:ext cx="12111600" cy="800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200" b="0" i="0" u="none" strike="noStrike" cap="none">
                <a:solidFill>
                  <a:srgbClr val="000000"/>
                </a:solidFill>
                <a:latin typeface="Arial"/>
                <a:ea typeface="Arial"/>
                <a:cs typeface="Arial"/>
                <a:sym typeface="Arial"/>
              </a:rPr>
              <a:t>of Social Discrimination and Racism</a:t>
            </a:r>
            <a:endParaRPr/>
          </a:p>
        </p:txBody>
      </p:sp>
      <p:sp>
        <p:nvSpPr>
          <p:cNvPr id="349" name="Google Shape;349;p20"/>
          <p:cNvSpPr txBox="1"/>
          <p:nvPr/>
        </p:nvSpPr>
        <p:spPr>
          <a:xfrm>
            <a:off x="5382706" y="922096"/>
            <a:ext cx="7344900" cy="1264500"/>
          </a:xfrm>
          <a:prstGeom prst="rect">
            <a:avLst/>
          </a:prstGeom>
          <a:noFill/>
          <a:ln>
            <a:noFill/>
          </a:ln>
        </p:spPr>
        <p:txBody>
          <a:bodyPr spcFirstLastPara="1" wrap="square" lIns="0" tIns="0" rIns="0" bIns="0" anchor="t" anchorCtr="0">
            <a:spAutoFit/>
          </a:bodyPr>
          <a:lstStyle/>
          <a:p>
            <a:pPr marL="0" marR="0" lvl="0" indent="0" algn="l" rtl="0">
              <a:lnSpc>
                <a:spcPct val="140012"/>
              </a:lnSpc>
              <a:spcBef>
                <a:spcPts val="0"/>
              </a:spcBef>
              <a:spcAft>
                <a:spcPts val="0"/>
              </a:spcAft>
              <a:buNone/>
            </a:pPr>
            <a:r>
              <a:rPr lang="en-US" sz="8215" b="0" i="0" u="none" strike="noStrike" cap="none">
                <a:solidFill>
                  <a:srgbClr val="E98C14"/>
                </a:solidFill>
                <a:latin typeface="Arial"/>
                <a:ea typeface="Arial"/>
                <a:cs typeface="Arial"/>
                <a:sym typeface="Arial"/>
              </a:rPr>
              <a:t>IMPACTS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C0804"/>
        </a:solidFill>
        <a:effectLst/>
      </p:bgPr>
    </p:bg>
    <p:spTree>
      <p:nvGrpSpPr>
        <p:cNvPr id="1" name="Shape 113"/>
        <p:cNvGrpSpPr/>
        <p:nvPr/>
      </p:nvGrpSpPr>
      <p:grpSpPr>
        <a:xfrm>
          <a:off x="0" y="0"/>
          <a:ext cx="0" cy="0"/>
          <a:chOff x="0" y="0"/>
          <a:chExt cx="0" cy="0"/>
        </a:xfrm>
      </p:grpSpPr>
      <p:pic>
        <p:nvPicPr>
          <p:cNvPr id="114" name="Google Shape;114;p3"/>
          <p:cNvPicPr preferRelativeResize="0"/>
          <p:nvPr/>
        </p:nvPicPr>
        <p:blipFill rotWithShape="1">
          <a:blip r:embed="rId3">
            <a:alphaModFix amt="55000"/>
          </a:blip>
          <a:srcRect/>
          <a:stretch/>
        </p:blipFill>
        <p:spPr>
          <a:xfrm>
            <a:off x="12732189" y="2263206"/>
            <a:ext cx="2393737" cy="2465460"/>
          </a:xfrm>
          <a:prstGeom prst="rect">
            <a:avLst/>
          </a:prstGeom>
          <a:noFill/>
          <a:ln>
            <a:noFill/>
          </a:ln>
        </p:spPr>
      </p:pic>
      <p:grpSp>
        <p:nvGrpSpPr>
          <p:cNvPr id="115" name="Google Shape;115;p3"/>
          <p:cNvGrpSpPr/>
          <p:nvPr/>
        </p:nvGrpSpPr>
        <p:grpSpPr>
          <a:xfrm>
            <a:off x="1028700" y="557250"/>
            <a:ext cx="15981300" cy="9130100"/>
            <a:chOff x="0" y="76200"/>
            <a:chExt cx="21308400" cy="12173467"/>
          </a:xfrm>
        </p:grpSpPr>
        <p:sp>
          <p:nvSpPr>
            <p:cNvPr id="116" name="Google Shape;116;p3"/>
            <p:cNvSpPr/>
            <p:nvPr/>
          </p:nvSpPr>
          <p:spPr>
            <a:xfrm>
              <a:off x="0" y="2310124"/>
              <a:ext cx="21308372" cy="15456"/>
            </a:xfrm>
            <a:prstGeom prst="rect">
              <a:avLst/>
            </a:prstGeom>
            <a:solidFill>
              <a:srgbClr val="D6A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txBox="1"/>
            <p:nvPr/>
          </p:nvSpPr>
          <p:spPr>
            <a:xfrm>
              <a:off x="0" y="76200"/>
              <a:ext cx="21308372" cy="1475324"/>
            </a:xfrm>
            <a:prstGeom prst="rect">
              <a:avLst/>
            </a:prstGeom>
            <a:noFill/>
            <a:ln>
              <a:noFill/>
            </a:ln>
          </p:spPr>
          <p:txBody>
            <a:bodyPr spcFirstLastPara="1" wrap="square" lIns="0" tIns="0" rIns="0" bIns="0" anchor="t" anchorCtr="0">
              <a:spAutoFit/>
            </a:bodyPr>
            <a:lstStyle/>
            <a:p>
              <a:pPr marL="0" marR="0" lvl="0" indent="0" algn="l" rtl="0">
                <a:lnSpc>
                  <a:spcPct val="109993"/>
                </a:lnSpc>
                <a:spcBef>
                  <a:spcPts val="0"/>
                </a:spcBef>
                <a:spcAft>
                  <a:spcPts val="0"/>
                </a:spcAft>
                <a:buNone/>
              </a:pPr>
              <a:r>
                <a:rPr lang="en-US" sz="7625" b="0" i="0" u="none" strike="noStrike" cap="none">
                  <a:solidFill>
                    <a:srgbClr val="FDBD40"/>
                  </a:solidFill>
                  <a:latin typeface="Arial"/>
                  <a:ea typeface="Arial"/>
                  <a:cs typeface="Arial"/>
                  <a:sym typeface="Arial"/>
                </a:rPr>
                <a:t>The World is a Global Village</a:t>
              </a:r>
              <a:endParaRPr/>
            </a:p>
          </p:txBody>
        </p:sp>
        <p:sp>
          <p:nvSpPr>
            <p:cNvPr id="118" name="Google Shape;118;p3"/>
            <p:cNvSpPr txBox="1"/>
            <p:nvPr/>
          </p:nvSpPr>
          <p:spPr>
            <a:xfrm>
              <a:off x="0" y="2468467"/>
              <a:ext cx="21308400" cy="9781200"/>
            </a:xfrm>
            <a:prstGeom prst="rect">
              <a:avLst/>
            </a:prstGeom>
            <a:noFill/>
            <a:ln>
              <a:noFill/>
            </a:ln>
          </p:spPr>
          <p:txBody>
            <a:bodyPr spcFirstLastPara="1" wrap="square" lIns="0" tIns="0" rIns="0" bIns="0" anchor="t" anchorCtr="0">
              <a:spAutoFit/>
            </a:bodyPr>
            <a:lstStyle/>
            <a:p>
              <a:pPr marL="0" marR="0" lvl="0" indent="0" algn="just" rtl="0">
                <a:lnSpc>
                  <a:spcPct val="129982"/>
                </a:lnSpc>
                <a:spcBef>
                  <a:spcPts val="0"/>
                </a:spcBef>
                <a:spcAft>
                  <a:spcPts val="0"/>
                </a:spcAft>
                <a:buNone/>
              </a:pPr>
              <a:r>
                <a:rPr lang="en-US" sz="3939" b="0" i="0" u="none" strike="noStrike" cap="none" dirty="0">
                  <a:solidFill>
                    <a:srgbClr val="FFFFFF"/>
                  </a:solidFill>
                  <a:latin typeface="Arial"/>
                  <a:ea typeface="Arial"/>
                  <a:cs typeface="Arial"/>
                  <a:sym typeface="Arial"/>
                </a:rPr>
                <a:t>IF THE WORLD CONSISTS OF 100 PEOPLE, WE WILL SEE</a:t>
              </a:r>
              <a:endParaRPr dirty="0"/>
            </a:p>
            <a:p>
              <a:pPr marL="0" marR="0" lvl="0" indent="0" algn="just" rtl="0">
                <a:lnSpc>
                  <a:spcPct val="129976"/>
                </a:lnSpc>
                <a:spcBef>
                  <a:spcPts val="0"/>
                </a:spcBef>
                <a:spcAft>
                  <a:spcPts val="0"/>
                </a:spcAft>
                <a:buNone/>
              </a:pPr>
              <a:r>
                <a:rPr lang="en-US" sz="3039" b="0" i="0" u="none" strike="noStrike" cap="none" dirty="0">
                  <a:solidFill>
                    <a:srgbClr val="FFFFFF"/>
                  </a:solidFill>
                  <a:latin typeface="Arial"/>
                  <a:ea typeface="Arial"/>
                  <a:cs typeface="Arial"/>
                  <a:sym typeface="Arial"/>
                </a:rPr>
                <a:t>1.3 - JAPANESE</a:t>
              </a:r>
              <a:endParaRPr dirty="0"/>
            </a:p>
            <a:p>
              <a:pPr marL="0" marR="0" lvl="0" indent="0" algn="just" rtl="0">
                <a:lnSpc>
                  <a:spcPct val="129976"/>
                </a:lnSpc>
                <a:spcBef>
                  <a:spcPts val="0"/>
                </a:spcBef>
                <a:spcAft>
                  <a:spcPts val="0"/>
                </a:spcAft>
                <a:buNone/>
              </a:pPr>
              <a:r>
                <a:rPr lang="en-US" sz="3039" b="0" i="0" u="none" strike="noStrike" cap="none" dirty="0">
                  <a:solidFill>
                    <a:srgbClr val="FFFFFF"/>
                  </a:solidFill>
                  <a:latin typeface="Arial"/>
                  <a:ea typeface="Arial"/>
                  <a:cs typeface="Arial"/>
                  <a:sym typeface="Arial"/>
                </a:rPr>
                <a:t>1.6 - BANGLADESH</a:t>
              </a:r>
              <a:endParaRPr dirty="0"/>
            </a:p>
            <a:p>
              <a:pPr marL="0" marR="0" lvl="0" indent="0" algn="just" rtl="0">
                <a:lnSpc>
                  <a:spcPct val="129976"/>
                </a:lnSpc>
                <a:spcBef>
                  <a:spcPts val="0"/>
                </a:spcBef>
                <a:spcAft>
                  <a:spcPts val="0"/>
                </a:spcAft>
                <a:buNone/>
              </a:pPr>
              <a:r>
                <a:rPr lang="en-US" sz="3039" b="0" i="0" u="none" strike="noStrike" cap="none" dirty="0">
                  <a:solidFill>
                    <a:srgbClr val="FFFFFF"/>
                  </a:solidFill>
                  <a:latin typeface="Arial"/>
                  <a:ea typeface="Arial"/>
                  <a:cs typeface="Arial"/>
                  <a:sym typeface="Arial"/>
                </a:rPr>
                <a:t>2</a:t>
              </a:r>
              <a:r>
                <a:rPr lang="en-US" sz="3039" dirty="0">
                  <a:solidFill>
                    <a:srgbClr val="FFFFFF"/>
                  </a:solidFill>
                </a:rPr>
                <a:t>.0 - </a:t>
              </a:r>
              <a:r>
                <a:rPr lang="en-US" sz="3039" b="0" i="0" u="none" strike="noStrike" cap="none" dirty="0">
                  <a:solidFill>
                    <a:srgbClr val="FFFFFF"/>
                  </a:solidFill>
                  <a:latin typeface="Arial"/>
                  <a:ea typeface="Arial"/>
                  <a:cs typeface="Arial"/>
                  <a:sym typeface="Arial"/>
                </a:rPr>
                <a:t>PAKISTANIS</a:t>
              </a:r>
              <a:endParaRPr dirty="0"/>
            </a:p>
            <a:p>
              <a:pPr marL="0" marR="0" lvl="0" indent="0" algn="just" rtl="0">
                <a:lnSpc>
                  <a:spcPct val="129976"/>
                </a:lnSpc>
                <a:spcBef>
                  <a:spcPts val="0"/>
                </a:spcBef>
                <a:spcAft>
                  <a:spcPts val="0"/>
                </a:spcAft>
                <a:buNone/>
              </a:pPr>
              <a:r>
                <a:rPr lang="en-US" sz="3039" b="0" i="0" u="none" strike="noStrike" cap="none" dirty="0">
                  <a:solidFill>
                    <a:srgbClr val="FFFFFF"/>
                  </a:solidFill>
                  <a:latin typeface="Arial"/>
                  <a:ea typeface="Arial"/>
                  <a:cs typeface="Arial"/>
                  <a:sym typeface="Arial"/>
                </a:rPr>
                <a:t>2.6 - INDONESIANS</a:t>
              </a:r>
              <a:endParaRPr dirty="0"/>
            </a:p>
            <a:p>
              <a:pPr marL="0" marR="0" lvl="0" indent="0" algn="just" rtl="0">
                <a:lnSpc>
                  <a:spcPct val="129976"/>
                </a:lnSpc>
                <a:spcBef>
                  <a:spcPts val="0"/>
                </a:spcBef>
                <a:spcAft>
                  <a:spcPts val="0"/>
                </a:spcAft>
                <a:buNone/>
              </a:pPr>
              <a:r>
                <a:rPr lang="en-US" sz="3039" b="0" i="0" u="none" strike="noStrike" cap="none" dirty="0">
                  <a:solidFill>
                    <a:srgbClr val="FFFFFF"/>
                  </a:solidFill>
                  <a:latin typeface="Arial"/>
                  <a:ea typeface="Arial"/>
                  <a:cs typeface="Arial"/>
                  <a:sym typeface="Arial"/>
                </a:rPr>
                <a:t>5.0 - NORTH AMERICANS </a:t>
              </a:r>
              <a:endParaRPr dirty="0"/>
            </a:p>
            <a:p>
              <a:pPr marL="0" marR="0" lvl="0" indent="0" algn="just" rtl="0">
                <a:lnSpc>
                  <a:spcPct val="129976"/>
                </a:lnSpc>
                <a:spcBef>
                  <a:spcPts val="0"/>
                </a:spcBef>
                <a:spcAft>
                  <a:spcPts val="0"/>
                </a:spcAft>
                <a:buNone/>
              </a:pPr>
              <a:r>
                <a:rPr lang="en-US" sz="3039" b="0" i="0" u="none" strike="noStrike" cap="none" dirty="0">
                  <a:solidFill>
                    <a:srgbClr val="FFFFFF"/>
                  </a:solidFill>
                  <a:latin typeface="Arial"/>
                  <a:ea typeface="Arial"/>
                  <a:cs typeface="Arial"/>
                  <a:sym typeface="Arial"/>
                </a:rPr>
                <a:t>9</a:t>
              </a:r>
              <a:r>
                <a:rPr lang="en-US" sz="3039" dirty="0">
                  <a:solidFill>
                    <a:srgbClr val="FFFFFF"/>
                  </a:solidFill>
                </a:rPr>
                <a:t>.0 </a:t>
              </a:r>
              <a:r>
                <a:rPr lang="en-US" sz="3039" b="0" i="0" u="none" strike="noStrike" cap="none" dirty="0">
                  <a:solidFill>
                    <a:srgbClr val="FFFFFF"/>
                  </a:solidFill>
                  <a:latin typeface="Arial"/>
                  <a:ea typeface="Arial"/>
                  <a:cs typeface="Arial"/>
                  <a:sym typeface="Arial"/>
                </a:rPr>
                <a:t>- LATIN AMERICANS</a:t>
              </a:r>
              <a:endParaRPr dirty="0"/>
            </a:p>
            <a:p>
              <a:pPr marL="0" marR="0" lvl="0" indent="0" algn="just" rtl="0">
                <a:lnSpc>
                  <a:spcPct val="129976"/>
                </a:lnSpc>
                <a:spcBef>
                  <a:spcPts val="0"/>
                </a:spcBef>
                <a:spcAft>
                  <a:spcPts val="0"/>
                </a:spcAft>
                <a:buNone/>
              </a:pPr>
              <a:r>
                <a:rPr lang="en-US" sz="3039" b="0" i="0" u="none" strike="noStrike" cap="none" dirty="0">
                  <a:solidFill>
                    <a:srgbClr val="FFFFFF"/>
                  </a:solidFill>
                  <a:latin typeface="Arial"/>
                  <a:ea typeface="Arial"/>
                  <a:cs typeface="Arial"/>
                  <a:sym typeface="Arial"/>
                </a:rPr>
                <a:t>10.0 - EUROPEANS</a:t>
              </a:r>
              <a:endParaRPr dirty="0"/>
            </a:p>
            <a:p>
              <a:pPr marL="0" marR="0" lvl="0" indent="0" algn="just" rtl="0">
                <a:lnSpc>
                  <a:spcPct val="129976"/>
                </a:lnSpc>
                <a:spcBef>
                  <a:spcPts val="0"/>
                </a:spcBef>
                <a:spcAft>
                  <a:spcPts val="0"/>
                </a:spcAft>
                <a:buNone/>
              </a:pPr>
              <a:r>
                <a:rPr lang="en-US" sz="3039" b="0" i="0" u="none" strike="noStrike" cap="none" dirty="0">
                  <a:solidFill>
                    <a:srgbClr val="FFFFFF"/>
                  </a:solidFill>
                  <a:latin typeface="Arial"/>
                  <a:ea typeface="Arial"/>
                  <a:cs typeface="Arial"/>
                  <a:sym typeface="Arial"/>
                </a:rPr>
                <a:t>13.4</a:t>
              </a:r>
              <a:r>
                <a:rPr lang="en-US" sz="3039" dirty="0">
                  <a:solidFill>
                    <a:srgbClr val="FFFFFF"/>
                  </a:solidFill>
                </a:rPr>
                <a:t> - I</a:t>
              </a:r>
              <a:r>
                <a:rPr lang="en-US" sz="3039" b="0" i="0" u="none" strike="noStrike" cap="none" dirty="0">
                  <a:solidFill>
                    <a:srgbClr val="FFFFFF"/>
                  </a:solidFill>
                  <a:latin typeface="Arial"/>
                  <a:ea typeface="Arial"/>
                  <a:cs typeface="Arial"/>
                  <a:sym typeface="Arial"/>
                </a:rPr>
                <a:t>NDIANS</a:t>
              </a:r>
              <a:endParaRPr dirty="0"/>
            </a:p>
            <a:p>
              <a:pPr marL="0" marR="0" lvl="0" indent="0" algn="just" rtl="0">
                <a:lnSpc>
                  <a:spcPct val="129976"/>
                </a:lnSpc>
                <a:spcBef>
                  <a:spcPts val="0"/>
                </a:spcBef>
                <a:spcAft>
                  <a:spcPts val="0"/>
                </a:spcAft>
                <a:buNone/>
              </a:pPr>
              <a:r>
                <a:rPr lang="en-US" sz="3039" b="0" i="0" u="none" strike="noStrike" cap="none" dirty="0">
                  <a:solidFill>
                    <a:srgbClr val="FFFFFF"/>
                  </a:solidFill>
                  <a:latin typeface="Arial"/>
                  <a:ea typeface="Arial"/>
                  <a:cs typeface="Arial"/>
                  <a:sym typeface="Arial"/>
                </a:rPr>
                <a:t>13.9 - CHINESE</a:t>
              </a:r>
              <a:endParaRPr dirty="0"/>
            </a:p>
            <a:p>
              <a:pPr marL="0" marR="0" lvl="0" indent="0" algn="just" rtl="0">
                <a:lnSpc>
                  <a:spcPct val="129976"/>
                </a:lnSpc>
                <a:spcBef>
                  <a:spcPts val="0"/>
                </a:spcBef>
                <a:spcAft>
                  <a:spcPts val="0"/>
                </a:spcAft>
                <a:buNone/>
              </a:pPr>
              <a:r>
                <a:rPr lang="en-US" sz="3039" b="0" i="0" u="none" strike="noStrike" cap="none" dirty="0">
                  <a:solidFill>
                    <a:srgbClr val="FFFFFF"/>
                  </a:solidFill>
                  <a:latin typeface="Arial"/>
                  <a:ea typeface="Arial"/>
                  <a:cs typeface="Arial"/>
                  <a:sym typeface="Arial"/>
                </a:rPr>
                <a:t>16.0 - AFRICANS</a:t>
              </a:r>
              <a:endParaRPr dirty="0"/>
            </a:p>
            <a:p>
              <a:pPr marL="0" marR="0" lvl="0" indent="0" algn="just" rtl="0">
                <a:lnSpc>
                  <a:spcPct val="129977"/>
                </a:lnSpc>
                <a:spcBef>
                  <a:spcPts val="0"/>
                </a:spcBef>
                <a:spcAft>
                  <a:spcPts val="0"/>
                </a:spcAft>
                <a:buNone/>
              </a:pPr>
              <a:r>
                <a:rPr lang="en-US" sz="3039" b="0" i="0" u="none" strike="noStrike" cap="none" dirty="0">
                  <a:solidFill>
                    <a:srgbClr val="FFFFFF"/>
                  </a:solidFill>
                  <a:latin typeface="Arial"/>
                  <a:ea typeface="Arial"/>
                  <a:cs typeface="Arial"/>
                  <a:sym typeface="Arial"/>
                </a:rPr>
                <a:t>25.2 - OTHERS</a:t>
              </a:r>
              <a:endParaRPr sz="3039" b="0" i="0" u="none" strike="noStrike" cap="none" dirty="0">
                <a:solidFill>
                  <a:srgbClr val="FFFFFF"/>
                </a:solidFill>
                <a:latin typeface="Arial"/>
                <a:ea typeface="Arial"/>
                <a:cs typeface="Arial"/>
                <a:sym typeface="Arial"/>
              </a:endParaRPr>
            </a:p>
          </p:txBody>
        </p:sp>
      </p:grpSp>
      <p:pic>
        <p:nvPicPr>
          <p:cNvPr id="119" name="Google Shape;119;p3"/>
          <p:cNvPicPr preferRelativeResize="0"/>
          <p:nvPr/>
        </p:nvPicPr>
        <p:blipFill rotWithShape="1">
          <a:blip r:embed="rId4">
            <a:alphaModFix/>
          </a:blip>
          <a:srcRect/>
          <a:stretch/>
        </p:blipFill>
        <p:spPr>
          <a:xfrm>
            <a:off x="9648825" y="3924560"/>
            <a:ext cx="4791301" cy="47913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353"/>
        <p:cNvGrpSpPr/>
        <p:nvPr/>
      </p:nvGrpSpPr>
      <p:grpSpPr>
        <a:xfrm>
          <a:off x="0" y="0"/>
          <a:ext cx="0" cy="0"/>
          <a:chOff x="0" y="0"/>
          <a:chExt cx="0" cy="0"/>
        </a:xfrm>
      </p:grpSpPr>
      <p:sp>
        <p:nvSpPr>
          <p:cNvPr id="354" name="Google Shape;354;p21"/>
          <p:cNvSpPr txBox="1"/>
          <p:nvPr/>
        </p:nvSpPr>
        <p:spPr>
          <a:xfrm>
            <a:off x="340975" y="2917975"/>
            <a:ext cx="12598200" cy="5592600"/>
          </a:xfrm>
          <a:prstGeom prst="rect">
            <a:avLst/>
          </a:prstGeom>
          <a:noFill/>
          <a:ln>
            <a:noFill/>
          </a:ln>
        </p:spPr>
        <p:txBody>
          <a:bodyPr spcFirstLastPara="1" wrap="square" lIns="0" tIns="0" rIns="0" bIns="0" anchor="t" anchorCtr="0">
            <a:spAutoFit/>
          </a:bodyPr>
          <a:lstStyle/>
          <a:p>
            <a:pPr marL="704349" marR="0" lvl="1" indent="-335537" algn="l" rtl="0">
              <a:lnSpc>
                <a:spcPct val="100000"/>
              </a:lnSpc>
              <a:spcBef>
                <a:spcPts val="0"/>
              </a:spcBef>
              <a:spcAft>
                <a:spcPts val="0"/>
              </a:spcAft>
              <a:buClr>
                <a:srgbClr val="000000"/>
              </a:buClr>
              <a:buSzPts val="3000"/>
              <a:buFont typeface="Arial"/>
              <a:buChar char="•"/>
            </a:pPr>
            <a:r>
              <a:rPr lang="en-US" sz="3000" dirty="0"/>
              <a:t>Decide that we should not feel ashamed of who we are, especially the things we were born with which cannot be changed. </a:t>
            </a:r>
            <a:endParaRPr sz="3000" dirty="0"/>
          </a:p>
          <a:p>
            <a:pPr marL="704349" marR="0" lvl="1" indent="-335537" algn="l" rtl="0">
              <a:lnSpc>
                <a:spcPct val="100000"/>
              </a:lnSpc>
              <a:spcBef>
                <a:spcPts val="1000"/>
              </a:spcBef>
              <a:spcAft>
                <a:spcPts val="0"/>
              </a:spcAft>
              <a:buClr>
                <a:srgbClr val="000000"/>
              </a:buClr>
              <a:buSzPts val="3000"/>
              <a:buFont typeface="Arial"/>
              <a:buChar char="•"/>
            </a:pPr>
            <a:r>
              <a:rPr lang="en-US" sz="3000" dirty="0"/>
              <a:t>If we experience racism and we cannot let go by ourselves, we should talk to someone trustworthy. It is good to let someone know what we are experiencing - coping mechanisms &amp; gaining support.  </a:t>
            </a:r>
            <a:endParaRPr sz="3000" dirty="0"/>
          </a:p>
          <a:p>
            <a:pPr marL="704349" marR="0" lvl="1" indent="-335537" algn="l" rtl="0">
              <a:lnSpc>
                <a:spcPct val="100000"/>
              </a:lnSpc>
              <a:spcBef>
                <a:spcPts val="1000"/>
              </a:spcBef>
              <a:spcAft>
                <a:spcPts val="0"/>
              </a:spcAft>
              <a:buClr>
                <a:srgbClr val="000000"/>
              </a:buClr>
              <a:buSzPts val="3000"/>
              <a:buFont typeface="Arial"/>
              <a:buChar char="•"/>
            </a:pPr>
            <a:r>
              <a:rPr lang="en-US" sz="3000" dirty="0"/>
              <a:t>Learn our rights and how to report abuses.</a:t>
            </a:r>
            <a:endParaRPr sz="3000" dirty="0"/>
          </a:p>
          <a:p>
            <a:pPr marL="704349" marR="0" lvl="1" indent="-335537" algn="l" rtl="0">
              <a:lnSpc>
                <a:spcPct val="100000"/>
              </a:lnSpc>
              <a:spcBef>
                <a:spcPts val="1000"/>
              </a:spcBef>
              <a:spcAft>
                <a:spcPts val="0"/>
              </a:spcAft>
              <a:buClr>
                <a:srgbClr val="000000"/>
              </a:buClr>
              <a:buSzPts val="3000"/>
              <a:buFont typeface="Arial"/>
              <a:buChar char="•"/>
            </a:pPr>
            <a:r>
              <a:rPr lang="en-US" sz="3000" dirty="0"/>
              <a:t>Repay racist comments and treatments that are non-threatening with something positive. </a:t>
            </a:r>
            <a:endParaRPr sz="3000" dirty="0"/>
          </a:p>
          <a:p>
            <a:pPr marL="704349" marR="0" lvl="1" indent="-335537" algn="l" rtl="0">
              <a:lnSpc>
                <a:spcPct val="100000"/>
              </a:lnSpc>
              <a:spcBef>
                <a:spcPts val="1000"/>
              </a:spcBef>
              <a:spcAft>
                <a:spcPts val="1000"/>
              </a:spcAft>
              <a:buClr>
                <a:srgbClr val="000000"/>
              </a:buClr>
              <a:buSzPts val="3000"/>
              <a:buFont typeface="Arial"/>
              <a:buChar char="•"/>
            </a:pPr>
            <a:r>
              <a:rPr lang="en-US" sz="3000" dirty="0"/>
              <a:t>Stop the chain of hate within our lifetime and learn to be blessed from the situation by seeking good among those who are being compassionate, caring, and loving to others.</a:t>
            </a:r>
            <a:endParaRPr sz="3000" dirty="0"/>
          </a:p>
        </p:txBody>
      </p:sp>
      <p:pic>
        <p:nvPicPr>
          <p:cNvPr id="355" name="Google Shape;355;p21"/>
          <p:cNvPicPr preferRelativeResize="0"/>
          <p:nvPr/>
        </p:nvPicPr>
        <p:blipFill rotWithShape="1">
          <a:blip r:embed="rId3">
            <a:alphaModFix/>
          </a:blip>
          <a:srcRect l="40238" r="28043"/>
          <a:stretch/>
        </p:blipFill>
        <p:spPr>
          <a:xfrm>
            <a:off x="13393942" y="0"/>
            <a:ext cx="4894058" cy="10287000"/>
          </a:xfrm>
          <a:prstGeom prst="rect">
            <a:avLst/>
          </a:prstGeom>
          <a:noFill/>
          <a:ln>
            <a:noFill/>
          </a:ln>
        </p:spPr>
      </p:pic>
      <p:sp>
        <p:nvSpPr>
          <p:cNvPr id="356" name="Google Shape;356;p21"/>
          <p:cNvSpPr txBox="1"/>
          <p:nvPr/>
        </p:nvSpPr>
        <p:spPr>
          <a:xfrm>
            <a:off x="855851" y="674650"/>
            <a:ext cx="11245500" cy="1348190"/>
          </a:xfrm>
          <a:prstGeom prst="rect">
            <a:avLst/>
          </a:prstGeom>
          <a:noFill/>
          <a:ln>
            <a:noFill/>
          </a:ln>
        </p:spPr>
        <p:txBody>
          <a:bodyPr spcFirstLastPara="1" wrap="square" lIns="0" tIns="0" rIns="0" bIns="0" anchor="t" anchorCtr="0">
            <a:spAutoFit/>
          </a:bodyPr>
          <a:lstStyle/>
          <a:p>
            <a:r>
              <a:rPr lang="en-US" sz="7361" b="0" i="0" u="none" strike="noStrike" cap="none" dirty="0">
                <a:solidFill>
                  <a:srgbClr val="E98C14"/>
                </a:solidFill>
                <a:latin typeface="Arial"/>
                <a:ea typeface="Arial"/>
                <a:cs typeface="Arial"/>
                <a:sym typeface="Arial"/>
              </a:rPr>
              <a:t>DEALING</a:t>
            </a:r>
            <a:r>
              <a:rPr lang="en-US" sz="7361" b="0" i="0" u="none" strike="noStrike" cap="none" dirty="0">
                <a:solidFill>
                  <a:srgbClr val="000000"/>
                </a:solidFill>
                <a:latin typeface="Arial"/>
                <a:ea typeface="Arial"/>
                <a:cs typeface="Arial"/>
                <a:sym typeface="Arial"/>
              </a:rPr>
              <a:t> </a:t>
            </a:r>
            <a:r>
              <a:rPr lang="en-US" sz="5400" dirty="0"/>
              <a:t>with Racism Healthily</a:t>
            </a:r>
            <a:endParaRPr lang="en-US" dirty="0"/>
          </a:p>
          <a:p>
            <a:pPr marL="0" marR="0" lvl="0" indent="0" algn="l" rtl="0">
              <a:lnSpc>
                <a:spcPct val="100000"/>
              </a:lnSpc>
              <a:spcBef>
                <a:spcPts val="0"/>
              </a:spcBef>
              <a:spcAft>
                <a:spcPts val="0"/>
              </a:spcAft>
              <a:buNone/>
            </a:pP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360"/>
        <p:cNvGrpSpPr/>
        <p:nvPr/>
      </p:nvGrpSpPr>
      <p:grpSpPr>
        <a:xfrm>
          <a:off x="0" y="0"/>
          <a:ext cx="0" cy="0"/>
          <a:chOff x="0" y="0"/>
          <a:chExt cx="0" cy="0"/>
        </a:xfrm>
      </p:grpSpPr>
      <p:pic>
        <p:nvPicPr>
          <p:cNvPr id="361" name="Google Shape;361;p22"/>
          <p:cNvPicPr preferRelativeResize="0"/>
          <p:nvPr/>
        </p:nvPicPr>
        <p:blipFill rotWithShape="1">
          <a:blip r:embed="rId3">
            <a:alphaModFix amt="55000"/>
          </a:blip>
          <a:srcRect/>
          <a:stretch/>
        </p:blipFill>
        <p:spPr>
          <a:xfrm>
            <a:off x="5881670" y="2186595"/>
            <a:ext cx="2282288" cy="2350671"/>
          </a:xfrm>
          <a:prstGeom prst="rect">
            <a:avLst/>
          </a:prstGeom>
          <a:noFill/>
          <a:ln>
            <a:noFill/>
          </a:ln>
        </p:spPr>
      </p:pic>
      <p:pic>
        <p:nvPicPr>
          <p:cNvPr id="362" name="Google Shape;362;p22"/>
          <p:cNvPicPr preferRelativeResize="0"/>
          <p:nvPr/>
        </p:nvPicPr>
        <p:blipFill rotWithShape="1">
          <a:blip r:embed="rId4">
            <a:alphaModFix/>
          </a:blip>
          <a:srcRect l="1623" t="7047" b="7046"/>
          <a:stretch/>
        </p:blipFill>
        <p:spPr>
          <a:xfrm>
            <a:off x="0" y="0"/>
            <a:ext cx="18126080" cy="10555391"/>
          </a:xfrm>
          <a:prstGeom prst="rect">
            <a:avLst/>
          </a:prstGeom>
          <a:noFill/>
          <a:ln>
            <a:noFill/>
          </a:ln>
        </p:spPr>
      </p:pic>
      <p:grpSp>
        <p:nvGrpSpPr>
          <p:cNvPr id="363" name="Google Shape;363;p22"/>
          <p:cNvGrpSpPr/>
          <p:nvPr/>
        </p:nvGrpSpPr>
        <p:grpSpPr>
          <a:xfrm>
            <a:off x="8377149" y="2186611"/>
            <a:ext cx="8735176" cy="6754256"/>
            <a:chOff x="0" y="2377367"/>
            <a:chExt cx="11646900" cy="9005674"/>
          </a:xfrm>
        </p:grpSpPr>
        <p:sp>
          <p:nvSpPr>
            <p:cNvPr id="364" name="Google Shape;364;p22"/>
            <p:cNvSpPr/>
            <p:nvPr/>
          </p:nvSpPr>
          <p:spPr>
            <a:xfrm>
              <a:off x="0" y="3816385"/>
              <a:ext cx="11646810" cy="17867"/>
            </a:xfrm>
            <a:prstGeom prst="rect">
              <a:avLst/>
            </a:prstGeom>
            <a:solidFill>
              <a:srgbClr val="D6A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2"/>
            <p:cNvSpPr txBox="1"/>
            <p:nvPr/>
          </p:nvSpPr>
          <p:spPr>
            <a:xfrm>
              <a:off x="0" y="2377367"/>
              <a:ext cx="11646900" cy="1258200"/>
            </a:xfrm>
            <a:prstGeom prst="rect">
              <a:avLst/>
            </a:prstGeom>
            <a:noFill/>
            <a:ln>
              <a:noFill/>
            </a:ln>
          </p:spPr>
          <p:txBody>
            <a:bodyPr spcFirstLastPara="1" wrap="square" lIns="0" tIns="0" rIns="0" bIns="0" anchor="t" anchorCtr="0">
              <a:spAutoFit/>
            </a:bodyPr>
            <a:lstStyle/>
            <a:p>
              <a:pPr marL="0" marR="0" lvl="0" indent="0" algn="l" rtl="0">
                <a:lnSpc>
                  <a:spcPct val="109998"/>
                </a:lnSpc>
                <a:spcBef>
                  <a:spcPts val="0"/>
                </a:spcBef>
                <a:spcAft>
                  <a:spcPts val="0"/>
                </a:spcAft>
                <a:buNone/>
              </a:pPr>
              <a:r>
                <a:rPr lang="en-US" sz="6131" b="0" i="0" u="none" strike="noStrike" cap="none">
                  <a:solidFill>
                    <a:srgbClr val="0C0804"/>
                  </a:solidFill>
                  <a:latin typeface="Arial"/>
                  <a:ea typeface="Arial"/>
                  <a:cs typeface="Arial"/>
                  <a:sym typeface="Arial"/>
                </a:rPr>
                <a:t>2 CORINTHIANS 10:4-5</a:t>
              </a:r>
              <a:endParaRPr sz="100"/>
            </a:p>
          </p:txBody>
        </p:sp>
        <p:sp>
          <p:nvSpPr>
            <p:cNvPr id="366" name="Google Shape;366;p22"/>
            <p:cNvSpPr txBox="1"/>
            <p:nvPr/>
          </p:nvSpPr>
          <p:spPr>
            <a:xfrm>
              <a:off x="0" y="4539441"/>
              <a:ext cx="11646900" cy="68436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4221" b="0" i="0" u="none" strike="noStrike" cap="none">
                  <a:solidFill>
                    <a:srgbClr val="0C0804"/>
                  </a:solidFill>
                  <a:latin typeface="Arial"/>
                  <a:ea typeface="Arial"/>
                  <a:cs typeface="Arial"/>
                  <a:sym typeface="Arial"/>
                </a:rPr>
                <a:t>"For the weapons of our warfare are not of the flesh but have divine power to destroy strongholds. We destroy arguments and every lofty opinion raised against the knowledge of God, and take every thought captive to obey Christ,..."</a:t>
              </a:r>
              <a:endParaRPr sz="4221" b="0" i="0" u="none" strike="noStrike" cap="none">
                <a:solidFill>
                  <a:srgbClr val="0C0804"/>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6AE89"/>
        </a:solidFill>
        <a:effectLst/>
      </p:bgPr>
    </p:bg>
    <p:spTree>
      <p:nvGrpSpPr>
        <p:cNvPr id="1" name="Shape 370"/>
        <p:cNvGrpSpPr/>
        <p:nvPr/>
      </p:nvGrpSpPr>
      <p:grpSpPr>
        <a:xfrm>
          <a:off x="0" y="0"/>
          <a:ext cx="0" cy="0"/>
          <a:chOff x="0" y="0"/>
          <a:chExt cx="0" cy="0"/>
        </a:xfrm>
      </p:grpSpPr>
      <p:pic>
        <p:nvPicPr>
          <p:cNvPr id="371" name="Google Shape;371;p23"/>
          <p:cNvPicPr preferRelativeResize="0"/>
          <p:nvPr/>
        </p:nvPicPr>
        <p:blipFill rotWithShape="1">
          <a:blip r:embed="rId3">
            <a:alphaModFix amt="55000"/>
          </a:blip>
          <a:srcRect/>
          <a:stretch/>
        </p:blipFill>
        <p:spPr>
          <a:xfrm>
            <a:off x="1484162" y="4700909"/>
            <a:ext cx="1704205" cy="1755268"/>
          </a:xfrm>
          <a:prstGeom prst="rect">
            <a:avLst/>
          </a:prstGeom>
          <a:noFill/>
          <a:ln>
            <a:noFill/>
          </a:ln>
        </p:spPr>
      </p:pic>
      <p:grpSp>
        <p:nvGrpSpPr>
          <p:cNvPr id="372" name="Google Shape;372;p23"/>
          <p:cNvGrpSpPr/>
          <p:nvPr/>
        </p:nvGrpSpPr>
        <p:grpSpPr>
          <a:xfrm>
            <a:off x="627976" y="532411"/>
            <a:ext cx="4924307" cy="718223"/>
            <a:chOff x="0" y="38100"/>
            <a:chExt cx="6565743" cy="957631"/>
          </a:xfrm>
        </p:grpSpPr>
        <p:sp>
          <p:nvSpPr>
            <p:cNvPr id="373" name="Google Shape;373;p23"/>
            <p:cNvSpPr/>
            <p:nvPr/>
          </p:nvSpPr>
          <p:spPr>
            <a:xfrm>
              <a:off x="0" y="988337"/>
              <a:ext cx="6565743" cy="7394"/>
            </a:xfrm>
            <a:prstGeom prst="rect">
              <a:avLst/>
            </a:prstGeom>
            <a:solidFill>
              <a:srgbClr val="0C08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3"/>
            <p:cNvSpPr txBox="1"/>
            <p:nvPr/>
          </p:nvSpPr>
          <p:spPr>
            <a:xfrm>
              <a:off x="0" y="38100"/>
              <a:ext cx="6565743" cy="750594"/>
            </a:xfrm>
            <a:prstGeom prst="rect">
              <a:avLst/>
            </a:prstGeom>
            <a:noFill/>
            <a:ln>
              <a:noFill/>
            </a:ln>
          </p:spPr>
          <p:txBody>
            <a:bodyPr spcFirstLastPara="1" wrap="square" lIns="0" tIns="0" rIns="0" bIns="0" anchor="t" anchorCtr="0">
              <a:spAutoFit/>
            </a:bodyPr>
            <a:lstStyle/>
            <a:p>
              <a:pPr marL="0" marR="0" lvl="0" indent="0" algn="l" rtl="0">
                <a:lnSpc>
                  <a:spcPct val="239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375" name="Google Shape;375;p23"/>
          <p:cNvPicPr preferRelativeResize="0"/>
          <p:nvPr/>
        </p:nvPicPr>
        <p:blipFill rotWithShape="1">
          <a:blip r:embed="rId4">
            <a:alphaModFix/>
          </a:blip>
          <a:srcRect/>
          <a:stretch/>
        </p:blipFill>
        <p:spPr>
          <a:xfrm>
            <a:off x="16760659" y="1089996"/>
            <a:ext cx="498641" cy="220309"/>
          </a:xfrm>
          <a:prstGeom prst="rect">
            <a:avLst/>
          </a:prstGeom>
          <a:noFill/>
          <a:ln>
            <a:noFill/>
          </a:ln>
        </p:spPr>
      </p:pic>
      <p:grpSp>
        <p:nvGrpSpPr>
          <p:cNvPr id="376" name="Google Shape;376;p23"/>
          <p:cNvGrpSpPr/>
          <p:nvPr/>
        </p:nvGrpSpPr>
        <p:grpSpPr>
          <a:xfrm>
            <a:off x="380325" y="2283332"/>
            <a:ext cx="14752125" cy="5715109"/>
            <a:chOff x="0" y="-1278760"/>
            <a:chExt cx="19669500" cy="7942064"/>
          </a:xfrm>
        </p:grpSpPr>
        <p:sp>
          <p:nvSpPr>
            <p:cNvPr id="377" name="Google Shape;377;p23"/>
            <p:cNvSpPr txBox="1"/>
            <p:nvPr/>
          </p:nvSpPr>
          <p:spPr>
            <a:xfrm>
              <a:off x="330199" y="-1278760"/>
              <a:ext cx="15876600" cy="1795800"/>
            </a:xfrm>
            <a:prstGeom prst="rect">
              <a:avLst/>
            </a:prstGeom>
            <a:noFill/>
            <a:ln>
              <a:noFill/>
            </a:ln>
          </p:spPr>
          <p:txBody>
            <a:bodyPr spcFirstLastPara="1" wrap="square" lIns="0" tIns="0" rIns="0" bIns="0" anchor="t" anchorCtr="0">
              <a:spAutoFit/>
            </a:bodyPr>
            <a:lstStyle/>
            <a:p>
              <a:pPr marL="0" marR="0" lvl="0" indent="0" algn="l" rtl="0">
                <a:lnSpc>
                  <a:spcPct val="119994"/>
                </a:lnSpc>
                <a:spcBef>
                  <a:spcPts val="0"/>
                </a:spcBef>
                <a:spcAft>
                  <a:spcPts val="0"/>
                </a:spcAft>
                <a:buNone/>
              </a:pPr>
              <a:r>
                <a:rPr lang="en-US" sz="3816" b="0" i="1" u="none" strike="noStrike" cap="none">
                  <a:solidFill>
                    <a:srgbClr val="FFFFFF"/>
                  </a:solidFill>
                  <a:latin typeface="Arial"/>
                  <a:ea typeface="Arial"/>
                  <a:cs typeface="Arial"/>
                  <a:sym typeface="Arial"/>
                </a:rPr>
                <a:t>Home is the place that generally breeds habits, beliefs, attitude, mindset, values, etc</a:t>
              </a:r>
              <a:r>
                <a:rPr lang="en-US" sz="3816" b="0" i="0" u="none" strike="noStrike" cap="none">
                  <a:solidFill>
                    <a:srgbClr val="FFFFFF"/>
                  </a:solidFill>
                  <a:latin typeface="Arial"/>
                  <a:ea typeface="Arial"/>
                  <a:cs typeface="Arial"/>
                  <a:sym typeface="Arial"/>
                </a:rPr>
                <a:t>.</a:t>
              </a:r>
              <a:endParaRPr/>
            </a:p>
          </p:txBody>
        </p:sp>
        <p:sp>
          <p:nvSpPr>
            <p:cNvPr id="378" name="Google Shape;378;p23"/>
            <p:cNvSpPr txBox="1"/>
            <p:nvPr/>
          </p:nvSpPr>
          <p:spPr>
            <a:xfrm>
              <a:off x="0" y="908711"/>
              <a:ext cx="19669500" cy="5754593"/>
            </a:xfrm>
            <a:prstGeom prst="rect">
              <a:avLst/>
            </a:prstGeom>
            <a:noFill/>
            <a:ln>
              <a:noFill/>
            </a:ln>
          </p:spPr>
          <p:txBody>
            <a:bodyPr spcFirstLastPara="1" wrap="square" lIns="0" tIns="0" rIns="0" bIns="0" anchor="t" anchorCtr="0">
              <a:spAutoFit/>
            </a:bodyPr>
            <a:lstStyle/>
            <a:p>
              <a:pPr marL="721930" marR="0" lvl="1" indent="-360964" algn="l" rtl="0">
                <a:lnSpc>
                  <a:spcPct val="115000"/>
                </a:lnSpc>
                <a:spcBef>
                  <a:spcPts val="0"/>
                </a:spcBef>
                <a:spcAft>
                  <a:spcPts val="0"/>
                </a:spcAft>
                <a:buClr>
                  <a:srgbClr val="0C0804"/>
                </a:buClr>
                <a:buSzPts val="3343"/>
                <a:buFont typeface="Arial"/>
                <a:buChar char="•"/>
              </a:pPr>
              <a:r>
                <a:rPr lang="en-US" sz="3343" b="0" i="0" u="none" strike="noStrike" cap="none" dirty="0">
                  <a:solidFill>
                    <a:srgbClr val="0C0804"/>
                  </a:solidFill>
                  <a:latin typeface="Arial"/>
                  <a:ea typeface="Arial"/>
                  <a:cs typeface="Arial"/>
                  <a:sym typeface="Arial"/>
                </a:rPr>
                <a:t>Regardless of our world being globalized, we continue to see sorts of hate, particularly in some countries, where immigrants are in great number. </a:t>
              </a:r>
              <a:endParaRPr dirty="0"/>
            </a:p>
            <a:p>
              <a:pPr marL="721930" marR="0" lvl="1" indent="-360965" algn="l" rtl="0">
                <a:lnSpc>
                  <a:spcPct val="115000"/>
                </a:lnSpc>
                <a:spcBef>
                  <a:spcPts val="0"/>
                </a:spcBef>
                <a:spcAft>
                  <a:spcPts val="0"/>
                </a:spcAft>
                <a:buClr>
                  <a:srgbClr val="0C0804"/>
                </a:buClr>
                <a:buSzPts val="3343"/>
                <a:buFont typeface="Arial"/>
                <a:buChar char="•"/>
              </a:pPr>
              <a:r>
                <a:rPr lang="en-US" sz="3343" b="0" i="0" u="none" strike="noStrike" cap="none" dirty="0">
                  <a:solidFill>
                    <a:srgbClr val="0C0804"/>
                  </a:solidFill>
                  <a:latin typeface="Arial"/>
                  <a:ea typeface="Arial"/>
                  <a:cs typeface="Arial"/>
                  <a:sym typeface="Arial"/>
                </a:rPr>
                <a:t>The unwilling blended society may tend to exhibit all types of hate—racism, misogyny</a:t>
              </a:r>
              <a:r>
                <a:rPr lang="en-US" sz="3343" b="0" i="0" u="none" strike="noStrike" cap="none">
                  <a:solidFill>
                    <a:srgbClr val="0C0804"/>
                  </a:solidFill>
                  <a:latin typeface="Arial"/>
                  <a:ea typeface="Arial"/>
                  <a:cs typeface="Arial"/>
                  <a:sym typeface="Arial"/>
                </a:rPr>
                <a:t>, anti-</a:t>
              </a:r>
              <a:r>
                <a:rPr lang="en-US" sz="3343" b="0" i="0" u="none" strike="noStrike" cap="none" dirty="0">
                  <a:solidFill>
                    <a:srgbClr val="0C0804"/>
                  </a:solidFill>
                  <a:latin typeface="Arial"/>
                  <a:ea typeface="Arial"/>
                  <a:cs typeface="Arial"/>
                  <a:sym typeface="Arial"/>
                </a:rPr>
                <a:t>S</a:t>
              </a:r>
              <a:r>
                <a:rPr lang="en-US" sz="3343" b="0" i="0" u="none" strike="noStrike" cap="none">
                  <a:solidFill>
                    <a:srgbClr val="0C0804"/>
                  </a:solidFill>
                  <a:latin typeface="Arial"/>
                  <a:ea typeface="Arial"/>
                  <a:cs typeface="Arial"/>
                  <a:sym typeface="Arial"/>
                </a:rPr>
                <a:t>emitism</a:t>
              </a:r>
              <a:r>
                <a:rPr lang="en-US" sz="3343" b="0" i="0" u="none" strike="noStrike" cap="none" dirty="0">
                  <a:solidFill>
                    <a:srgbClr val="0C0804"/>
                  </a:solidFill>
                  <a:latin typeface="Arial"/>
                  <a:ea typeface="Arial"/>
                  <a:cs typeface="Arial"/>
                  <a:sym typeface="Arial"/>
                </a:rPr>
                <a:t>, homophobia, transphobia—all types of bullying. Parents worry that their children will be exposed from early childhood, warping their views about diversity and inclusion. We must counter hate's insidious reach before it's too late. </a:t>
              </a:r>
              <a:endParaRPr sz="3343" b="0" i="0" u="none" strike="noStrike" cap="none" dirty="0">
                <a:solidFill>
                  <a:srgbClr val="0C0804"/>
                </a:solidFill>
                <a:latin typeface="Arial"/>
                <a:ea typeface="Arial"/>
                <a:cs typeface="Arial"/>
                <a:sym typeface="Arial"/>
              </a:endParaRPr>
            </a:p>
          </p:txBody>
        </p:sp>
      </p:grpSp>
      <p:sp>
        <p:nvSpPr>
          <p:cNvPr id="379" name="Google Shape;379;p23"/>
          <p:cNvSpPr/>
          <p:nvPr/>
        </p:nvSpPr>
        <p:spPr>
          <a:xfrm>
            <a:off x="14939061" y="120557"/>
            <a:ext cx="4141836" cy="414181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l="-24998" r="-24998"/>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0" name="Google Shape;380;p23"/>
          <p:cNvPicPr preferRelativeResize="0"/>
          <p:nvPr/>
        </p:nvPicPr>
        <p:blipFill rotWithShape="1">
          <a:blip r:embed="rId6">
            <a:alphaModFix/>
          </a:blip>
          <a:srcRect/>
          <a:stretch/>
        </p:blipFill>
        <p:spPr>
          <a:xfrm>
            <a:off x="12978074" y="5374048"/>
            <a:ext cx="8318465" cy="5545643"/>
          </a:xfrm>
          <a:prstGeom prst="rect">
            <a:avLst/>
          </a:prstGeom>
          <a:noFill/>
          <a:ln>
            <a:noFill/>
          </a:ln>
        </p:spPr>
      </p:pic>
      <p:sp>
        <p:nvSpPr>
          <p:cNvPr id="381" name="Google Shape;381;p23"/>
          <p:cNvSpPr txBox="1"/>
          <p:nvPr/>
        </p:nvSpPr>
        <p:spPr>
          <a:xfrm>
            <a:off x="627976" y="397298"/>
            <a:ext cx="14938800" cy="16548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5000" b="1" i="0" u="none" strike="noStrike" cap="none">
                <a:solidFill>
                  <a:srgbClr val="000000"/>
                </a:solidFill>
                <a:latin typeface="Open Sans"/>
                <a:ea typeface="Open Sans"/>
                <a:cs typeface="Open Sans"/>
                <a:sym typeface="Open Sans"/>
              </a:rPr>
              <a:t>Battling Against </a:t>
            </a:r>
            <a:endParaRPr sz="5000" b="1" i="0" u="none" strike="noStrike" cap="none">
              <a:solidFill>
                <a:srgbClr val="000000"/>
              </a:solidFill>
              <a:latin typeface="Open Sans"/>
              <a:ea typeface="Open Sans"/>
              <a:cs typeface="Open Sans"/>
              <a:sym typeface="Open Sans"/>
            </a:endParaRPr>
          </a:p>
          <a:p>
            <a:pPr marL="0" marR="0" lvl="0" indent="0" algn="l" rtl="0">
              <a:lnSpc>
                <a:spcPct val="115000"/>
              </a:lnSpc>
              <a:spcBef>
                <a:spcPts val="0"/>
              </a:spcBef>
              <a:spcAft>
                <a:spcPts val="0"/>
              </a:spcAft>
              <a:buNone/>
            </a:pPr>
            <a:r>
              <a:rPr lang="en-US" sz="5000" b="1" i="0" u="none" strike="noStrike" cap="none">
                <a:solidFill>
                  <a:srgbClr val="000000"/>
                </a:solidFill>
                <a:latin typeface="Open Sans"/>
                <a:ea typeface="Open Sans"/>
                <a:cs typeface="Open Sans"/>
                <a:sym typeface="Open Sans"/>
              </a:rPr>
              <a:t>Racism &amp;</a:t>
            </a:r>
            <a:r>
              <a:rPr lang="en-US" sz="5000" b="1">
                <a:latin typeface="Open Sans"/>
                <a:ea typeface="Open Sans"/>
                <a:cs typeface="Open Sans"/>
                <a:sym typeface="Open Sans"/>
              </a:rPr>
              <a:t> </a:t>
            </a:r>
            <a:r>
              <a:rPr lang="en-US" sz="5000" b="1" i="0" u="none" strike="noStrike" cap="none">
                <a:solidFill>
                  <a:srgbClr val="000000"/>
                </a:solidFill>
                <a:latin typeface="Open Sans"/>
                <a:ea typeface="Open Sans"/>
                <a:cs typeface="Open Sans"/>
                <a:sym typeface="Open Sans"/>
              </a:rPr>
              <a:t>Discrimination at Home</a:t>
            </a:r>
            <a:r>
              <a:rPr lang="en-US" sz="1999" b="1" i="0" u="none" strike="noStrike" cap="none">
                <a:solidFill>
                  <a:srgbClr val="000000"/>
                </a:solidFill>
                <a:latin typeface="Arimo"/>
                <a:ea typeface="Arimo"/>
                <a:cs typeface="Arimo"/>
                <a:sym typeface="Arimo"/>
              </a:rPr>
              <a:t> </a:t>
            </a:r>
            <a:endParaRPr sz="19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6AE89"/>
        </a:solidFill>
        <a:effectLst/>
      </p:bgPr>
    </p:bg>
    <p:spTree>
      <p:nvGrpSpPr>
        <p:cNvPr id="1" name="Shape 385"/>
        <p:cNvGrpSpPr/>
        <p:nvPr/>
      </p:nvGrpSpPr>
      <p:grpSpPr>
        <a:xfrm>
          <a:off x="0" y="0"/>
          <a:ext cx="0" cy="0"/>
          <a:chOff x="0" y="0"/>
          <a:chExt cx="0" cy="0"/>
        </a:xfrm>
      </p:grpSpPr>
      <p:sp>
        <p:nvSpPr>
          <p:cNvPr id="386" name="Google Shape;386;p24"/>
          <p:cNvSpPr txBox="1"/>
          <p:nvPr/>
        </p:nvSpPr>
        <p:spPr>
          <a:xfrm>
            <a:off x="7294686" y="2692272"/>
            <a:ext cx="10231314" cy="4479368"/>
          </a:xfrm>
          <a:prstGeom prst="rect">
            <a:avLst/>
          </a:prstGeom>
          <a:noFill/>
          <a:ln>
            <a:noFill/>
          </a:ln>
        </p:spPr>
        <p:txBody>
          <a:bodyPr spcFirstLastPara="1" wrap="square" lIns="0" tIns="0" rIns="0" bIns="0" anchor="t" anchorCtr="0">
            <a:spAutoFit/>
          </a:bodyPr>
          <a:lstStyle/>
          <a:p>
            <a:pPr marL="0" marR="0" lvl="0" indent="0" algn="l" rtl="0">
              <a:lnSpc>
                <a:spcPct val="134907"/>
              </a:lnSpc>
              <a:spcBef>
                <a:spcPts val="0"/>
              </a:spcBef>
              <a:spcAft>
                <a:spcPts val="0"/>
              </a:spcAft>
              <a:buNone/>
            </a:pPr>
            <a:r>
              <a:rPr lang="en-US" sz="5400" b="0" i="0" u="none" strike="noStrike" cap="none">
                <a:solidFill>
                  <a:srgbClr val="000000"/>
                </a:solidFill>
                <a:latin typeface="Arial"/>
                <a:ea typeface="Arial"/>
                <a:cs typeface="Arial"/>
                <a:sym typeface="Arial"/>
              </a:rPr>
              <a:t>"Do nothing from rivalry or conceit, but in humility count others more significant than yourselves."</a:t>
            </a:r>
            <a:endParaRPr/>
          </a:p>
          <a:p>
            <a:pPr marL="0" marR="0" lvl="0" indent="0" algn="l" rtl="0">
              <a:lnSpc>
                <a:spcPct val="356307"/>
              </a:lnSpc>
              <a:spcBef>
                <a:spcPts val="0"/>
              </a:spcBef>
              <a:spcAft>
                <a:spcPts val="0"/>
              </a:spcAft>
              <a:buNone/>
            </a:pPr>
            <a:endParaRPr sz="1966" b="0" i="0" u="none" strike="noStrike" cap="none">
              <a:solidFill>
                <a:srgbClr val="000000"/>
              </a:solidFill>
              <a:latin typeface="Arial"/>
              <a:ea typeface="Arial"/>
              <a:cs typeface="Arial"/>
              <a:sym typeface="Arial"/>
            </a:endParaRPr>
          </a:p>
        </p:txBody>
      </p:sp>
      <p:pic>
        <p:nvPicPr>
          <p:cNvPr id="387" name="Google Shape;387;p24"/>
          <p:cNvPicPr preferRelativeResize="0"/>
          <p:nvPr/>
        </p:nvPicPr>
        <p:blipFill rotWithShape="1">
          <a:blip r:embed="rId3">
            <a:alphaModFix/>
          </a:blip>
          <a:srcRect/>
          <a:stretch/>
        </p:blipFill>
        <p:spPr>
          <a:xfrm>
            <a:off x="523270" y="870090"/>
            <a:ext cx="5458968" cy="8229600"/>
          </a:xfrm>
          <a:prstGeom prst="rect">
            <a:avLst/>
          </a:prstGeom>
          <a:noFill/>
          <a:ln>
            <a:noFill/>
          </a:ln>
        </p:spPr>
      </p:pic>
      <p:sp>
        <p:nvSpPr>
          <p:cNvPr id="388" name="Google Shape;388;p24"/>
          <p:cNvSpPr txBox="1"/>
          <p:nvPr/>
        </p:nvSpPr>
        <p:spPr>
          <a:xfrm>
            <a:off x="7086600" y="1104901"/>
            <a:ext cx="6774403" cy="1006494"/>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None/>
            </a:pPr>
            <a:r>
              <a:rPr lang="en-US" sz="5999" b="1" i="0" u="none" strike="noStrike" cap="none">
                <a:solidFill>
                  <a:srgbClr val="000000"/>
                </a:solidFill>
                <a:latin typeface="Open Sans"/>
                <a:ea typeface="Open Sans"/>
                <a:cs typeface="Open Sans"/>
                <a:sym typeface="Open Sans"/>
              </a:rPr>
              <a:t>PHILIPPIANS 2:3</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2"/>
        <p:cNvGrpSpPr/>
        <p:nvPr/>
      </p:nvGrpSpPr>
      <p:grpSpPr>
        <a:xfrm>
          <a:off x="0" y="0"/>
          <a:ext cx="0" cy="0"/>
          <a:chOff x="0" y="0"/>
          <a:chExt cx="0" cy="0"/>
        </a:xfrm>
      </p:grpSpPr>
      <p:sp>
        <p:nvSpPr>
          <p:cNvPr id="393" name="Google Shape;393;p25"/>
          <p:cNvSpPr txBox="1"/>
          <p:nvPr/>
        </p:nvSpPr>
        <p:spPr>
          <a:xfrm>
            <a:off x="1313513" y="1818091"/>
            <a:ext cx="6545540" cy="1173455"/>
          </a:xfrm>
          <a:prstGeom prst="rect">
            <a:avLst/>
          </a:prstGeom>
          <a:noFill/>
          <a:ln>
            <a:noFill/>
          </a:ln>
        </p:spPr>
        <p:txBody>
          <a:bodyPr spcFirstLastPara="1" wrap="square" lIns="0" tIns="0" rIns="0" bIns="0" anchor="t" anchorCtr="0">
            <a:spAutoFit/>
          </a:bodyPr>
          <a:lstStyle/>
          <a:p>
            <a:pPr marL="0" marR="0" lvl="0" indent="0" algn="ctr" rtl="0">
              <a:lnSpc>
                <a:spcPct val="140026"/>
              </a:lnSpc>
              <a:spcBef>
                <a:spcPts val="0"/>
              </a:spcBef>
              <a:spcAft>
                <a:spcPts val="0"/>
              </a:spcAft>
              <a:buNone/>
            </a:pPr>
            <a:r>
              <a:rPr lang="en-US" sz="6833" b="0" i="0" u="none" strike="noStrike" cap="none">
                <a:solidFill>
                  <a:srgbClr val="000000"/>
                </a:solidFill>
                <a:latin typeface="Arial"/>
                <a:ea typeface="Arial"/>
                <a:cs typeface="Arial"/>
                <a:sym typeface="Arial"/>
              </a:rPr>
              <a:t>Romans 3:22-23</a:t>
            </a:r>
            <a:endParaRPr/>
          </a:p>
        </p:txBody>
      </p:sp>
      <p:sp>
        <p:nvSpPr>
          <p:cNvPr id="394" name="Google Shape;394;p25"/>
          <p:cNvSpPr txBox="1"/>
          <p:nvPr/>
        </p:nvSpPr>
        <p:spPr>
          <a:xfrm>
            <a:off x="1313513" y="3552201"/>
            <a:ext cx="14184108" cy="479519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4963" b="0" i="0" u="none" strike="noStrike" cap="none">
                <a:solidFill>
                  <a:srgbClr val="000000"/>
                </a:solidFill>
                <a:latin typeface="Arial"/>
                <a:ea typeface="Arial"/>
                <a:cs typeface="Arial"/>
                <a:sym typeface="Arial"/>
              </a:rPr>
              <a:t>"This righteousness is given through faith in Jesus Christ to all who believe. There is no difference between Jew and Gentile, for all have sinned and fall short of the glory of God,.."</a:t>
            </a:r>
            <a:endParaRPr/>
          </a:p>
          <a:p>
            <a:pPr marL="0" marR="0" lvl="0" indent="0" algn="ctr" rtl="0">
              <a:lnSpc>
                <a:spcPct val="101289"/>
              </a:lnSpc>
              <a:spcBef>
                <a:spcPts val="0"/>
              </a:spcBef>
              <a:spcAft>
                <a:spcPts val="0"/>
              </a:spcAft>
              <a:buNone/>
            </a:pPr>
            <a:endParaRPr sz="4963" b="0" i="0" u="none" strike="noStrike" cap="none">
              <a:solidFill>
                <a:srgbClr val="000000"/>
              </a:solidFill>
              <a:latin typeface="Arial"/>
              <a:ea typeface="Arial"/>
              <a:cs typeface="Arial"/>
              <a:sym typeface="Arial"/>
            </a:endParaRPr>
          </a:p>
          <a:p>
            <a:pPr marL="0" marR="0" lvl="0" indent="0" algn="ctr" rtl="0">
              <a:lnSpc>
                <a:spcPct val="101289"/>
              </a:lnSpc>
              <a:spcBef>
                <a:spcPts val="0"/>
              </a:spcBef>
              <a:spcAft>
                <a:spcPts val="0"/>
              </a:spcAft>
              <a:buNone/>
            </a:pPr>
            <a:endParaRPr sz="4963"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6AE89"/>
        </a:solidFill>
        <a:effectLst/>
      </p:bgPr>
    </p:bg>
    <p:spTree>
      <p:nvGrpSpPr>
        <p:cNvPr id="1" name="Shape 398"/>
        <p:cNvGrpSpPr/>
        <p:nvPr/>
      </p:nvGrpSpPr>
      <p:grpSpPr>
        <a:xfrm>
          <a:off x="0" y="0"/>
          <a:ext cx="0" cy="0"/>
          <a:chOff x="0" y="0"/>
          <a:chExt cx="0" cy="0"/>
        </a:xfrm>
      </p:grpSpPr>
      <p:pic>
        <p:nvPicPr>
          <p:cNvPr id="399" name="Google Shape;399;p26"/>
          <p:cNvPicPr preferRelativeResize="0"/>
          <p:nvPr/>
        </p:nvPicPr>
        <p:blipFill rotWithShape="1">
          <a:blip r:embed="rId3">
            <a:alphaModFix amt="55000"/>
          </a:blip>
          <a:srcRect/>
          <a:stretch/>
        </p:blipFill>
        <p:spPr>
          <a:xfrm>
            <a:off x="1484162" y="4700909"/>
            <a:ext cx="1704205" cy="1755268"/>
          </a:xfrm>
          <a:prstGeom prst="rect">
            <a:avLst/>
          </a:prstGeom>
          <a:noFill/>
          <a:ln>
            <a:noFill/>
          </a:ln>
        </p:spPr>
      </p:pic>
      <p:sp>
        <p:nvSpPr>
          <p:cNvPr id="400" name="Google Shape;400;p26"/>
          <p:cNvSpPr/>
          <p:nvPr/>
        </p:nvSpPr>
        <p:spPr>
          <a:xfrm>
            <a:off x="1028700" y="3136572"/>
            <a:ext cx="11000247" cy="12388"/>
          </a:xfrm>
          <a:prstGeom prst="rect">
            <a:avLst/>
          </a:prstGeom>
          <a:solidFill>
            <a:srgbClr val="0C08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1" name="Google Shape;401;p26"/>
          <p:cNvPicPr preferRelativeResize="0"/>
          <p:nvPr/>
        </p:nvPicPr>
        <p:blipFill rotWithShape="1">
          <a:blip r:embed="rId4">
            <a:alphaModFix/>
          </a:blip>
          <a:srcRect/>
          <a:stretch/>
        </p:blipFill>
        <p:spPr>
          <a:xfrm>
            <a:off x="16760659" y="1089996"/>
            <a:ext cx="498641" cy="220309"/>
          </a:xfrm>
          <a:prstGeom prst="rect">
            <a:avLst/>
          </a:prstGeom>
          <a:noFill/>
          <a:ln>
            <a:noFill/>
          </a:ln>
        </p:spPr>
      </p:pic>
      <p:grpSp>
        <p:nvGrpSpPr>
          <p:cNvPr id="402" name="Google Shape;402;p26"/>
          <p:cNvGrpSpPr/>
          <p:nvPr/>
        </p:nvGrpSpPr>
        <p:grpSpPr>
          <a:xfrm>
            <a:off x="1028700" y="3346400"/>
            <a:ext cx="16820726" cy="5648250"/>
            <a:chOff x="0" y="-3"/>
            <a:chExt cx="23764800" cy="7531000"/>
          </a:xfrm>
        </p:grpSpPr>
        <p:sp>
          <p:nvSpPr>
            <p:cNvPr id="403" name="Google Shape;403;p26"/>
            <p:cNvSpPr txBox="1"/>
            <p:nvPr/>
          </p:nvSpPr>
          <p:spPr>
            <a:xfrm>
              <a:off x="0" y="-3"/>
              <a:ext cx="19847700" cy="839700"/>
            </a:xfrm>
            <a:prstGeom prst="rect">
              <a:avLst/>
            </a:prstGeom>
            <a:noFill/>
            <a:ln>
              <a:noFill/>
            </a:ln>
          </p:spPr>
          <p:txBody>
            <a:bodyPr spcFirstLastPara="1" wrap="square" lIns="0" tIns="0" rIns="0" bIns="0" anchor="t" anchorCtr="0">
              <a:spAutoFit/>
            </a:bodyPr>
            <a:lstStyle/>
            <a:p>
              <a:pPr marL="0" marR="0" lvl="0" indent="0" algn="l" rtl="0">
                <a:lnSpc>
                  <a:spcPct val="119995"/>
                </a:lnSpc>
                <a:spcBef>
                  <a:spcPts val="0"/>
                </a:spcBef>
                <a:spcAft>
                  <a:spcPts val="0"/>
                </a:spcAft>
                <a:buNone/>
              </a:pPr>
              <a:r>
                <a:rPr lang="en-US" sz="4091" b="0" i="1" u="none" strike="noStrike" cap="none">
                  <a:solidFill>
                    <a:srgbClr val="FFFFFF"/>
                  </a:solidFill>
                  <a:latin typeface="Arial"/>
                  <a:ea typeface="Arial"/>
                  <a:cs typeface="Arial"/>
                  <a:sym typeface="Arial"/>
                </a:rPr>
                <a:t>Teaching Cultural Sensitivity &amp; Widening Children's Mindset.</a:t>
              </a:r>
              <a:endParaRPr i="1"/>
            </a:p>
          </p:txBody>
        </p:sp>
        <p:sp>
          <p:nvSpPr>
            <p:cNvPr id="404" name="Google Shape;404;p26"/>
            <p:cNvSpPr txBox="1"/>
            <p:nvPr/>
          </p:nvSpPr>
          <p:spPr>
            <a:xfrm>
              <a:off x="0" y="1134697"/>
              <a:ext cx="23764800" cy="6396300"/>
            </a:xfrm>
            <a:prstGeom prst="rect">
              <a:avLst/>
            </a:prstGeom>
            <a:noFill/>
            <a:ln>
              <a:noFill/>
            </a:ln>
          </p:spPr>
          <p:txBody>
            <a:bodyPr spcFirstLastPara="1" wrap="square" lIns="0" tIns="0" rIns="0" bIns="0" anchor="t" anchorCtr="0">
              <a:spAutoFit/>
            </a:bodyPr>
            <a:lstStyle/>
            <a:p>
              <a:pPr marL="616924" marR="0" lvl="1" indent="-317541" algn="l" rtl="0">
                <a:lnSpc>
                  <a:spcPct val="100000"/>
                </a:lnSpc>
                <a:spcBef>
                  <a:spcPts val="0"/>
                </a:spcBef>
                <a:spcAft>
                  <a:spcPts val="0"/>
                </a:spcAft>
                <a:buClr>
                  <a:srgbClr val="0C0804"/>
                </a:buClr>
                <a:buSzPts val="3000"/>
                <a:buChar char="•"/>
              </a:pPr>
              <a:r>
                <a:rPr lang="en-US" sz="3000">
                  <a:solidFill>
                    <a:srgbClr val="0C0804"/>
                  </a:solidFill>
                </a:rPr>
                <a:t>Teach the concept of beauty that varies in color, shape, and forms.</a:t>
              </a:r>
              <a:endParaRPr sz="3000">
                <a:solidFill>
                  <a:srgbClr val="0C0804"/>
                </a:solidFill>
              </a:endParaRPr>
            </a:p>
            <a:p>
              <a:pPr marL="616924" marR="0" lvl="1" indent="-317541" algn="l" rtl="0">
                <a:lnSpc>
                  <a:spcPct val="100000"/>
                </a:lnSpc>
                <a:spcBef>
                  <a:spcPts val="1000"/>
                </a:spcBef>
                <a:spcAft>
                  <a:spcPts val="0"/>
                </a:spcAft>
                <a:buClr>
                  <a:srgbClr val="0C0804"/>
                </a:buClr>
                <a:buSzPts val="3000"/>
                <a:buChar char="•"/>
              </a:pPr>
              <a:r>
                <a:rPr lang="en-US" sz="3000">
                  <a:solidFill>
                    <a:srgbClr val="0C0804"/>
                  </a:solidFill>
                </a:rPr>
                <a:t>Read books with children with images of multiracial and differing cultural groups. </a:t>
              </a:r>
              <a:endParaRPr sz="3000">
                <a:solidFill>
                  <a:srgbClr val="0C0804"/>
                </a:solidFill>
              </a:endParaRPr>
            </a:p>
            <a:p>
              <a:pPr marL="616924" marR="0" lvl="1" indent="-317541" algn="l" rtl="0">
                <a:lnSpc>
                  <a:spcPct val="100000"/>
                </a:lnSpc>
                <a:spcBef>
                  <a:spcPts val="1000"/>
                </a:spcBef>
                <a:spcAft>
                  <a:spcPts val="0"/>
                </a:spcAft>
                <a:buClr>
                  <a:srgbClr val="0C0804"/>
                </a:buClr>
                <a:buSzPts val="3000"/>
                <a:buChar char="•"/>
              </a:pPr>
              <a:r>
                <a:rPr lang="en-US" sz="3000">
                  <a:solidFill>
                    <a:srgbClr val="0C0804"/>
                  </a:solidFill>
                </a:rPr>
                <a:t>Encourage children to develop social relationships with different races and multiracial groups. </a:t>
              </a:r>
              <a:endParaRPr sz="3000">
                <a:solidFill>
                  <a:srgbClr val="0C0804"/>
                </a:solidFill>
              </a:endParaRPr>
            </a:p>
            <a:p>
              <a:pPr marL="616924" marR="0" lvl="1" indent="-317541" algn="l" rtl="0">
                <a:lnSpc>
                  <a:spcPct val="100000"/>
                </a:lnSpc>
                <a:spcBef>
                  <a:spcPts val="1000"/>
                </a:spcBef>
                <a:spcAft>
                  <a:spcPts val="0"/>
                </a:spcAft>
                <a:buClr>
                  <a:srgbClr val="0C0804"/>
                </a:buClr>
                <a:buSzPts val="3000"/>
                <a:buChar char="•"/>
              </a:pPr>
              <a:r>
                <a:rPr lang="en-US" sz="3000">
                  <a:solidFill>
                    <a:srgbClr val="0C0804"/>
                  </a:solidFill>
                </a:rPr>
                <a:t>If kids do not grow among those who look different than them, experts advise bringing the world home: Study other cultures together by eating their foods and watching their films.</a:t>
              </a:r>
              <a:endParaRPr sz="3000">
                <a:solidFill>
                  <a:srgbClr val="0C0804"/>
                </a:solidFill>
              </a:endParaRPr>
            </a:p>
            <a:p>
              <a:pPr marL="616924" marR="0" lvl="1" indent="-317541" algn="l" rtl="0">
                <a:lnSpc>
                  <a:spcPct val="100000"/>
                </a:lnSpc>
                <a:spcBef>
                  <a:spcPts val="1000"/>
                </a:spcBef>
                <a:spcAft>
                  <a:spcPts val="0"/>
                </a:spcAft>
                <a:buClr>
                  <a:srgbClr val="0C0804"/>
                </a:buClr>
                <a:buSzPts val="3000"/>
                <a:buChar char="•"/>
              </a:pPr>
              <a:r>
                <a:rPr lang="en-US" sz="3000">
                  <a:solidFill>
                    <a:srgbClr val="0C0804"/>
                  </a:solidFill>
                </a:rPr>
                <a:t>Encourage your child to study another language. </a:t>
              </a:r>
              <a:endParaRPr sz="3000">
                <a:solidFill>
                  <a:srgbClr val="0C0804"/>
                </a:solidFill>
              </a:endParaRPr>
            </a:p>
            <a:p>
              <a:pPr marL="616924" marR="0" lvl="1" indent="-317541" algn="l" rtl="0">
                <a:lnSpc>
                  <a:spcPct val="100000"/>
                </a:lnSpc>
                <a:spcBef>
                  <a:spcPts val="1000"/>
                </a:spcBef>
                <a:spcAft>
                  <a:spcPts val="1000"/>
                </a:spcAft>
                <a:buClr>
                  <a:srgbClr val="0C0804"/>
                </a:buClr>
                <a:buSzPts val="3000"/>
                <a:buChar char="•"/>
              </a:pPr>
              <a:r>
                <a:rPr lang="en-US" sz="3000">
                  <a:solidFill>
                    <a:srgbClr val="0C0804"/>
                  </a:solidFill>
                </a:rPr>
                <a:t>University of Chicago study revealed that children who hear multiple languages in daily life are more accepting of people whose language differs from their own—which is a stepping-stone toward a broader spirit of acceptance.</a:t>
              </a:r>
              <a:endParaRPr sz="3000">
                <a:solidFill>
                  <a:srgbClr val="0C0804"/>
                </a:solidFill>
              </a:endParaRPr>
            </a:p>
          </p:txBody>
        </p:sp>
      </p:grpSp>
      <p:pic>
        <p:nvPicPr>
          <p:cNvPr id="405" name="Google Shape;405;p26"/>
          <p:cNvPicPr preferRelativeResize="0"/>
          <p:nvPr/>
        </p:nvPicPr>
        <p:blipFill rotWithShape="1">
          <a:blip r:embed="rId5">
            <a:alphaModFix/>
          </a:blip>
          <a:srcRect l="29447"/>
          <a:stretch/>
        </p:blipFill>
        <p:spPr>
          <a:xfrm>
            <a:off x="12028946" y="576288"/>
            <a:ext cx="2585714" cy="2444066"/>
          </a:xfrm>
          <a:prstGeom prst="rect">
            <a:avLst/>
          </a:prstGeom>
          <a:noFill/>
          <a:ln>
            <a:noFill/>
          </a:ln>
        </p:spPr>
      </p:pic>
      <p:pic>
        <p:nvPicPr>
          <p:cNvPr id="406" name="Google Shape;406;p26"/>
          <p:cNvPicPr preferRelativeResize="0"/>
          <p:nvPr/>
        </p:nvPicPr>
        <p:blipFill rotWithShape="1">
          <a:blip r:embed="rId6">
            <a:alphaModFix/>
          </a:blip>
          <a:srcRect/>
          <a:stretch/>
        </p:blipFill>
        <p:spPr>
          <a:xfrm>
            <a:off x="15399119" y="0"/>
            <a:ext cx="2723080" cy="4197426"/>
          </a:xfrm>
          <a:prstGeom prst="rect">
            <a:avLst/>
          </a:prstGeom>
          <a:noFill/>
          <a:ln>
            <a:noFill/>
          </a:ln>
        </p:spPr>
      </p:pic>
      <p:sp>
        <p:nvSpPr>
          <p:cNvPr id="407" name="Google Shape;407;p26"/>
          <p:cNvSpPr txBox="1"/>
          <p:nvPr/>
        </p:nvSpPr>
        <p:spPr>
          <a:xfrm>
            <a:off x="1028700" y="1365550"/>
            <a:ext cx="10834500" cy="16548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5000" b="1" i="0" u="none" strike="noStrike" cap="none">
                <a:solidFill>
                  <a:srgbClr val="000000"/>
                </a:solidFill>
                <a:latin typeface="Open Sans"/>
                <a:ea typeface="Open Sans"/>
                <a:cs typeface="Open Sans"/>
                <a:sym typeface="Open Sans"/>
              </a:rPr>
              <a:t>Battling Against </a:t>
            </a:r>
            <a:endParaRPr sz="5000" b="1" i="0" u="none" strike="noStrike" cap="none">
              <a:solidFill>
                <a:srgbClr val="000000"/>
              </a:solidFill>
              <a:latin typeface="Open Sans"/>
              <a:ea typeface="Open Sans"/>
              <a:cs typeface="Open Sans"/>
              <a:sym typeface="Open Sans"/>
            </a:endParaRPr>
          </a:p>
          <a:p>
            <a:pPr marL="0" marR="0" lvl="0" indent="0" algn="l" rtl="0">
              <a:lnSpc>
                <a:spcPct val="115000"/>
              </a:lnSpc>
              <a:spcBef>
                <a:spcPts val="0"/>
              </a:spcBef>
              <a:spcAft>
                <a:spcPts val="0"/>
              </a:spcAft>
              <a:buNone/>
            </a:pPr>
            <a:r>
              <a:rPr lang="en-US" sz="5000" b="1" i="0" u="none" strike="noStrike" cap="none">
                <a:solidFill>
                  <a:srgbClr val="000000"/>
                </a:solidFill>
                <a:latin typeface="Open Sans"/>
                <a:ea typeface="Open Sans"/>
                <a:cs typeface="Open Sans"/>
                <a:sym typeface="Open Sans"/>
              </a:rPr>
              <a:t>Racism &amp;</a:t>
            </a:r>
            <a:r>
              <a:rPr lang="en-US" sz="5000" b="1">
                <a:latin typeface="Open Sans"/>
                <a:ea typeface="Open Sans"/>
                <a:cs typeface="Open Sans"/>
                <a:sym typeface="Open Sans"/>
              </a:rPr>
              <a:t> </a:t>
            </a:r>
            <a:r>
              <a:rPr lang="en-US" sz="5000" b="1" i="0" u="none" strike="noStrike" cap="none">
                <a:solidFill>
                  <a:srgbClr val="000000"/>
                </a:solidFill>
                <a:latin typeface="Open Sans"/>
                <a:ea typeface="Open Sans"/>
                <a:cs typeface="Open Sans"/>
                <a:sym typeface="Open Sans"/>
              </a:rPr>
              <a:t>Discrimination at Home</a:t>
            </a:r>
            <a:r>
              <a:rPr lang="en-US" sz="1999" b="1" i="0" u="none" strike="noStrike" cap="none">
                <a:solidFill>
                  <a:srgbClr val="000000"/>
                </a:solidFill>
                <a:latin typeface="Arimo"/>
                <a:ea typeface="Arimo"/>
                <a:cs typeface="Arimo"/>
                <a:sym typeface="Arimo"/>
              </a:rPr>
              <a:t> </a:t>
            </a:r>
            <a:endParaRPr sz="19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6AE89"/>
        </a:solidFill>
        <a:effectLst/>
      </p:bgPr>
    </p:bg>
    <p:spTree>
      <p:nvGrpSpPr>
        <p:cNvPr id="1" name="Shape 411"/>
        <p:cNvGrpSpPr/>
        <p:nvPr/>
      </p:nvGrpSpPr>
      <p:grpSpPr>
        <a:xfrm>
          <a:off x="0" y="0"/>
          <a:ext cx="0" cy="0"/>
          <a:chOff x="0" y="0"/>
          <a:chExt cx="0" cy="0"/>
        </a:xfrm>
      </p:grpSpPr>
      <p:pic>
        <p:nvPicPr>
          <p:cNvPr id="412" name="Google Shape;412;p27"/>
          <p:cNvPicPr preferRelativeResize="0"/>
          <p:nvPr/>
        </p:nvPicPr>
        <p:blipFill rotWithShape="1">
          <a:blip r:embed="rId3">
            <a:alphaModFix amt="55000"/>
          </a:blip>
          <a:srcRect/>
          <a:stretch/>
        </p:blipFill>
        <p:spPr>
          <a:xfrm>
            <a:off x="1484162" y="4700909"/>
            <a:ext cx="1704205" cy="1755268"/>
          </a:xfrm>
          <a:prstGeom prst="rect">
            <a:avLst/>
          </a:prstGeom>
          <a:noFill/>
          <a:ln>
            <a:noFill/>
          </a:ln>
        </p:spPr>
      </p:pic>
      <p:sp>
        <p:nvSpPr>
          <p:cNvPr id="413" name="Google Shape;413;p27"/>
          <p:cNvSpPr/>
          <p:nvPr/>
        </p:nvSpPr>
        <p:spPr>
          <a:xfrm>
            <a:off x="666516" y="2550422"/>
            <a:ext cx="9721683" cy="10948"/>
          </a:xfrm>
          <a:prstGeom prst="rect">
            <a:avLst/>
          </a:prstGeom>
          <a:solidFill>
            <a:srgbClr val="0C08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4" name="Google Shape;414;p27"/>
          <p:cNvPicPr preferRelativeResize="0"/>
          <p:nvPr/>
        </p:nvPicPr>
        <p:blipFill rotWithShape="1">
          <a:blip r:embed="rId4">
            <a:alphaModFix/>
          </a:blip>
          <a:srcRect/>
          <a:stretch/>
        </p:blipFill>
        <p:spPr>
          <a:xfrm>
            <a:off x="16760659" y="1089996"/>
            <a:ext cx="498641" cy="220309"/>
          </a:xfrm>
          <a:prstGeom prst="rect">
            <a:avLst/>
          </a:prstGeom>
          <a:noFill/>
          <a:ln>
            <a:noFill/>
          </a:ln>
        </p:spPr>
      </p:pic>
      <p:grpSp>
        <p:nvGrpSpPr>
          <p:cNvPr id="415" name="Google Shape;415;p27"/>
          <p:cNvGrpSpPr/>
          <p:nvPr/>
        </p:nvGrpSpPr>
        <p:grpSpPr>
          <a:xfrm>
            <a:off x="506882" y="2633892"/>
            <a:ext cx="12575536" cy="5976987"/>
            <a:chOff x="-222561" y="96689"/>
            <a:chExt cx="17531766" cy="7969316"/>
          </a:xfrm>
        </p:grpSpPr>
        <p:sp>
          <p:nvSpPr>
            <p:cNvPr id="416" name="Google Shape;416;p27"/>
            <p:cNvSpPr txBox="1"/>
            <p:nvPr/>
          </p:nvSpPr>
          <p:spPr>
            <a:xfrm>
              <a:off x="-222561" y="96689"/>
              <a:ext cx="17531766" cy="848437"/>
            </a:xfrm>
            <a:prstGeom prst="rect">
              <a:avLst/>
            </a:prstGeom>
            <a:noFill/>
            <a:ln>
              <a:noFill/>
            </a:ln>
          </p:spPr>
          <p:txBody>
            <a:bodyPr spcFirstLastPara="1" wrap="square" lIns="0" tIns="0" rIns="0" bIns="0" anchor="t" anchorCtr="0">
              <a:spAutoFit/>
            </a:bodyPr>
            <a:lstStyle/>
            <a:p>
              <a:pPr marL="0" marR="0" lvl="0" indent="0" algn="l" rtl="0">
                <a:lnSpc>
                  <a:spcPct val="120018"/>
                </a:lnSpc>
                <a:spcBef>
                  <a:spcPts val="0"/>
                </a:spcBef>
                <a:spcAft>
                  <a:spcPts val="0"/>
                </a:spcAft>
                <a:buNone/>
              </a:pPr>
              <a:r>
                <a:rPr lang="en-US" sz="3446" b="0" i="1" u="none" strike="noStrike" cap="none" dirty="0">
                  <a:solidFill>
                    <a:srgbClr val="FFFFFF"/>
                  </a:solidFill>
                  <a:latin typeface="Arial"/>
                  <a:ea typeface="Arial"/>
                  <a:cs typeface="Arial"/>
                  <a:sym typeface="Arial"/>
                </a:rPr>
                <a:t>Teaching Cultural Sensitivity by Widening Children's Mindset.</a:t>
              </a:r>
              <a:endParaRPr sz="600" i="1" dirty="0"/>
            </a:p>
          </p:txBody>
        </p:sp>
        <p:sp>
          <p:nvSpPr>
            <p:cNvPr id="417" name="Google Shape;417;p27"/>
            <p:cNvSpPr txBox="1"/>
            <p:nvPr/>
          </p:nvSpPr>
          <p:spPr>
            <a:xfrm>
              <a:off x="15" y="1224805"/>
              <a:ext cx="16522200" cy="6841200"/>
            </a:xfrm>
            <a:prstGeom prst="rect">
              <a:avLst/>
            </a:prstGeom>
            <a:noFill/>
            <a:ln>
              <a:noFill/>
            </a:ln>
          </p:spPr>
          <p:txBody>
            <a:bodyPr spcFirstLastPara="1" wrap="square" lIns="0" tIns="0" rIns="0" bIns="0" anchor="t" anchorCtr="0">
              <a:spAutoFit/>
            </a:bodyPr>
            <a:lstStyle/>
            <a:p>
              <a:pPr marL="596324" marR="0" lvl="1" indent="-313274" algn="l" rtl="0">
                <a:lnSpc>
                  <a:spcPct val="100000"/>
                </a:lnSpc>
                <a:spcBef>
                  <a:spcPts val="0"/>
                </a:spcBef>
                <a:spcAft>
                  <a:spcPts val="0"/>
                </a:spcAft>
                <a:buClr>
                  <a:srgbClr val="0C0804"/>
                </a:buClr>
                <a:buSzPts val="3000"/>
                <a:buChar char="•"/>
              </a:pPr>
              <a:r>
                <a:rPr lang="en-US" sz="3000">
                  <a:solidFill>
                    <a:srgbClr val="0C0804"/>
                  </a:solidFill>
                </a:rPr>
                <a:t>Take children out to eat different kinds of food and get them to experience the international buffet or learn to cook other cultural dishes together at home.</a:t>
              </a:r>
              <a:endParaRPr sz="3000">
                <a:solidFill>
                  <a:srgbClr val="0C0804"/>
                </a:solidFill>
              </a:endParaRPr>
            </a:p>
            <a:p>
              <a:pPr marL="596324" marR="0" lvl="1" indent="-313274" algn="l" rtl="0">
                <a:lnSpc>
                  <a:spcPct val="100000"/>
                </a:lnSpc>
                <a:spcBef>
                  <a:spcPts val="1000"/>
                </a:spcBef>
                <a:spcAft>
                  <a:spcPts val="0"/>
                </a:spcAft>
                <a:buClr>
                  <a:srgbClr val="0C0804"/>
                </a:buClr>
                <a:buSzPts val="3000"/>
                <a:buChar char="•"/>
              </a:pPr>
              <a:r>
                <a:rPr lang="en-US" sz="3000">
                  <a:solidFill>
                    <a:srgbClr val="0C0804"/>
                  </a:solidFill>
                </a:rPr>
                <a:t>Invite your child's friends of different racial groups home and get to know their families.</a:t>
              </a:r>
              <a:endParaRPr sz="3000">
                <a:solidFill>
                  <a:srgbClr val="0C0804"/>
                </a:solidFill>
              </a:endParaRPr>
            </a:p>
            <a:p>
              <a:pPr marL="596324" marR="0" lvl="1" indent="-313274" algn="l" rtl="0">
                <a:lnSpc>
                  <a:spcPct val="100000"/>
                </a:lnSpc>
                <a:spcBef>
                  <a:spcPts val="1000"/>
                </a:spcBef>
                <a:spcAft>
                  <a:spcPts val="0"/>
                </a:spcAft>
                <a:buClr>
                  <a:srgbClr val="0C0804"/>
                </a:buClr>
                <a:buSzPts val="3000"/>
                <a:buChar char="•"/>
              </a:pPr>
              <a:r>
                <a:rPr lang="en-US" sz="3000">
                  <a:solidFill>
                    <a:srgbClr val="0C0804"/>
                  </a:solidFill>
                </a:rPr>
                <a:t>Expose to different cultures and speak positively of other cultural beliefs, traditions, etiquette, and practices.</a:t>
              </a:r>
              <a:endParaRPr sz="3000">
                <a:solidFill>
                  <a:srgbClr val="0C0804"/>
                </a:solidFill>
              </a:endParaRPr>
            </a:p>
            <a:p>
              <a:pPr marL="596324" marR="0" lvl="1" indent="-313274" algn="l" rtl="0">
                <a:lnSpc>
                  <a:spcPct val="100000"/>
                </a:lnSpc>
                <a:spcBef>
                  <a:spcPts val="1000"/>
                </a:spcBef>
                <a:spcAft>
                  <a:spcPts val="0"/>
                </a:spcAft>
                <a:buClr>
                  <a:srgbClr val="0C0804"/>
                </a:buClr>
                <a:buSzPts val="3000"/>
                <a:buChar char="•"/>
              </a:pPr>
              <a:r>
                <a:rPr lang="en-US" sz="3000">
                  <a:solidFill>
                    <a:srgbClr val="0C0804"/>
                  </a:solidFill>
                </a:rPr>
                <a:t>Model anti-racism as adults and help children value others as unique and created in God's image.</a:t>
              </a:r>
              <a:endParaRPr sz="3000">
                <a:solidFill>
                  <a:srgbClr val="0C0804"/>
                </a:solidFill>
              </a:endParaRPr>
            </a:p>
            <a:p>
              <a:pPr marL="596324" marR="0" lvl="1" indent="-313274" algn="l" rtl="0">
                <a:lnSpc>
                  <a:spcPct val="100000"/>
                </a:lnSpc>
                <a:spcBef>
                  <a:spcPts val="1000"/>
                </a:spcBef>
                <a:spcAft>
                  <a:spcPts val="1000"/>
                </a:spcAft>
                <a:buClr>
                  <a:srgbClr val="0C0804"/>
                </a:buClr>
                <a:buSzPts val="3000"/>
                <a:buChar char="•"/>
              </a:pPr>
              <a:r>
                <a:rPr lang="en-US" sz="3000">
                  <a:solidFill>
                    <a:srgbClr val="0C0804"/>
                  </a:solidFill>
                </a:rPr>
                <a:t>Project on the inward and eternal beauty of people. </a:t>
              </a:r>
              <a:endParaRPr sz="3000">
                <a:solidFill>
                  <a:srgbClr val="0C0804"/>
                </a:solidFill>
              </a:endParaRPr>
            </a:p>
          </p:txBody>
        </p:sp>
      </p:grpSp>
      <p:pic>
        <p:nvPicPr>
          <p:cNvPr id="418" name="Google Shape;418;p27"/>
          <p:cNvPicPr preferRelativeResize="0"/>
          <p:nvPr/>
        </p:nvPicPr>
        <p:blipFill rotWithShape="1">
          <a:blip r:embed="rId5">
            <a:alphaModFix/>
          </a:blip>
          <a:srcRect l="5142" r="19412"/>
          <a:stretch/>
        </p:blipFill>
        <p:spPr>
          <a:xfrm>
            <a:off x="12881250" y="0"/>
            <a:ext cx="5406750" cy="10287000"/>
          </a:xfrm>
          <a:prstGeom prst="rect">
            <a:avLst/>
          </a:prstGeom>
          <a:noFill/>
          <a:ln>
            <a:noFill/>
          </a:ln>
        </p:spPr>
      </p:pic>
      <p:sp>
        <p:nvSpPr>
          <p:cNvPr id="419" name="Google Shape;419;p27"/>
          <p:cNvSpPr txBox="1"/>
          <p:nvPr/>
        </p:nvSpPr>
        <p:spPr>
          <a:xfrm>
            <a:off x="666525" y="823100"/>
            <a:ext cx="10766400" cy="16548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5000" b="1" i="0" u="none" strike="noStrike" cap="none" dirty="0">
                <a:solidFill>
                  <a:srgbClr val="000000"/>
                </a:solidFill>
                <a:latin typeface="Open Sans"/>
                <a:ea typeface="Open Sans"/>
                <a:cs typeface="Open Sans"/>
                <a:sym typeface="Open Sans"/>
              </a:rPr>
              <a:t>Battling Against </a:t>
            </a:r>
            <a:endParaRPr sz="5000" b="1" i="0" u="none" strike="noStrike" cap="none" dirty="0">
              <a:solidFill>
                <a:srgbClr val="000000"/>
              </a:solidFill>
              <a:latin typeface="Open Sans"/>
              <a:ea typeface="Open Sans"/>
              <a:cs typeface="Open Sans"/>
              <a:sym typeface="Open Sans"/>
            </a:endParaRPr>
          </a:p>
          <a:p>
            <a:pPr marL="0" marR="0" lvl="0" indent="0" algn="l" rtl="0">
              <a:lnSpc>
                <a:spcPct val="115000"/>
              </a:lnSpc>
              <a:spcBef>
                <a:spcPts val="0"/>
              </a:spcBef>
              <a:spcAft>
                <a:spcPts val="0"/>
              </a:spcAft>
              <a:buNone/>
            </a:pPr>
            <a:r>
              <a:rPr lang="en-US" sz="5000" b="1" i="0" u="none" strike="noStrike" cap="none" dirty="0">
                <a:solidFill>
                  <a:srgbClr val="000000"/>
                </a:solidFill>
                <a:latin typeface="Open Sans"/>
                <a:ea typeface="Open Sans"/>
                <a:cs typeface="Open Sans"/>
                <a:sym typeface="Open Sans"/>
              </a:rPr>
              <a:t>Racism &amp;</a:t>
            </a:r>
            <a:r>
              <a:rPr lang="en-US" sz="5000" b="1" dirty="0">
                <a:latin typeface="Open Sans"/>
                <a:ea typeface="Open Sans"/>
                <a:cs typeface="Open Sans"/>
                <a:sym typeface="Open Sans"/>
              </a:rPr>
              <a:t> </a:t>
            </a:r>
            <a:r>
              <a:rPr lang="en-US" sz="5000" b="1" i="0" u="none" strike="noStrike" cap="none" dirty="0">
                <a:solidFill>
                  <a:srgbClr val="000000"/>
                </a:solidFill>
                <a:latin typeface="Open Sans"/>
                <a:ea typeface="Open Sans"/>
                <a:cs typeface="Open Sans"/>
                <a:sym typeface="Open Sans"/>
              </a:rPr>
              <a:t>Discrimination at Home</a:t>
            </a:r>
            <a:r>
              <a:rPr lang="en-US" sz="1999" b="1" i="0" u="none" strike="noStrike" cap="none" dirty="0">
                <a:solidFill>
                  <a:srgbClr val="000000"/>
                </a:solidFill>
                <a:latin typeface="Arimo"/>
                <a:ea typeface="Arimo"/>
                <a:cs typeface="Arimo"/>
                <a:sym typeface="Arimo"/>
              </a:rPr>
              <a:t> </a:t>
            </a:r>
            <a:endParaRPr sz="19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3"/>
        <p:cNvGrpSpPr/>
        <p:nvPr/>
      </p:nvGrpSpPr>
      <p:grpSpPr>
        <a:xfrm>
          <a:off x="0" y="0"/>
          <a:ext cx="0" cy="0"/>
          <a:chOff x="0" y="0"/>
          <a:chExt cx="0" cy="0"/>
        </a:xfrm>
      </p:grpSpPr>
      <p:pic>
        <p:nvPicPr>
          <p:cNvPr id="424" name="Google Shape;424;p28"/>
          <p:cNvPicPr preferRelativeResize="0"/>
          <p:nvPr/>
        </p:nvPicPr>
        <p:blipFill rotWithShape="1">
          <a:blip r:embed="rId4">
            <a:alphaModFix amt="55000"/>
          </a:blip>
          <a:srcRect/>
          <a:stretch/>
        </p:blipFill>
        <p:spPr>
          <a:xfrm>
            <a:off x="1484162" y="4700909"/>
            <a:ext cx="1704205" cy="1755268"/>
          </a:xfrm>
          <a:prstGeom prst="rect">
            <a:avLst/>
          </a:prstGeom>
          <a:noFill/>
          <a:ln>
            <a:noFill/>
          </a:ln>
        </p:spPr>
      </p:pic>
      <p:grpSp>
        <p:nvGrpSpPr>
          <p:cNvPr id="425" name="Google Shape;425;p28"/>
          <p:cNvGrpSpPr/>
          <p:nvPr/>
        </p:nvGrpSpPr>
        <p:grpSpPr>
          <a:xfrm>
            <a:off x="784039" y="672372"/>
            <a:ext cx="7181969" cy="2264589"/>
            <a:chOff x="0" y="66675"/>
            <a:chExt cx="9575959" cy="3019452"/>
          </a:xfrm>
        </p:grpSpPr>
        <p:sp>
          <p:nvSpPr>
            <p:cNvPr id="426" name="Google Shape;426;p28"/>
            <p:cNvSpPr/>
            <p:nvPr/>
          </p:nvSpPr>
          <p:spPr>
            <a:xfrm>
              <a:off x="0" y="3075343"/>
              <a:ext cx="9575959" cy="10784"/>
            </a:xfrm>
            <a:prstGeom prst="rect">
              <a:avLst/>
            </a:prstGeom>
            <a:solidFill>
              <a:srgbClr val="0C08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8"/>
            <p:cNvSpPr txBox="1"/>
            <p:nvPr/>
          </p:nvSpPr>
          <p:spPr>
            <a:xfrm>
              <a:off x="0" y="66675"/>
              <a:ext cx="9575959" cy="2717494"/>
            </a:xfrm>
            <a:prstGeom prst="rect">
              <a:avLst/>
            </a:prstGeom>
            <a:noFill/>
            <a:ln>
              <a:noFill/>
            </a:ln>
          </p:spPr>
          <p:txBody>
            <a:bodyPr spcFirstLastPara="1" wrap="square" lIns="0" tIns="0" rIns="0" bIns="0" anchor="t" anchorCtr="0">
              <a:spAutoFit/>
            </a:bodyPr>
            <a:lstStyle/>
            <a:p>
              <a:pPr marL="0" marR="0" lvl="0" indent="0" algn="l" rtl="0">
                <a:lnSpc>
                  <a:spcPct val="109993"/>
                </a:lnSpc>
                <a:spcBef>
                  <a:spcPts val="0"/>
                </a:spcBef>
                <a:spcAft>
                  <a:spcPts val="0"/>
                </a:spcAft>
                <a:buNone/>
              </a:pPr>
              <a:r>
                <a:rPr lang="en-US" sz="7185" b="0" i="0" u="none" strike="noStrike" cap="none">
                  <a:solidFill>
                    <a:srgbClr val="FFFFFF"/>
                  </a:solidFill>
                  <a:latin typeface="Arial"/>
                  <a:ea typeface="Arial"/>
                  <a:cs typeface="Arial"/>
                  <a:sym typeface="Arial"/>
                </a:rPr>
                <a:t>Battling Against Racism at Home</a:t>
              </a:r>
              <a:r>
                <a:rPr lang="en-US" sz="7185" b="0" i="0" u="none" strike="noStrike" cap="none">
                  <a:solidFill>
                    <a:srgbClr val="0C0804"/>
                  </a:solidFill>
                  <a:latin typeface="Arial"/>
                  <a:ea typeface="Arial"/>
                  <a:cs typeface="Arial"/>
                  <a:sym typeface="Arial"/>
                </a:rPr>
                <a:t> </a:t>
              </a:r>
              <a:endParaRPr/>
            </a:p>
          </p:txBody>
        </p:sp>
      </p:grpSp>
      <p:grpSp>
        <p:nvGrpSpPr>
          <p:cNvPr id="428" name="Google Shape;428;p28"/>
          <p:cNvGrpSpPr/>
          <p:nvPr/>
        </p:nvGrpSpPr>
        <p:grpSpPr>
          <a:xfrm>
            <a:off x="494275" y="3073200"/>
            <a:ext cx="12245359" cy="6848756"/>
            <a:chOff x="-200" y="181667"/>
            <a:chExt cx="17473400" cy="10890055"/>
          </a:xfrm>
        </p:grpSpPr>
        <p:sp>
          <p:nvSpPr>
            <p:cNvPr id="429" name="Google Shape;429;p28"/>
            <p:cNvSpPr txBox="1"/>
            <p:nvPr/>
          </p:nvSpPr>
          <p:spPr>
            <a:xfrm>
              <a:off x="0" y="181667"/>
              <a:ext cx="17473200" cy="19251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575" b="0" i="0" u="none" strike="noStrike" cap="none">
                  <a:solidFill>
                    <a:srgbClr val="FDBD40"/>
                  </a:solidFill>
                  <a:latin typeface="Arial"/>
                  <a:ea typeface="Arial"/>
                  <a:cs typeface="Arial"/>
                  <a:sym typeface="Arial"/>
                </a:rPr>
                <a:t>Teaching Cultural Sensitivity and Widening Children's Mindset.</a:t>
              </a:r>
              <a:endParaRPr/>
            </a:p>
          </p:txBody>
        </p:sp>
        <p:sp>
          <p:nvSpPr>
            <p:cNvPr id="430" name="Google Shape;430;p28"/>
            <p:cNvSpPr txBox="1"/>
            <p:nvPr/>
          </p:nvSpPr>
          <p:spPr>
            <a:xfrm>
              <a:off x="-200" y="2323422"/>
              <a:ext cx="17473200" cy="8748300"/>
            </a:xfrm>
            <a:prstGeom prst="rect">
              <a:avLst/>
            </a:prstGeom>
            <a:solidFill>
              <a:schemeClr val="dk1"/>
            </a:solidFill>
            <a:ln>
              <a:noFill/>
            </a:ln>
          </p:spPr>
          <p:txBody>
            <a:bodyPr spcFirstLastPara="1" wrap="square" lIns="0" tIns="0" rIns="0" bIns="0" anchor="ctr" anchorCtr="0">
              <a:noAutofit/>
            </a:bodyPr>
            <a:lstStyle/>
            <a:p>
              <a:pPr marL="596201" marR="0" lvl="1" indent="-298102" algn="l" rtl="0">
                <a:lnSpc>
                  <a:spcPct val="100000"/>
                </a:lnSpc>
                <a:spcBef>
                  <a:spcPts val="0"/>
                </a:spcBef>
                <a:spcAft>
                  <a:spcPts val="0"/>
                </a:spcAft>
                <a:buClr>
                  <a:schemeClr val="lt1"/>
                </a:buClr>
                <a:buSzPts val="2761"/>
                <a:buFont typeface="Arial"/>
                <a:buChar char="•"/>
              </a:pPr>
              <a:r>
                <a:rPr lang="en-US" sz="2761" b="0" i="0" u="none" strike="noStrike" cap="none">
                  <a:solidFill>
                    <a:schemeClr val="lt1"/>
                  </a:solidFill>
                  <a:latin typeface="Arial"/>
                  <a:ea typeface="Arial"/>
                  <a:cs typeface="Arial"/>
                  <a:sym typeface="Arial"/>
                </a:rPr>
                <a:t>Discuss with children about race and point out interesting facts and practices and appreciate them by explaining the underlying reason for certain cultural practices. </a:t>
              </a:r>
              <a:endParaRPr>
                <a:solidFill>
                  <a:schemeClr val="lt1"/>
                </a:solidFill>
              </a:endParaRPr>
            </a:p>
            <a:p>
              <a:pPr marL="596201" marR="0" lvl="1" indent="-298102" algn="l" rtl="0">
                <a:lnSpc>
                  <a:spcPct val="100000"/>
                </a:lnSpc>
                <a:spcBef>
                  <a:spcPts val="1000"/>
                </a:spcBef>
                <a:spcAft>
                  <a:spcPts val="0"/>
                </a:spcAft>
                <a:buClr>
                  <a:schemeClr val="lt1"/>
                </a:buClr>
                <a:buSzPts val="2761"/>
                <a:buFont typeface="Arial"/>
                <a:buChar char="•"/>
              </a:pPr>
              <a:r>
                <a:rPr lang="en-US" sz="2761" b="0" i="0" u="none" strike="noStrike" cap="none">
                  <a:solidFill>
                    <a:schemeClr val="lt1"/>
                  </a:solidFill>
                  <a:latin typeface="Arial"/>
                  <a:ea typeface="Arial"/>
                  <a:cs typeface="Arial"/>
                  <a:sym typeface="Arial"/>
                </a:rPr>
                <a:t>Talk about prevalent issues to older children such as racial injustice, hate crimes, and social discrimination, and lead children to understand how damaging to God's image and the effects on mental health. </a:t>
              </a:r>
              <a:endParaRPr>
                <a:solidFill>
                  <a:schemeClr val="lt1"/>
                </a:solidFill>
              </a:endParaRPr>
            </a:p>
            <a:p>
              <a:pPr marL="596201" marR="0" lvl="1" indent="-298102" algn="l" rtl="0">
                <a:lnSpc>
                  <a:spcPct val="100000"/>
                </a:lnSpc>
                <a:spcBef>
                  <a:spcPts val="1000"/>
                </a:spcBef>
                <a:spcAft>
                  <a:spcPts val="0"/>
                </a:spcAft>
                <a:buClr>
                  <a:schemeClr val="lt1"/>
                </a:buClr>
                <a:buSzPts val="2761"/>
                <a:buFont typeface="Arial"/>
                <a:buChar char="•"/>
              </a:pPr>
              <a:r>
                <a:rPr lang="en-US" sz="2761" b="0" i="0" u="none" strike="noStrike" cap="none">
                  <a:solidFill>
                    <a:schemeClr val="lt1"/>
                  </a:solidFill>
                  <a:latin typeface="Arial"/>
                  <a:ea typeface="Arial"/>
                  <a:cs typeface="Arial"/>
                  <a:sym typeface="Arial"/>
                </a:rPr>
                <a:t>Educate children about the historical events and past conflicts in a balanced manner.</a:t>
              </a:r>
              <a:endParaRPr>
                <a:solidFill>
                  <a:schemeClr val="lt1"/>
                </a:solidFill>
              </a:endParaRPr>
            </a:p>
            <a:p>
              <a:pPr marL="596201" marR="0" lvl="1" indent="-298102" algn="l" rtl="0">
                <a:lnSpc>
                  <a:spcPct val="100000"/>
                </a:lnSpc>
                <a:spcBef>
                  <a:spcPts val="1000"/>
                </a:spcBef>
                <a:spcAft>
                  <a:spcPts val="1000"/>
                </a:spcAft>
                <a:buClr>
                  <a:schemeClr val="lt1"/>
                </a:buClr>
                <a:buSzPts val="2761"/>
                <a:buFont typeface="Arial"/>
                <a:buChar char="•"/>
              </a:pPr>
              <a:r>
                <a:rPr lang="en-US" sz="2761" b="0" i="0" u="none" strike="noStrike" cap="none">
                  <a:solidFill>
                    <a:schemeClr val="lt1"/>
                  </a:solidFill>
                  <a:latin typeface="Arial"/>
                  <a:ea typeface="Arial"/>
                  <a:cs typeface="Arial"/>
                  <a:sym typeface="Arial"/>
                </a:rPr>
                <a:t>Speak and live against racism, prejudice, bias, and discrimination and reason with children that these are not God's intended plans to exist among His children.  </a:t>
              </a:r>
              <a:endParaRPr sz="2761" b="0" i="0" u="none" strike="noStrike" cap="none">
                <a:solidFill>
                  <a:schemeClr val="lt1"/>
                </a:solidFill>
                <a:latin typeface="Arial"/>
                <a:ea typeface="Arial"/>
                <a:cs typeface="Arial"/>
                <a:sym typeface="Aria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434"/>
        <p:cNvGrpSpPr/>
        <p:nvPr/>
      </p:nvGrpSpPr>
      <p:grpSpPr>
        <a:xfrm>
          <a:off x="0" y="0"/>
          <a:ext cx="0" cy="0"/>
          <a:chOff x="0" y="0"/>
          <a:chExt cx="0" cy="0"/>
        </a:xfrm>
      </p:grpSpPr>
      <p:grpSp>
        <p:nvGrpSpPr>
          <p:cNvPr id="435" name="Google Shape;435;p29"/>
          <p:cNvGrpSpPr/>
          <p:nvPr/>
        </p:nvGrpSpPr>
        <p:grpSpPr>
          <a:xfrm>
            <a:off x="1215938" y="578975"/>
            <a:ext cx="15856128" cy="2853587"/>
            <a:chOff x="-1629647" y="155118"/>
            <a:chExt cx="20646000" cy="3804782"/>
          </a:xfrm>
        </p:grpSpPr>
        <p:sp>
          <p:nvSpPr>
            <p:cNvPr id="436" name="Google Shape;436;p29"/>
            <p:cNvSpPr/>
            <p:nvPr/>
          </p:nvSpPr>
          <p:spPr>
            <a:xfrm>
              <a:off x="0" y="2943790"/>
              <a:ext cx="17898730" cy="12719"/>
            </a:xfrm>
            <a:prstGeom prst="rect">
              <a:avLst/>
            </a:prstGeom>
            <a:solidFill>
              <a:srgbClr val="D6A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9"/>
            <p:cNvSpPr txBox="1"/>
            <p:nvPr/>
          </p:nvSpPr>
          <p:spPr>
            <a:xfrm>
              <a:off x="-1629647" y="155118"/>
              <a:ext cx="20646000" cy="2667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6500">
                  <a:solidFill>
                    <a:srgbClr val="544C43"/>
                  </a:solidFill>
                </a:rPr>
                <a:t>IF WE ARE CAUGHT IN THE MIDDLE</a:t>
              </a:r>
              <a:r>
                <a:rPr lang="en-US" sz="6500" b="0" i="0" u="none" strike="noStrike" cap="none">
                  <a:solidFill>
                    <a:srgbClr val="544C43"/>
                  </a:solidFill>
                  <a:latin typeface="Arial"/>
                  <a:ea typeface="Arial"/>
                  <a:cs typeface="Arial"/>
                  <a:sym typeface="Arial"/>
                </a:rPr>
                <a:t> </a:t>
              </a:r>
              <a:r>
                <a:rPr lang="en-US" sz="6500">
                  <a:solidFill>
                    <a:srgbClr val="544C43"/>
                  </a:solidFill>
                </a:rPr>
                <a:t>OF BIAS THINKING &amp; HATED SPEECH</a:t>
              </a:r>
              <a:endParaRPr/>
            </a:p>
          </p:txBody>
        </p:sp>
        <p:sp>
          <p:nvSpPr>
            <p:cNvPr id="438" name="Google Shape;438;p29"/>
            <p:cNvSpPr txBox="1"/>
            <p:nvPr/>
          </p:nvSpPr>
          <p:spPr>
            <a:xfrm>
              <a:off x="65" y="3077301"/>
              <a:ext cx="17898600" cy="8826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300" b="0" i="0" u="none" strike="noStrike" cap="none">
                  <a:solidFill>
                    <a:srgbClr val="238892"/>
                  </a:solidFill>
                  <a:latin typeface="Arial"/>
                  <a:ea typeface="Arial"/>
                  <a:cs typeface="Arial"/>
                  <a:sym typeface="Arial"/>
                </a:rPr>
                <a:t>Dealing Racism Among Tweens and Teens</a:t>
              </a:r>
              <a:endParaRPr/>
            </a:p>
          </p:txBody>
        </p:sp>
      </p:grpSp>
      <p:grpSp>
        <p:nvGrpSpPr>
          <p:cNvPr id="439" name="Google Shape;439;p29"/>
          <p:cNvGrpSpPr/>
          <p:nvPr/>
        </p:nvGrpSpPr>
        <p:grpSpPr>
          <a:xfrm>
            <a:off x="367575" y="6750757"/>
            <a:ext cx="5539725" cy="2028943"/>
            <a:chOff x="-337215" y="-67158"/>
            <a:chExt cx="7386300" cy="2705257"/>
          </a:xfrm>
        </p:grpSpPr>
        <p:sp>
          <p:nvSpPr>
            <p:cNvPr id="440" name="Google Shape;440;p29"/>
            <p:cNvSpPr txBox="1"/>
            <p:nvPr/>
          </p:nvSpPr>
          <p:spPr>
            <a:xfrm>
              <a:off x="-337200" y="-67158"/>
              <a:ext cx="7049100" cy="5952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900" b="1" i="0" u="none" strike="noStrike" cap="none">
                  <a:solidFill>
                    <a:srgbClr val="E98C14"/>
                  </a:solidFill>
                  <a:latin typeface="Archivo Black"/>
                  <a:ea typeface="Archivo Black"/>
                  <a:cs typeface="Archivo Black"/>
                  <a:sym typeface="Archivo Black"/>
                </a:rPr>
                <a:t>SPEAK UP AGAINST IT</a:t>
              </a:r>
              <a:endParaRPr/>
            </a:p>
          </p:txBody>
        </p:sp>
        <p:sp>
          <p:nvSpPr>
            <p:cNvPr id="441" name="Google Shape;441;p29"/>
            <p:cNvSpPr txBox="1"/>
            <p:nvPr/>
          </p:nvSpPr>
          <p:spPr>
            <a:xfrm>
              <a:off x="-337215" y="629899"/>
              <a:ext cx="7386300" cy="20082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US" sz="2199" b="0" i="0" u="none" strike="noStrike" cap="none">
                  <a:solidFill>
                    <a:srgbClr val="0C0804"/>
                  </a:solidFill>
                  <a:latin typeface="Arial"/>
                  <a:ea typeface="Arial"/>
                  <a:cs typeface="Arial"/>
                  <a:sym typeface="Arial"/>
                </a:rPr>
                <a:t>Immature adults and teens often fail to see things in their full complexity. Justice-minded parents do not let such unreasonable speech passes by without taking an action. </a:t>
              </a:r>
              <a:endParaRPr/>
            </a:p>
          </p:txBody>
        </p:sp>
      </p:grpSp>
      <p:grpSp>
        <p:nvGrpSpPr>
          <p:cNvPr id="442" name="Google Shape;442;p29"/>
          <p:cNvGrpSpPr/>
          <p:nvPr/>
        </p:nvGrpSpPr>
        <p:grpSpPr>
          <a:xfrm>
            <a:off x="6231350" y="6779699"/>
            <a:ext cx="5090400" cy="2106150"/>
            <a:chOff x="-10" y="-194214"/>
            <a:chExt cx="6787200" cy="2808201"/>
          </a:xfrm>
        </p:grpSpPr>
        <p:sp>
          <p:nvSpPr>
            <p:cNvPr id="443" name="Google Shape;443;p29"/>
            <p:cNvSpPr txBox="1"/>
            <p:nvPr/>
          </p:nvSpPr>
          <p:spPr>
            <a:xfrm>
              <a:off x="-10" y="-194214"/>
              <a:ext cx="6787200" cy="1662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700" b="1" i="0" u="none" strike="noStrike" cap="none">
                  <a:solidFill>
                    <a:srgbClr val="E98C14"/>
                  </a:solidFill>
                  <a:latin typeface="Archivo Black"/>
                  <a:ea typeface="Archivo Black"/>
                  <a:cs typeface="Archivo Black"/>
                  <a:sym typeface="Archivo Black"/>
                </a:rPr>
                <a:t>REASON THAT HATE IS A CRIME AND BIASED THINKING IS UNJUST</a:t>
              </a:r>
              <a:endParaRPr/>
            </a:p>
          </p:txBody>
        </p:sp>
        <p:sp>
          <p:nvSpPr>
            <p:cNvPr id="444" name="Google Shape;444;p29"/>
            <p:cNvSpPr txBox="1"/>
            <p:nvPr/>
          </p:nvSpPr>
          <p:spPr>
            <a:xfrm>
              <a:off x="-10" y="1599688"/>
              <a:ext cx="6787200" cy="10143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US" sz="2299" b="0" i="0" u="none" strike="noStrike" cap="none">
                  <a:solidFill>
                    <a:srgbClr val="0C0804"/>
                  </a:solidFill>
                  <a:latin typeface="Arial"/>
                  <a:ea typeface="Arial"/>
                  <a:cs typeface="Arial"/>
                  <a:sym typeface="Arial"/>
                </a:rPr>
                <a:t>Hate is disrespect. It is the mental crime against others and ourselves.</a:t>
              </a:r>
              <a:endParaRPr/>
            </a:p>
          </p:txBody>
        </p:sp>
      </p:grpSp>
      <p:grpSp>
        <p:nvGrpSpPr>
          <p:cNvPr id="445" name="Google Shape;445;p29"/>
          <p:cNvGrpSpPr/>
          <p:nvPr/>
        </p:nvGrpSpPr>
        <p:grpSpPr>
          <a:xfrm>
            <a:off x="12429224" y="6750750"/>
            <a:ext cx="5505947" cy="3275700"/>
            <a:chOff x="670008" y="-67168"/>
            <a:chExt cx="8094601" cy="4367600"/>
          </a:xfrm>
        </p:grpSpPr>
        <p:sp>
          <p:nvSpPr>
            <p:cNvPr id="446" name="Google Shape;446;p29"/>
            <p:cNvSpPr txBox="1"/>
            <p:nvPr/>
          </p:nvSpPr>
          <p:spPr>
            <a:xfrm>
              <a:off x="670008" y="-67168"/>
              <a:ext cx="7788000" cy="1723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800" b="1" i="0" u="none" strike="noStrike" cap="none">
                  <a:solidFill>
                    <a:srgbClr val="E98C14"/>
                  </a:solidFill>
                  <a:latin typeface="Archivo Black"/>
                  <a:ea typeface="Archivo Black"/>
                  <a:cs typeface="Archivo Black"/>
                  <a:sym typeface="Archivo Black"/>
                </a:rPr>
                <a:t>RACISM AND HATE IS THE TRANSGRESSION OF GOD'S LAW</a:t>
              </a:r>
              <a:endParaRPr/>
            </a:p>
          </p:txBody>
        </p:sp>
        <p:sp>
          <p:nvSpPr>
            <p:cNvPr id="447" name="Google Shape;447;p29"/>
            <p:cNvSpPr txBox="1"/>
            <p:nvPr/>
          </p:nvSpPr>
          <p:spPr>
            <a:xfrm>
              <a:off x="670008" y="1773232"/>
              <a:ext cx="8094600" cy="25272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US" sz="2199" b="0" i="0" u="none" strike="noStrike" cap="none">
                  <a:solidFill>
                    <a:srgbClr val="0C0804"/>
                  </a:solidFill>
                  <a:latin typeface="Arial"/>
                  <a:ea typeface="Arial"/>
                  <a:cs typeface="Arial"/>
                  <a:sym typeface="Arial"/>
                </a:rPr>
                <a:t>God is displeased with hate</a:t>
              </a:r>
              <a:r>
                <a:rPr lang="en-US" sz="2199">
                  <a:solidFill>
                    <a:srgbClr val="0C0804"/>
                  </a:solidFill>
                </a:rPr>
                <a:t> </a:t>
              </a:r>
              <a:r>
                <a:rPr lang="en-US" sz="2199" b="0" i="0" u="none" strike="noStrike" cap="none">
                  <a:solidFill>
                    <a:srgbClr val="0C0804"/>
                  </a:solidFill>
                  <a:latin typeface="Arial"/>
                  <a:ea typeface="Arial"/>
                  <a:cs typeface="Arial"/>
                  <a:sym typeface="Arial"/>
                </a:rPr>
                <a:t>the people who exercise this unlawful perception which is against the moral law of God. Unity in diversity is the promotion of Jesus for humanity.</a:t>
              </a:r>
              <a:endParaRPr/>
            </a:p>
          </p:txBody>
        </p:sp>
      </p:grpSp>
      <p:pic>
        <p:nvPicPr>
          <p:cNvPr id="448" name="Google Shape;448;p29"/>
          <p:cNvPicPr preferRelativeResize="0"/>
          <p:nvPr/>
        </p:nvPicPr>
        <p:blipFill rotWithShape="1">
          <a:blip r:embed="rId3">
            <a:alphaModFix/>
          </a:blip>
          <a:srcRect l="1072" r="1072" b="12318"/>
          <a:stretch/>
        </p:blipFill>
        <p:spPr>
          <a:xfrm>
            <a:off x="1016826" y="4109673"/>
            <a:ext cx="3988319" cy="2382405"/>
          </a:xfrm>
          <a:prstGeom prst="rect">
            <a:avLst/>
          </a:prstGeom>
          <a:noFill/>
          <a:ln>
            <a:noFill/>
          </a:ln>
        </p:spPr>
      </p:pic>
      <p:pic>
        <p:nvPicPr>
          <p:cNvPr id="449" name="Google Shape;449;p29"/>
          <p:cNvPicPr preferRelativeResize="0"/>
          <p:nvPr/>
        </p:nvPicPr>
        <p:blipFill rotWithShape="1">
          <a:blip r:embed="rId4">
            <a:alphaModFix/>
          </a:blip>
          <a:srcRect l="3472" r="3472" b="15403"/>
          <a:stretch/>
        </p:blipFill>
        <p:spPr>
          <a:xfrm>
            <a:off x="13083756" y="4109673"/>
            <a:ext cx="3988321" cy="2382406"/>
          </a:xfrm>
          <a:prstGeom prst="rect">
            <a:avLst/>
          </a:prstGeom>
          <a:noFill/>
          <a:ln>
            <a:noFill/>
          </a:ln>
        </p:spPr>
      </p:pic>
      <p:pic>
        <p:nvPicPr>
          <p:cNvPr id="450" name="Google Shape;450;p29"/>
          <p:cNvPicPr preferRelativeResize="0"/>
          <p:nvPr/>
        </p:nvPicPr>
        <p:blipFill rotWithShape="1">
          <a:blip r:embed="rId5">
            <a:alphaModFix/>
          </a:blip>
          <a:srcRect l="1072" r="1072" b="12318"/>
          <a:stretch/>
        </p:blipFill>
        <p:spPr>
          <a:xfrm>
            <a:off x="7149837" y="4103513"/>
            <a:ext cx="3988325" cy="239471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4"/>
        <p:cNvGrpSpPr/>
        <p:nvPr/>
      </p:nvGrpSpPr>
      <p:grpSpPr>
        <a:xfrm>
          <a:off x="0" y="0"/>
          <a:ext cx="0" cy="0"/>
          <a:chOff x="0" y="0"/>
          <a:chExt cx="0" cy="0"/>
        </a:xfrm>
      </p:grpSpPr>
      <p:grpSp>
        <p:nvGrpSpPr>
          <p:cNvPr id="455" name="Google Shape;455;p30"/>
          <p:cNvGrpSpPr/>
          <p:nvPr/>
        </p:nvGrpSpPr>
        <p:grpSpPr>
          <a:xfrm>
            <a:off x="709729" y="821814"/>
            <a:ext cx="5226975" cy="3360272"/>
            <a:chOff x="0" y="66675"/>
            <a:chExt cx="6969300" cy="4480362"/>
          </a:xfrm>
        </p:grpSpPr>
        <p:sp>
          <p:nvSpPr>
            <p:cNvPr id="456" name="Google Shape;456;p30"/>
            <p:cNvSpPr/>
            <p:nvPr/>
          </p:nvSpPr>
          <p:spPr>
            <a:xfrm>
              <a:off x="0" y="4536242"/>
              <a:ext cx="6969200" cy="10795"/>
            </a:xfrm>
            <a:prstGeom prst="rect">
              <a:avLst/>
            </a:prstGeom>
            <a:solidFill>
              <a:srgbClr val="0C08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p:cNvSpPr txBox="1"/>
            <p:nvPr/>
          </p:nvSpPr>
          <p:spPr>
            <a:xfrm>
              <a:off x="0" y="66675"/>
              <a:ext cx="6969300" cy="4465200"/>
            </a:xfrm>
            <a:prstGeom prst="rect">
              <a:avLst/>
            </a:prstGeom>
            <a:noFill/>
            <a:ln>
              <a:noFill/>
            </a:ln>
          </p:spPr>
          <p:txBody>
            <a:bodyPr spcFirstLastPara="1" wrap="square" lIns="0" tIns="0" rIns="0" bIns="0" anchor="t" anchorCtr="0">
              <a:spAutoFit/>
            </a:bodyPr>
            <a:lstStyle/>
            <a:p>
              <a:pPr marL="0" marR="0" lvl="0" indent="0" algn="ctr" rtl="0">
                <a:lnSpc>
                  <a:spcPct val="110001"/>
                </a:lnSpc>
                <a:spcBef>
                  <a:spcPts val="0"/>
                </a:spcBef>
                <a:spcAft>
                  <a:spcPts val="0"/>
                </a:spcAft>
                <a:buNone/>
              </a:pPr>
              <a:r>
                <a:rPr lang="en-US" sz="6799" b="0" i="0" u="none" strike="noStrike" cap="none">
                  <a:solidFill>
                    <a:srgbClr val="0C0804"/>
                  </a:solidFill>
                  <a:latin typeface="Arial"/>
                  <a:ea typeface="Arial"/>
                  <a:cs typeface="Arial"/>
                  <a:sym typeface="Arial"/>
                </a:rPr>
                <a:t>The Church  is </a:t>
              </a:r>
              <a:r>
                <a:rPr lang="en-US" sz="6799">
                  <a:solidFill>
                    <a:srgbClr val="0C0804"/>
                  </a:solidFill>
                </a:rPr>
                <a:t>a</a:t>
              </a:r>
              <a:r>
                <a:rPr lang="en-US" sz="6799" b="0" i="0" u="none" strike="noStrike" cap="none">
                  <a:solidFill>
                    <a:srgbClr val="0C0804"/>
                  </a:solidFill>
                  <a:latin typeface="Arial"/>
                  <a:ea typeface="Arial"/>
                  <a:cs typeface="Arial"/>
                  <a:sym typeface="Arial"/>
                </a:rPr>
                <a:t>gainst Racial Divide </a:t>
              </a:r>
              <a:endParaRPr/>
            </a:p>
          </p:txBody>
        </p:sp>
      </p:grpSp>
      <p:pic>
        <p:nvPicPr>
          <p:cNvPr id="458" name="Google Shape;458;p30"/>
          <p:cNvPicPr preferRelativeResize="0"/>
          <p:nvPr/>
        </p:nvPicPr>
        <p:blipFill rotWithShape="1">
          <a:blip r:embed="rId4">
            <a:alphaModFix amt="55000"/>
          </a:blip>
          <a:srcRect/>
          <a:stretch/>
        </p:blipFill>
        <p:spPr>
          <a:xfrm>
            <a:off x="9322929" y="2629816"/>
            <a:ext cx="1704205" cy="1755268"/>
          </a:xfrm>
          <a:prstGeom prst="rect">
            <a:avLst/>
          </a:prstGeom>
          <a:noFill/>
          <a:ln>
            <a:noFill/>
          </a:ln>
        </p:spPr>
      </p:pic>
      <p:sp>
        <p:nvSpPr>
          <p:cNvPr id="459" name="Google Shape;459;p30"/>
          <p:cNvSpPr txBox="1"/>
          <p:nvPr/>
        </p:nvSpPr>
        <p:spPr>
          <a:xfrm>
            <a:off x="6897200" y="780925"/>
            <a:ext cx="10628400" cy="7688400"/>
          </a:xfrm>
          <a:prstGeom prst="rect">
            <a:avLst/>
          </a:prstGeom>
          <a:noFill/>
          <a:ln>
            <a:noFill/>
          </a:ln>
        </p:spPr>
        <p:txBody>
          <a:bodyPr spcFirstLastPara="1" wrap="square" lIns="0" tIns="0" rIns="0" bIns="0" anchor="t" anchorCtr="0">
            <a:spAutoFit/>
          </a:bodyPr>
          <a:lstStyle/>
          <a:p>
            <a:pPr marL="719056" marR="0" lvl="1" indent="-359528" algn="l" rtl="0">
              <a:lnSpc>
                <a:spcPct val="100000"/>
              </a:lnSpc>
              <a:spcBef>
                <a:spcPts val="0"/>
              </a:spcBef>
              <a:spcAft>
                <a:spcPts val="0"/>
              </a:spcAft>
              <a:buClr>
                <a:srgbClr val="000000"/>
              </a:buClr>
              <a:buSzPts val="3330"/>
              <a:buFont typeface="Arial"/>
              <a:buChar char="•"/>
            </a:pPr>
            <a:r>
              <a:rPr lang="en-US" sz="3330" b="0" i="0" u="none" strike="noStrike" cap="none">
                <a:solidFill>
                  <a:srgbClr val="000000"/>
                </a:solidFill>
                <a:latin typeface="Open Sans"/>
                <a:ea typeface="Open Sans"/>
                <a:cs typeface="Open Sans"/>
                <a:sym typeface="Open Sans"/>
              </a:rPr>
              <a:t>Social status &amp; race is not the determining factor of human worth - the Holy Spirit unites God's people and His church (Luke 4:18-19) </a:t>
            </a:r>
            <a:endParaRPr/>
          </a:p>
          <a:p>
            <a:pPr marL="0" marR="0" lvl="0" indent="0" algn="l" rtl="0">
              <a:lnSpc>
                <a:spcPct val="100000"/>
              </a:lnSpc>
              <a:spcBef>
                <a:spcPts val="0"/>
              </a:spcBef>
              <a:spcAft>
                <a:spcPts val="0"/>
              </a:spcAft>
              <a:buNone/>
            </a:pPr>
            <a:endParaRPr sz="3330" b="0" i="0" u="none" strike="noStrike" cap="none">
              <a:solidFill>
                <a:srgbClr val="000000"/>
              </a:solidFill>
              <a:latin typeface="Open Sans"/>
              <a:ea typeface="Open Sans"/>
              <a:cs typeface="Open Sans"/>
              <a:sym typeface="Open Sans"/>
            </a:endParaRPr>
          </a:p>
          <a:p>
            <a:pPr marL="719056" marR="0" lvl="1" indent="-359528" algn="l" rtl="0">
              <a:lnSpc>
                <a:spcPct val="100000"/>
              </a:lnSpc>
              <a:spcBef>
                <a:spcPts val="0"/>
              </a:spcBef>
              <a:spcAft>
                <a:spcPts val="0"/>
              </a:spcAft>
              <a:buClr>
                <a:srgbClr val="000000"/>
              </a:buClr>
              <a:buSzPts val="3330"/>
              <a:buFont typeface="Arial"/>
              <a:buChar char="•"/>
            </a:pPr>
            <a:r>
              <a:rPr lang="en-US" sz="3330" b="0" i="0" u="none" strike="noStrike" cap="none">
                <a:solidFill>
                  <a:srgbClr val="000000"/>
                </a:solidFill>
                <a:latin typeface="Open Sans"/>
                <a:ea typeface="Open Sans"/>
                <a:cs typeface="Open Sans"/>
                <a:sym typeface="Open Sans"/>
              </a:rPr>
              <a:t>God's love is indiscriminate (John 3:16)</a:t>
            </a:r>
            <a:endParaRPr/>
          </a:p>
          <a:p>
            <a:pPr marL="0" marR="0" lvl="0" indent="0" algn="l" rtl="0">
              <a:lnSpc>
                <a:spcPct val="100000"/>
              </a:lnSpc>
              <a:spcBef>
                <a:spcPts val="0"/>
              </a:spcBef>
              <a:spcAft>
                <a:spcPts val="0"/>
              </a:spcAft>
              <a:buNone/>
            </a:pPr>
            <a:endParaRPr sz="3330" b="0" i="0" u="none" strike="noStrike" cap="none">
              <a:solidFill>
                <a:srgbClr val="000000"/>
              </a:solidFill>
              <a:latin typeface="Open Sans"/>
              <a:ea typeface="Open Sans"/>
              <a:cs typeface="Open Sans"/>
              <a:sym typeface="Open Sans"/>
            </a:endParaRPr>
          </a:p>
          <a:p>
            <a:pPr marL="719056" marR="0" lvl="1" indent="-359528" algn="l" rtl="0">
              <a:lnSpc>
                <a:spcPct val="100000"/>
              </a:lnSpc>
              <a:spcBef>
                <a:spcPts val="0"/>
              </a:spcBef>
              <a:spcAft>
                <a:spcPts val="0"/>
              </a:spcAft>
              <a:buClr>
                <a:srgbClr val="000000"/>
              </a:buClr>
              <a:buSzPts val="3330"/>
              <a:buFont typeface="Arial"/>
              <a:buChar char="•"/>
            </a:pPr>
            <a:r>
              <a:rPr lang="en-US" sz="3330" b="0" i="0" u="none" strike="noStrike" cap="none">
                <a:solidFill>
                  <a:srgbClr val="000000"/>
                </a:solidFill>
                <a:latin typeface="Open Sans"/>
                <a:ea typeface="Open Sans"/>
                <a:cs typeface="Open Sans"/>
                <a:sym typeface="Open Sans"/>
              </a:rPr>
              <a:t>We are in God's family united by Christ and one in Spirit (1 Corinthians 6:17; Ephesians 4:4)</a:t>
            </a:r>
            <a:endParaRPr/>
          </a:p>
          <a:p>
            <a:pPr marL="0" marR="0" lvl="0" indent="0" algn="l" rtl="0">
              <a:lnSpc>
                <a:spcPct val="100000"/>
              </a:lnSpc>
              <a:spcBef>
                <a:spcPts val="0"/>
              </a:spcBef>
              <a:spcAft>
                <a:spcPts val="0"/>
              </a:spcAft>
              <a:buNone/>
            </a:pPr>
            <a:r>
              <a:rPr lang="en-US" sz="3330" b="0" i="0" u="none" strike="noStrike" cap="none">
                <a:solidFill>
                  <a:srgbClr val="000000"/>
                </a:solidFill>
                <a:latin typeface="Open Sans"/>
                <a:ea typeface="Open Sans"/>
                <a:cs typeface="Open Sans"/>
                <a:sym typeface="Open Sans"/>
              </a:rPr>
              <a:t> </a:t>
            </a:r>
            <a:endParaRPr/>
          </a:p>
          <a:p>
            <a:pPr marL="719056" marR="0" lvl="1" indent="-359528" algn="l" rtl="0">
              <a:lnSpc>
                <a:spcPct val="100000"/>
              </a:lnSpc>
              <a:spcBef>
                <a:spcPts val="0"/>
              </a:spcBef>
              <a:spcAft>
                <a:spcPts val="0"/>
              </a:spcAft>
              <a:buClr>
                <a:srgbClr val="000000"/>
              </a:buClr>
              <a:buSzPts val="3330"/>
              <a:buFont typeface="Arial"/>
              <a:buChar char="•"/>
            </a:pPr>
            <a:r>
              <a:rPr lang="en-US" sz="3330" b="1" i="0" u="none" strike="noStrike" cap="none">
                <a:solidFill>
                  <a:srgbClr val="000000"/>
                </a:solidFill>
                <a:latin typeface="Open Sans"/>
                <a:ea typeface="Open Sans"/>
                <a:cs typeface="Open Sans"/>
                <a:sym typeface="Open Sans"/>
              </a:rPr>
              <a:t>Romans 12:5 </a:t>
            </a:r>
            <a:r>
              <a:rPr lang="en-US" sz="3330" b="0" i="0" u="none" strike="noStrike" cap="none">
                <a:solidFill>
                  <a:srgbClr val="000000"/>
                </a:solidFill>
                <a:latin typeface="Open Sans"/>
                <a:ea typeface="Open Sans"/>
                <a:cs typeface="Open Sans"/>
                <a:sym typeface="Open Sans"/>
              </a:rPr>
              <a:t>"so in Christ we, though many, form one body, and each member belongs to all the others.</a:t>
            </a:r>
            <a:endParaRPr/>
          </a:p>
          <a:p>
            <a:pPr marL="0" marR="0" lvl="0" indent="0" algn="l" rtl="0">
              <a:lnSpc>
                <a:spcPct val="100000"/>
              </a:lnSpc>
              <a:spcBef>
                <a:spcPts val="0"/>
              </a:spcBef>
              <a:spcAft>
                <a:spcPts val="0"/>
              </a:spcAft>
              <a:buNone/>
            </a:pPr>
            <a:endParaRPr sz="3330" b="0" i="0" u="none" strike="noStrike" cap="none">
              <a:solidFill>
                <a:srgbClr val="000000"/>
              </a:solidFill>
              <a:latin typeface="Open Sans"/>
              <a:ea typeface="Open Sans"/>
              <a:cs typeface="Open Sans"/>
              <a:sym typeface="Open Sans"/>
            </a:endParaRPr>
          </a:p>
          <a:p>
            <a:pPr marL="719056" marR="0" lvl="1" indent="-359528" algn="l" rtl="0">
              <a:lnSpc>
                <a:spcPct val="100000"/>
              </a:lnSpc>
              <a:spcBef>
                <a:spcPts val="0"/>
              </a:spcBef>
              <a:spcAft>
                <a:spcPts val="0"/>
              </a:spcAft>
              <a:buClr>
                <a:srgbClr val="000000"/>
              </a:buClr>
              <a:buSzPts val="3330"/>
              <a:buFont typeface="Arial"/>
              <a:buChar char="•"/>
            </a:pPr>
            <a:r>
              <a:rPr lang="en-US" sz="3330" b="1" i="0" u="none" strike="noStrike" cap="none">
                <a:solidFill>
                  <a:srgbClr val="000000"/>
                </a:solidFill>
                <a:latin typeface="Open Sans"/>
                <a:ea typeface="Open Sans"/>
                <a:cs typeface="Open Sans"/>
                <a:sym typeface="Open Sans"/>
              </a:rPr>
              <a:t>Romans 1:14</a:t>
            </a:r>
            <a:r>
              <a:rPr lang="en-US" sz="3330" b="0" i="0" u="none" strike="noStrike" cap="none">
                <a:solidFill>
                  <a:srgbClr val="000000"/>
                </a:solidFill>
                <a:latin typeface="Open Sans"/>
                <a:ea typeface="Open Sans"/>
                <a:cs typeface="Open Sans"/>
                <a:sym typeface="Open Sans"/>
              </a:rPr>
              <a:t> "I am obligated both to Greeks and non-Greeks, both to the wise and the foolish."</a:t>
            </a:r>
            <a:endParaRPr sz="3330" b="0" i="0" u="none" strike="noStrike" cap="none">
              <a:solidFill>
                <a:srgbClr val="000000"/>
              </a:solidFill>
              <a:latin typeface="Open Sans"/>
              <a:ea typeface="Open Sans"/>
              <a:cs typeface="Open Sans"/>
              <a:sym typeface="Open Sans"/>
            </a:endParaRPr>
          </a:p>
        </p:txBody>
      </p:sp>
      <p:pic>
        <p:nvPicPr>
          <p:cNvPr id="460" name="Google Shape;460;p30"/>
          <p:cNvPicPr preferRelativeResize="0"/>
          <p:nvPr/>
        </p:nvPicPr>
        <p:blipFill rotWithShape="1">
          <a:blip r:embed="rId5">
            <a:alphaModFix/>
          </a:blip>
          <a:srcRect l="22165" r="7757" b="11016"/>
          <a:stretch/>
        </p:blipFill>
        <p:spPr>
          <a:xfrm>
            <a:off x="0" y="3710650"/>
            <a:ext cx="7722777" cy="6576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23"/>
        <p:cNvGrpSpPr/>
        <p:nvPr/>
      </p:nvGrpSpPr>
      <p:grpSpPr>
        <a:xfrm>
          <a:off x="0" y="0"/>
          <a:ext cx="0" cy="0"/>
          <a:chOff x="0" y="0"/>
          <a:chExt cx="0" cy="0"/>
        </a:xfrm>
      </p:grpSpPr>
      <p:pic>
        <p:nvPicPr>
          <p:cNvPr id="124" name="Google Shape;124;p4"/>
          <p:cNvPicPr preferRelativeResize="0"/>
          <p:nvPr/>
        </p:nvPicPr>
        <p:blipFill rotWithShape="1">
          <a:blip r:embed="rId3">
            <a:alphaModFix/>
          </a:blip>
          <a:srcRect/>
          <a:stretch/>
        </p:blipFill>
        <p:spPr>
          <a:xfrm>
            <a:off x="16760659" y="1089996"/>
            <a:ext cx="498641" cy="220309"/>
          </a:xfrm>
          <a:prstGeom prst="rect">
            <a:avLst/>
          </a:prstGeom>
          <a:noFill/>
          <a:ln>
            <a:noFill/>
          </a:ln>
        </p:spPr>
      </p:pic>
      <p:pic>
        <p:nvPicPr>
          <p:cNvPr id="125" name="Google Shape;125;p4"/>
          <p:cNvPicPr preferRelativeResize="0"/>
          <p:nvPr/>
        </p:nvPicPr>
        <p:blipFill rotWithShape="1">
          <a:blip r:embed="rId4">
            <a:alphaModFix amt="55000"/>
          </a:blip>
          <a:srcRect/>
          <a:stretch/>
        </p:blipFill>
        <p:spPr>
          <a:xfrm rot="10800000">
            <a:off x="870799" y="1531745"/>
            <a:ext cx="7839298" cy="8074184"/>
          </a:xfrm>
          <a:prstGeom prst="rect">
            <a:avLst/>
          </a:prstGeom>
          <a:noFill/>
          <a:ln>
            <a:noFill/>
          </a:ln>
        </p:spPr>
      </p:pic>
      <p:grpSp>
        <p:nvGrpSpPr>
          <p:cNvPr id="126" name="Google Shape;126;p4"/>
          <p:cNvGrpSpPr/>
          <p:nvPr/>
        </p:nvGrpSpPr>
        <p:grpSpPr>
          <a:xfrm>
            <a:off x="8710097" y="626149"/>
            <a:ext cx="9409275" cy="8998979"/>
            <a:chOff x="0" y="76200"/>
            <a:chExt cx="12545700" cy="11998639"/>
          </a:xfrm>
        </p:grpSpPr>
        <p:sp>
          <p:nvSpPr>
            <p:cNvPr id="127" name="Google Shape;127;p4"/>
            <p:cNvSpPr/>
            <p:nvPr/>
          </p:nvSpPr>
          <p:spPr>
            <a:xfrm>
              <a:off x="0" y="4903406"/>
              <a:ext cx="12545597" cy="15519"/>
            </a:xfrm>
            <a:prstGeom prst="rect">
              <a:avLst/>
            </a:prstGeom>
            <a:solidFill>
              <a:srgbClr val="D6A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txBox="1"/>
            <p:nvPr/>
          </p:nvSpPr>
          <p:spPr>
            <a:xfrm>
              <a:off x="0" y="76200"/>
              <a:ext cx="12545597" cy="4330002"/>
            </a:xfrm>
            <a:prstGeom prst="rect">
              <a:avLst/>
            </a:prstGeom>
            <a:noFill/>
            <a:ln>
              <a:noFill/>
            </a:ln>
          </p:spPr>
          <p:txBody>
            <a:bodyPr spcFirstLastPara="1" wrap="square" lIns="0" tIns="0" rIns="0" bIns="0" anchor="t" anchorCtr="0">
              <a:spAutoFit/>
            </a:bodyPr>
            <a:lstStyle/>
            <a:p>
              <a:pPr marL="0" marR="0" lvl="0" indent="0" algn="l" rtl="0">
                <a:lnSpc>
                  <a:spcPct val="110007"/>
                </a:lnSpc>
                <a:spcBef>
                  <a:spcPts val="0"/>
                </a:spcBef>
                <a:spcAft>
                  <a:spcPts val="0"/>
                </a:spcAft>
                <a:buNone/>
              </a:pPr>
              <a:r>
                <a:rPr lang="en-US" sz="7644" b="0" i="0" u="none" strike="noStrike" cap="none">
                  <a:solidFill>
                    <a:srgbClr val="0C0804"/>
                  </a:solidFill>
                  <a:latin typeface="Arial"/>
                  <a:ea typeface="Arial"/>
                  <a:cs typeface="Arial"/>
                  <a:sym typeface="Arial"/>
                </a:rPr>
                <a:t>SDA World Membership Distribution 2017 </a:t>
              </a:r>
              <a:endParaRPr/>
            </a:p>
          </p:txBody>
        </p:sp>
        <p:sp>
          <p:nvSpPr>
            <p:cNvPr id="129" name="Google Shape;129;p4"/>
            <p:cNvSpPr txBox="1"/>
            <p:nvPr/>
          </p:nvSpPr>
          <p:spPr>
            <a:xfrm>
              <a:off x="0" y="5416128"/>
              <a:ext cx="12545700" cy="834600"/>
            </a:xfrm>
            <a:prstGeom prst="rect">
              <a:avLst/>
            </a:prstGeom>
            <a:noFill/>
            <a:ln>
              <a:noFill/>
            </a:ln>
          </p:spPr>
          <p:txBody>
            <a:bodyPr spcFirstLastPara="1" wrap="square" lIns="0" tIns="0" rIns="0" bIns="0" anchor="t" anchorCtr="0">
              <a:spAutoFit/>
            </a:bodyPr>
            <a:lstStyle/>
            <a:p>
              <a:pPr marL="0" marR="0" lvl="0" indent="0" algn="l" rtl="0">
                <a:lnSpc>
                  <a:spcPct val="120044"/>
                </a:lnSpc>
                <a:spcBef>
                  <a:spcPts val="0"/>
                </a:spcBef>
                <a:spcAft>
                  <a:spcPts val="0"/>
                </a:spcAft>
                <a:buNone/>
              </a:pPr>
              <a:r>
                <a:rPr lang="en-US" sz="4066" b="0" i="0" u="none" strike="noStrike" cap="none">
                  <a:solidFill>
                    <a:srgbClr val="D6A20E"/>
                  </a:solidFill>
                  <a:latin typeface="Arial"/>
                  <a:ea typeface="Arial"/>
                  <a:cs typeface="Arial"/>
                  <a:sym typeface="Arial"/>
                </a:rPr>
                <a:t>We </a:t>
              </a:r>
              <a:r>
                <a:rPr lang="en-US" sz="4066">
                  <a:solidFill>
                    <a:srgbClr val="D6A20E"/>
                  </a:solidFill>
                </a:rPr>
                <a:t>a</a:t>
              </a:r>
              <a:r>
                <a:rPr lang="en-US" sz="4066" b="0" i="0" u="none" strike="noStrike" cap="none">
                  <a:solidFill>
                    <a:srgbClr val="D6A20E"/>
                  </a:solidFill>
                  <a:latin typeface="Arial"/>
                  <a:ea typeface="Arial"/>
                  <a:cs typeface="Arial"/>
                  <a:sym typeface="Arial"/>
                </a:rPr>
                <a:t>re Many in One Body of Christ! </a:t>
              </a:r>
              <a:endParaRPr/>
            </a:p>
          </p:txBody>
        </p:sp>
        <p:sp>
          <p:nvSpPr>
            <p:cNvPr id="130" name="Google Shape;130;p4"/>
            <p:cNvSpPr txBox="1"/>
            <p:nvPr/>
          </p:nvSpPr>
          <p:spPr>
            <a:xfrm>
              <a:off x="0" y="6640039"/>
              <a:ext cx="12545700" cy="54348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3352" b="0" i="0" u="none" strike="noStrike" cap="none">
                  <a:solidFill>
                    <a:srgbClr val="0C0804"/>
                  </a:solidFill>
                  <a:latin typeface="Arial"/>
                  <a:ea typeface="Arial"/>
                  <a:cs typeface="Arial"/>
                  <a:sym typeface="Arial"/>
                </a:rPr>
                <a:t>A</a:t>
              </a:r>
              <a:r>
                <a:rPr lang="en-US" sz="3352">
                  <a:solidFill>
                    <a:srgbClr val="0C0804"/>
                  </a:solidFill>
                </a:rPr>
                <a:t>frica</a:t>
              </a:r>
              <a:r>
                <a:rPr lang="en-US" sz="3352" b="0" i="0" u="none" strike="noStrike" cap="none">
                  <a:solidFill>
                    <a:srgbClr val="0C0804"/>
                  </a:solidFill>
                  <a:latin typeface="Arial"/>
                  <a:ea typeface="Arial"/>
                  <a:cs typeface="Arial"/>
                  <a:sym typeface="Arial"/>
                </a:rPr>
                <a:t> - 41%</a:t>
              </a:r>
              <a:endParaRPr/>
            </a:p>
            <a:p>
              <a:pPr marL="0" marR="0" lvl="0" indent="0" algn="l" rtl="0">
                <a:lnSpc>
                  <a:spcPct val="115000"/>
                </a:lnSpc>
                <a:spcBef>
                  <a:spcPts val="0"/>
                </a:spcBef>
                <a:spcAft>
                  <a:spcPts val="0"/>
                </a:spcAft>
                <a:buNone/>
              </a:pPr>
              <a:r>
                <a:rPr lang="en-US" sz="3352" b="0" i="0" u="none" strike="noStrike" cap="none">
                  <a:solidFill>
                    <a:srgbClr val="0C0804"/>
                  </a:solidFill>
                  <a:latin typeface="Arial"/>
                  <a:ea typeface="Arial"/>
                  <a:cs typeface="Arial"/>
                  <a:sym typeface="Arial"/>
                </a:rPr>
                <a:t>Latin America - 30%</a:t>
              </a:r>
              <a:endParaRPr/>
            </a:p>
            <a:p>
              <a:pPr marL="0" marR="0" lvl="0" indent="0" algn="l" rtl="0">
                <a:lnSpc>
                  <a:spcPct val="115000"/>
                </a:lnSpc>
                <a:spcBef>
                  <a:spcPts val="0"/>
                </a:spcBef>
                <a:spcAft>
                  <a:spcPts val="0"/>
                </a:spcAft>
                <a:buNone/>
              </a:pPr>
              <a:r>
                <a:rPr lang="en-US" sz="3352" b="0" i="0" u="none" strike="noStrike" cap="none">
                  <a:solidFill>
                    <a:srgbClr val="0C0804"/>
                  </a:solidFill>
                  <a:latin typeface="Arial"/>
                  <a:ea typeface="Arial"/>
                  <a:cs typeface="Arial"/>
                  <a:sym typeface="Arial"/>
                </a:rPr>
                <a:t>A</a:t>
              </a:r>
              <a:r>
                <a:rPr lang="en-US" sz="3352">
                  <a:solidFill>
                    <a:srgbClr val="0C0804"/>
                  </a:solidFill>
                </a:rPr>
                <a:t>sia</a:t>
              </a:r>
              <a:r>
                <a:rPr lang="en-US" sz="3352" b="0" i="0" u="none" strike="noStrike" cap="none">
                  <a:solidFill>
                    <a:srgbClr val="0C0804"/>
                  </a:solidFill>
                  <a:latin typeface="Arial"/>
                  <a:ea typeface="Arial"/>
                  <a:cs typeface="Arial"/>
                  <a:sym typeface="Arial"/>
                </a:rPr>
                <a:t> - 18%</a:t>
              </a:r>
              <a:endParaRPr/>
            </a:p>
            <a:p>
              <a:pPr marL="0" marR="0" lvl="0" indent="0" algn="l" rtl="0">
                <a:lnSpc>
                  <a:spcPct val="115000"/>
                </a:lnSpc>
                <a:spcBef>
                  <a:spcPts val="0"/>
                </a:spcBef>
                <a:spcAft>
                  <a:spcPts val="0"/>
                </a:spcAft>
                <a:buNone/>
              </a:pPr>
              <a:r>
                <a:rPr lang="en-US" sz="3352" b="0" i="0" u="none" strike="noStrike" cap="none">
                  <a:solidFill>
                    <a:srgbClr val="0C0804"/>
                  </a:solidFill>
                  <a:latin typeface="Arial"/>
                  <a:ea typeface="Arial"/>
                  <a:cs typeface="Arial"/>
                  <a:sym typeface="Arial"/>
                </a:rPr>
                <a:t>North America - 6%</a:t>
              </a:r>
              <a:endParaRPr/>
            </a:p>
            <a:p>
              <a:pPr marL="0" marR="0" lvl="0" indent="0" algn="l" rtl="0">
                <a:lnSpc>
                  <a:spcPct val="115000"/>
                </a:lnSpc>
                <a:spcBef>
                  <a:spcPts val="0"/>
                </a:spcBef>
                <a:spcAft>
                  <a:spcPts val="0"/>
                </a:spcAft>
                <a:buNone/>
              </a:pPr>
              <a:r>
                <a:rPr lang="en-US" sz="3352" b="0" i="0" u="none" strike="noStrike" cap="none">
                  <a:solidFill>
                    <a:srgbClr val="0C0804"/>
                  </a:solidFill>
                  <a:latin typeface="Arial"/>
                  <a:ea typeface="Arial"/>
                  <a:cs typeface="Arial"/>
                  <a:sym typeface="Arial"/>
                </a:rPr>
                <a:t>O</a:t>
              </a:r>
              <a:r>
                <a:rPr lang="en-US" sz="3352">
                  <a:solidFill>
                    <a:srgbClr val="0C0804"/>
                  </a:solidFill>
                </a:rPr>
                <a:t>ceania</a:t>
              </a:r>
              <a:r>
                <a:rPr lang="en-US" sz="3352" b="0" i="0" u="none" strike="noStrike" cap="none">
                  <a:solidFill>
                    <a:srgbClr val="0C0804"/>
                  </a:solidFill>
                  <a:latin typeface="Arial"/>
                  <a:ea typeface="Arial"/>
                  <a:cs typeface="Arial"/>
                  <a:sym typeface="Arial"/>
                </a:rPr>
                <a:t> - 3%</a:t>
              </a:r>
              <a:endParaRPr/>
            </a:p>
            <a:p>
              <a:pPr marL="0" marR="0" lvl="0" indent="0" algn="l" rtl="0">
                <a:lnSpc>
                  <a:spcPct val="115000"/>
                </a:lnSpc>
                <a:spcBef>
                  <a:spcPts val="0"/>
                </a:spcBef>
                <a:spcAft>
                  <a:spcPts val="0"/>
                </a:spcAft>
                <a:buNone/>
              </a:pPr>
              <a:r>
                <a:rPr lang="en-US" sz="3352" b="0" i="0" u="none" strike="noStrike" cap="none">
                  <a:solidFill>
                    <a:srgbClr val="0C0804"/>
                  </a:solidFill>
                  <a:latin typeface="Arial"/>
                  <a:ea typeface="Arial"/>
                  <a:cs typeface="Arial"/>
                  <a:sym typeface="Arial"/>
                </a:rPr>
                <a:t>E</a:t>
              </a:r>
              <a:r>
                <a:rPr lang="en-US" sz="3352">
                  <a:solidFill>
                    <a:srgbClr val="0C0804"/>
                  </a:solidFill>
                </a:rPr>
                <a:t>urope</a:t>
              </a:r>
              <a:r>
                <a:rPr lang="en-US" sz="3352" b="0" i="0" u="none" strike="noStrike" cap="none">
                  <a:solidFill>
                    <a:srgbClr val="0C0804"/>
                  </a:solidFill>
                  <a:latin typeface="Arial"/>
                  <a:ea typeface="Arial"/>
                  <a:cs typeface="Arial"/>
                  <a:sym typeface="Arial"/>
                </a:rPr>
                <a:t> - 2%</a:t>
              </a:r>
              <a:endParaRPr/>
            </a:p>
            <a:p>
              <a:pPr marL="0" marR="0" lvl="0" indent="0" algn="l" rtl="0">
                <a:lnSpc>
                  <a:spcPct val="115000"/>
                </a:lnSpc>
                <a:spcBef>
                  <a:spcPts val="0"/>
                </a:spcBef>
                <a:spcAft>
                  <a:spcPts val="0"/>
                </a:spcAft>
                <a:buNone/>
              </a:pPr>
              <a:r>
                <a:rPr lang="en-US" sz="3352" b="0" i="0" u="none" strike="noStrike" cap="none">
                  <a:solidFill>
                    <a:srgbClr val="0C0804"/>
                  </a:solidFill>
                  <a:latin typeface="Arial"/>
                  <a:ea typeface="Arial"/>
                  <a:cs typeface="Arial"/>
                  <a:sym typeface="Arial"/>
                </a:rPr>
                <a:t>Middle East - 0%</a:t>
              </a:r>
              <a:endParaRPr/>
            </a:p>
          </p:txBody>
        </p:sp>
      </p:grpSp>
      <p:pic>
        <p:nvPicPr>
          <p:cNvPr id="131" name="Google Shape;131;p4"/>
          <p:cNvPicPr preferRelativeResize="0"/>
          <p:nvPr/>
        </p:nvPicPr>
        <p:blipFill rotWithShape="1">
          <a:blip r:embed="rId5">
            <a:alphaModFix/>
          </a:blip>
          <a:srcRect l="21465" r="20867"/>
          <a:stretch/>
        </p:blipFill>
        <p:spPr>
          <a:xfrm>
            <a:off x="-928300" y="188414"/>
            <a:ext cx="8683752" cy="10098586"/>
          </a:xfrm>
          <a:prstGeom prst="rect">
            <a:avLst/>
          </a:prstGeom>
          <a:noFill/>
          <a:ln>
            <a:noFill/>
          </a:ln>
        </p:spPr>
      </p:pic>
      <p:pic>
        <p:nvPicPr>
          <p:cNvPr id="132" name="Google Shape;132;p4"/>
          <p:cNvPicPr preferRelativeResize="0"/>
          <p:nvPr/>
        </p:nvPicPr>
        <p:blipFill rotWithShape="1">
          <a:blip r:embed="rId6">
            <a:alphaModFix/>
          </a:blip>
          <a:srcRect/>
          <a:stretch/>
        </p:blipFill>
        <p:spPr>
          <a:xfrm>
            <a:off x="2697684" y="6416557"/>
            <a:ext cx="2825420" cy="1604217"/>
          </a:xfrm>
          <a:prstGeom prst="rect">
            <a:avLst/>
          </a:prstGeom>
          <a:noFill/>
          <a:ln>
            <a:noFill/>
          </a:ln>
        </p:spPr>
      </p:pic>
      <p:sp>
        <p:nvSpPr>
          <p:cNvPr id="133" name="Google Shape;133;p4"/>
          <p:cNvSpPr txBox="1"/>
          <p:nvPr/>
        </p:nvSpPr>
        <p:spPr>
          <a:xfrm>
            <a:off x="1028700" y="1104900"/>
            <a:ext cx="661603" cy="20955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1500" b="0" i="0" u="none" strike="noStrike" cap="none">
                <a:solidFill>
                  <a:srgbClr val="0C0804"/>
                </a:solidFill>
                <a:latin typeface="Arial"/>
                <a:ea typeface="Arial"/>
                <a:cs typeface="Arial"/>
                <a:sym typeface="Arial"/>
              </a:rPr>
              <a:t>6/15</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464"/>
        <p:cNvGrpSpPr/>
        <p:nvPr/>
      </p:nvGrpSpPr>
      <p:grpSpPr>
        <a:xfrm>
          <a:off x="0" y="0"/>
          <a:ext cx="0" cy="0"/>
          <a:chOff x="0" y="0"/>
          <a:chExt cx="0" cy="0"/>
        </a:xfrm>
      </p:grpSpPr>
      <p:pic>
        <p:nvPicPr>
          <p:cNvPr id="465" name="Google Shape;465;p31"/>
          <p:cNvPicPr preferRelativeResize="0"/>
          <p:nvPr/>
        </p:nvPicPr>
        <p:blipFill rotWithShape="1">
          <a:blip r:embed="rId3">
            <a:alphaModFix amt="55000"/>
          </a:blip>
          <a:srcRect/>
          <a:stretch/>
        </p:blipFill>
        <p:spPr>
          <a:xfrm rot="10800000">
            <a:off x="870799" y="1531745"/>
            <a:ext cx="7839298" cy="8074184"/>
          </a:xfrm>
          <a:prstGeom prst="rect">
            <a:avLst/>
          </a:prstGeom>
          <a:noFill/>
          <a:ln>
            <a:noFill/>
          </a:ln>
        </p:spPr>
      </p:pic>
      <p:grpSp>
        <p:nvGrpSpPr>
          <p:cNvPr id="466" name="Google Shape;466;p31"/>
          <p:cNvGrpSpPr/>
          <p:nvPr/>
        </p:nvGrpSpPr>
        <p:grpSpPr>
          <a:xfrm>
            <a:off x="8199090" y="1539323"/>
            <a:ext cx="9725985" cy="7948795"/>
            <a:chOff x="0" y="76200"/>
            <a:chExt cx="12967981" cy="10598393"/>
          </a:xfrm>
        </p:grpSpPr>
        <p:sp>
          <p:nvSpPr>
            <p:cNvPr id="467" name="Google Shape;467;p31"/>
            <p:cNvSpPr/>
            <p:nvPr/>
          </p:nvSpPr>
          <p:spPr>
            <a:xfrm>
              <a:off x="0" y="2259724"/>
              <a:ext cx="12967981" cy="16041"/>
            </a:xfrm>
            <a:prstGeom prst="rect">
              <a:avLst/>
            </a:prstGeom>
            <a:solidFill>
              <a:srgbClr val="D6A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1"/>
            <p:cNvSpPr txBox="1"/>
            <p:nvPr/>
          </p:nvSpPr>
          <p:spPr>
            <a:xfrm>
              <a:off x="0" y="76200"/>
              <a:ext cx="12967981" cy="1669581"/>
            </a:xfrm>
            <a:prstGeom prst="rect">
              <a:avLst/>
            </a:prstGeom>
            <a:noFill/>
            <a:ln>
              <a:noFill/>
            </a:ln>
          </p:spPr>
          <p:txBody>
            <a:bodyPr spcFirstLastPara="1" wrap="square" lIns="0" tIns="0" rIns="0" bIns="0" anchor="t" anchorCtr="0">
              <a:spAutoFit/>
            </a:bodyPr>
            <a:lstStyle/>
            <a:p>
              <a:pPr marL="0" marR="0" lvl="0" indent="0" algn="l" rtl="0">
                <a:lnSpc>
                  <a:spcPct val="110003"/>
                </a:lnSpc>
                <a:spcBef>
                  <a:spcPts val="0"/>
                </a:spcBef>
                <a:spcAft>
                  <a:spcPts val="0"/>
                </a:spcAft>
                <a:buNone/>
              </a:pPr>
              <a:r>
                <a:rPr lang="en-US" sz="8597" b="0" i="0" u="none" strike="noStrike" cap="none">
                  <a:solidFill>
                    <a:srgbClr val="0C0804"/>
                  </a:solidFill>
                  <a:latin typeface="Arial"/>
                  <a:ea typeface="Arial"/>
                  <a:cs typeface="Arial"/>
                  <a:sym typeface="Arial"/>
                </a:rPr>
                <a:t>Galatians 3:28</a:t>
              </a:r>
              <a:endParaRPr/>
            </a:p>
          </p:txBody>
        </p:sp>
        <p:sp>
          <p:nvSpPr>
            <p:cNvPr id="469" name="Google Shape;469;p31"/>
            <p:cNvSpPr txBox="1"/>
            <p:nvPr/>
          </p:nvSpPr>
          <p:spPr>
            <a:xfrm>
              <a:off x="0" y="2789708"/>
              <a:ext cx="12967981" cy="6858000"/>
            </a:xfrm>
            <a:prstGeom prst="rect">
              <a:avLst/>
            </a:prstGeom>
            <a:noFill/>
            <a:ln>
              <a:noFill/>
            </a:ln>
          </p:spPr>
          <p:txBody>
            <a:bodyPr spcFirstLastPara="1" wrap="square" lIns="0" tIns="0" rIns="0" bIns="0" anchor="t" anchorCtr="0">
              <a:spAutoFit/>
            </a:bodyPr>
            <a:lstStyle/>
            <a:p>
              <a:pPr marL="0" marR="0" lvl="0" indent="0" algn="l" rtl="0">
                <a:lnSpc>
                  <a:spcPct val="120007"/>
                </a:lnSpc>
                <a:spcBef>
                  <a:spcPts val="0"/>
                </a:spcBef>
                <a:spcAft>
                  <a:spcPts val="0"/>
                </a:spcAft>
                <a:buNone/>
              </a:pPr>
              <a:r>
                <a:rPr lang="en-US" sz="5658" b="0" i="0" u="none" strike="noStrike" cap="none">
                  <a:solidFill>
                    <a:srgbClr val="0C0804"/>
                  </a:solidFill>
                  <a:latin typeface="Arial"/>
                  <a:ea typeface="Arial"/>
                  <a:cs typeface="Arial"/>
                  <a:sym typeface="Arial"/>
                </a:rPr>
                <a:t>There is neither Jew nor Gentile, neither slave nor free, nor is there male and female, for you are all one in Christ Jesus.</a:t>
              </a:r>
              <a:endParaRPr/>
            </a:p>
            <a:p>
              <a:pPr marL="0" marR="0" lvl="0" indent="0" algn="l" rtl="0">
                <a:lnSpc>
                  <a:spcPct val="120007"/>
                </a:lnSpc>
                <a:spcBef>
                  <a:spcPts val="0"/>
                </a:spcBef>
                <a:spcAft>
                  <a:spcPts val="0"/>
                </a:spcAft>
                <a:buNone/>
              </a:pPr>
              <a:endParaRPr sz="5658" b="0" i="0" u="none" strike="noStrike" cap="none">
                <a:solidFill>
                  <a:srgbClr val="0C0804"/>
                </a:solidFill>
                <a:latin typeface="Arial"/>
                <a:ea typeface="Arial"/>
                <a:cs typeface="Arial"/>
                <a:sym typeface="Arial"/>
              </a:endParaRPr>
            </a:p>
          </p:txBody>
        </p:sp>
        <p:sp>
          <p:nvSpPr>
            <p:cNvPr id="470" name="Google Shape;470;p31"/>
            <p:cNvSpPr txBox="1"/>
            <p:nvPr/>
          </p:nvSpPr>
          <p:spPr>
            <a:xfrm>
              <a:off x="0" y="10094976"/>
              <a:ext cx="12967981" cy="579617"/>
            </a:xfrm>
            <a:prstGeom prst="rect">
              <a:avLst/>
            </a:prstGeom>
            <a:noFill/>
            <a:ln>
              <a:noFill/>
            </a:ln>
          </p:spPr>
          <p:txBody>
            <a:bodyPr spcFirstLastPara="1" wrap="square" lIns="0" tIns="0" rIns="0" bIns="0" anchor="t" anchorCtr="0">
              <a:spAutoFit/>
            </a:bodyPr>
            <a:lstStyle/>
            <a:p>
              <a:pPr marL="0" marR="0" lvl="0" indent="0" algn="l" rtl="0">
                <a:lnSpc>
                  <a:spcPct val="210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471" name="Google Shape;471;p31"/>
          <p:cNvPicPr preferRelativeResize="0"/>
          <p:nvPr/>
        </p:nvPicPr>
        <p:blipFill rotWithShape="1">
          <a:blip r:embed="rId4">
            <a:alphaModFix/>
          </a:blip>
          <a:srcRect t="1035" b="1036"/>
          <a:stretch/>
        </p:blipFill>
        <p:spPr>
          <a:xfrm>
            <a:off x="0" y="0"/>
            <a:ext cx="7062860" cy="1037132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6AE89"/>
        </a:solidFill>
        <a:effectLst/>
      </p:bgPr>
    </p:bg>
    <p:spTree>
      <p:nvGrpSpPr>
        <p:cNvPr id="1" name="Shape 475"/>
        <p:cNvGrpSpPr/>
        <p:nvPr/>
      </p:nvGrpSpPr>
      <p:grpSpPr>
        <a:xfrm>
          <a:off x="0" y="0"/>
          <a:ext cx="0" cy="0"/>
          <a:chOff x="0" y="0"/>
          <a:chExt cx="0" cy="0"/>
        </a:xfrm>
      </p:grpSpPr>
      <p:pic>
        <p:nvPicPr>
          <p:cNvPr id="476" name="Google Shape;476;p32"/>
          <p:cNvPicPr preferRelativeResize="0"/>
          <p:nvPr/>
        </p:nvPicPr>
        <p:blipFill rotWithShape="1">
          <a:blip r:embed="rId3">
            <a:alphaModFix amt="55000"/>
          </a:blip>
          <a:srcRect/>
          <a:stretch/>
        </p:blipFill>
        <p:spPr>
          <a:xfrm>
            <a:off x="1484162" y="4700909"/>
            <a:ext cx="1704205" cy="1755268"/>
          </a:xfrm>
          <a:prstGeom prst="rect">
            <a:avLst/>
          </a:prstGeom>
          <a:noFill/>
          <a:ln>
            <a:noFill/>
          </a:ln>
        </p:spPr>
      </p:pic>
      <p:grpSp>
        <p:nvGrpSpPr>
          <p:cNvPr id="477" name="Google Shape;477;p32"/>
          <p:cNvGrpSpPr/>
          <p:nvPr/>
        </p:nvGrpSpPr>
        <p:grpSpPr>
          <a:xfrm>
            <a:off x="895625" y="1562625"/>
            <a:ext cx="12849075" cy="1484643"/>
            <a:chOff x="-15" y="990567"/>
            <a:chExt cx="17132100" cy="1979524"/>
          </a:xfrm>
        </p:grpSpPr>
        <p:sp>
          <p:nvSpPr>
            <p:cNvPr id="478" name="Google Shape;478;p32"/>
            <p:cNvSpPr/>
            <p:nvPr/>
          </p:nvSpPr>
          <p:spPr>
            <a:xfrm>
              <a:off x="0" y="2954558"/>
              <a:ext cx="13792778" cy="15533"/>
            </a:xfrm>
            <a:prstGeom prst="rect">
              <a:avLst/>
            </a:prstGeom>
            <a:solidFill>
              <a:srgbClr val="0C08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2"/>
            <p:cNvSpPr txBox="1"/>
            <p:nvPr/>
          </p:nvSpPr>
          <p:spPr>
            <a:xfrm>
              <a:off x="-15" y="990567"/>
              <a:ext cx="17132100" cy="1346100"/>
            </a:xfrm>
            <a:prstGeom prst="rect">
              <a:avLst/>
            </a:prstGeom>
            <a:noFill/>
            <a:ln>
              <a:noFill/>
            </a:ln>
          </p:spPr>
          <p:txBody>
            <a:bodyPr spcFirstLastPara="1" wrap="square" lIns="0" tIns="0" rIns="0" bIns="0" anchor="t" anchorCtr="0">
              <a:spAutoFit/>
            </a:bodyPr>
            <a:lstStyle/>
            <a:p>
              <a:pPr marL="0" marR="0" lvl="0" indent="0" algn="l" rtl="0">
                <a:lnSpc>
                  <a:spcPct val="110018"/>
                </a:lnSpc>
                <a:spcBef>
                  <a:spcPts val="0"/>
                </a:spcBef>
                <a:spcAft>
                  <a:spcPts val="0"/>
                </a:spcAft>
                <a:buNone/>
              </a:pPr>
              <a:r>
                <a:rPr lang="en-US" sz="6558" b="0" i="0" u="none" strike="noStrike" cap="none">
                  <a:solidFill>
                    <a:srgbClr val="0C0804"/>
                  </a:solidFill>
                  <a:latin typeface="Arial"/>
                  <a:ea typeface="Arial"/>
                  <a:cs typeface="Arial"/>
                  <a:sym typeface="Arial"/>
                </a:rPr>
                <a:t>Ellen White's Stand on Racism</a:t>
              </a:r>
              <a:endParaRPr/>
            </a:p>
          </p:txBody>
        </p:sp>
      </p:grpSp>
      <p:grpSp>
        <p:nvGrpSpPr>
          <p:cNvPr id="480" name="Google Shape;480;p32"/>
          <p:cNvGrpSpPr/>
          <p:nvPr/>
        </p:nvGrpSpPr>
        <p:grpSpPr>
          <a:xfrm>
            <a:off x="895625" y="2615025"/>
            <a:ext cx="16496738" cy="4202528"/>
            <a:chOff x="-15" y="-300175"/>
            <a:chExt cx="21995651" cy="5603371"/>
          </a:xfrm>
        </p:grpSpPr>
        <p:sp>
          <p:nvSpPr>
            <p:cNvPr id="481" name="Google Shape;481;p32"/>
            <p:cNvSpPr txBox="1"/>
            <p:nvPr/>
          </p:nvSpPr>
          <p:spPr>
            <a:xfrm>
              <a:off x="-15" y="-300175"/>
              <a:ext cx="17291100" cy="456300"/>
            </a:xfrm>
            <a:prstGeom prst="rect">
              <a:avLst/>
            </a:prstGeom>
            <a:noFill/>
            <a:ln>
              <a:noFill/>
            </a:ln>
          </p:spPr>
          <p:txBody>
            <a:bodyPr spcFirstLastPara="1" wrap="square" lIns="0" tIns="0" rIns="0" bIns="0" anchor="t" anchorCtr="0">
              <a:spAutoFit/>
            </a:bodyPr>
            <a:lstStyle/>
            <a:p>
              <a:pPr marL="0" marR="0" lvl="0" indent="0" algn="l" rtl="0">
                <a:lnSpc>
                  <a:spcPct val="120010"/>
                </a:lnSpc>
                <a:spcBef>
                  <a:spcPts val="0"/>
                </a:spcBef>
                <a:spcAft>
                  <a:spcPts val="0"/>
                </a:spcAft>
                <a:buNone/>
              </a:pPr>
              <a:r>
                <a:rPr lang="en-US" sz="2223" b="0" i="1" u="none" strike="noStrike" cap="none">
                  <a:solidFill>
                    <a:srgbClr val="FFFFFF"/>
                  </a:solidFill>
                  <a:latin typeface="Arial"/>
                  <a:ea typeface="Arial"/>
                  <a:cs typeface="Arial"/>
                  <a:sym typeface="Arial"/>
                </a:rPr>
                <a:t>Mrs. White boldly preached on duties to colored people after the abolition of slavery on March 21</a:t>
              </a:r>
              <a:r>
                <a:rPr lang="en-US" sz="2223" i="1">
                  <a:solidFill>
                    <a:srgbClr val="FFFFFF"/>
                  </a:solidFill>
                </a:rPr>
                <a:t>, </a:t>
              </a:r>
              <a:r>
                <a:rPr lang="en-US" sz="2223" b="0" i="1" u="none" strike="noStrike" cap="none">
                  <a:solidFill>
                    <a:srgbClr val="FFFFFF"/>
                  </a:solidFill>
                  <a:latin typeface="Arial"/>
                  <a:ea typeface="Arial"/>
                  <a:cs typeface="Arial"/>
                  <a:sym typeface="Arial"/>
                </a:rPr>
                <a:t>1891 </a:t>
              </a:r>
              <a:endParaRPr sz="200" i="1"/>
            </a:p>
          </p:txBody>
        </p:sp>
        <p:sp>
          <p:nvSpPr>
            <p:cNvPr id="482" name="Google Shape;482;p32"/>
            <p:cNvSpPr txBox="1"/>
            <p:nvPr/>
          </p:nvSpPr>
          <p:spPr>
            <a:xfrm>
              <a:off x="0" y="2948073"/>
              <a:ext cx="21995636" cy="2355123"/>
            </a:xfrm>
            <a:prstGeom prst="rect">
              <a:avLst/>
            </a:prstGeom>
            <a:noFill/>
            <a:ln>
              <a:noFill/>
            </a:ln>
          </p:spPr>
          <p:txBody>
            <a:bodyPr spcFirstLastPara="1" wrap="square" lIns="0" tIns="0" rIns="0" bIns="0" anchor="t" anchorCtr="0">
              <a:spAutoFit/>
            </a:bodyPr>
            <a:lstStyle/>
            <a:p>
              <a:pPr marL="0" marR="0" lvl="0" indent="0" algn="l" rtl="0">
                <a:lnSpc>
                  <a:spcPct val="265888"/>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l" rtl="0">
                <a:lnSpc>
                  <a:spcPct val="265888"/>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l" rtl="0">
                <a:lnSpc>
                  <a:spcPct val="265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83" name="Google Shape;483;p32"/>
          <p:cNvSpPr txBox="1"/>
          <p:nvPr/>
        </p:nvSpPr>
        <p:spPr>
          <a:xfrm>
            <a:off x="895625" y="3249175"/>
            <a:ext cx="16357500" cy="6003000"/>
          </a:xfrm>
          <a:prstGeom prst="rect">
            <a:avLst/>
          </a:prstGeom>
          <a:noFill/>
          <a:ln>
            <a:noFill/>
          </a:ln>
        </p:spPr>
        <p:txBody>
          <a:bodyPr spcFirstLastPara="1" wrap="square" lIns="0" tIns="0" rIns="0" bIns="0" anchor="t" anchorCtr="0">
            <a:spAutoFit/>
          </a:bodyPr>
          <a:lstStyle/>
          <a:p>
            <a:pPr marL="457200" marR="0" lvl="0" indent="-419100" algn="l" rtl="0">
              <a:lnSpc>
                <a:spcPct val="100000"/>
              </a:lnSpc>
              <a:spcBef>
                <a:spcPts val="0"/>
              </a:spcBef>
              <a:spcAft>
                <a:spcPts val="0"/>
              </a:spcAft>
              <a:buClr>
                <a:srgbClr val="000000"/>
              </a:buClr>
              <a:buSzPts val="3000"/>
              <a:buAutoNum type="arabicPeriod"/>
            </a:pPr>
            <a:r>
              <a:rPr lang="en-US" sz="3000" b="1" i="0" u="none" strike="noStrike" cap="none">
                <a:solidFill>
                  <a:srgbClr val="000000"/>
                </a:solidFill>
                <a:latin typeface="Open Sans"/>
                <a:ea typeface="Open Sans"/>
                <a:cs typeface="Open Sans"/>
                <a:sym typeface="Open Sans"/>
              </a:rPr>
              <a:t>Equal love</a:t>
            </a:r>
            <a:r>
              <a:rPr lang="en-US" sz="3000" i="0" u="none" strike="noStrike" cap="none">
                <a:solidFill>
                  <a:srgbClr val="000000"/>
                </a:solidFill>
                <a:latin typeface="Open Sans Light"/>
                <a:ea typeface="Open Sans Light"/>
                <a:cs typeface="Open Sans Light"/>
                <a:sym typeface="Open Sans Light"/>
              </a:rPr>
              <a:t>: Christ died just as much for the Black people as for the White people, and the God of the White man is the same God of the Black man.</a:t>
            </a:r>
            <a:endParaRPr sz="3000">
              <a:latin typeface="Open Sans"/>
              <a:ea typeface="Open Sans"/>
              <a:cs typeface="Open Sans"/>
              <a:sym typeface="Open Sans"/>
            </a:endParaRPr>
          </a:p>
          <a:p>
            <a:pPr marL="457200" marR="0" lvl="0" indent="-419100" algn="l" rtl="0">
              <a:lnSpc>
                <a:spcPct val="100000"/>
              </a:lnSpc>
              <a:spcBef>
                <a:spcPts val="0"/>
              </a:spcBef>
              <a:spcAft>
                <a:spcPts val="0"/>
              </a:spcAft>
              <a:buClr>
                <a:srgbClr val="000000"/>
              </a:buClr>
              <a:buSzPts val="3000"/>
              <a:buAutoNum type="arabicPeriod"/>
            </a:pPr>
            <a:r>
              <a:rPr lang="en-US" sz="3000" b="1" i="0" u="none" strike="noStrike" cap="none">
                <a:solidFill>
                  <a:srgbClr val="000000"/>
                </a:solidFill>
                <a:latin typeface="Open Sans"/>
                <a:ea typeface="Open Sans"/>
                <a:cs typeface="Open Sans"/>
                <a:sym typeface="Open Sans"/>
              </a:rPr>
              <a:t>Equal reward</a:t>
            </a:r>
            <a:r>
              <a:rPr lang="en-US" sz="3000" i="0" u="none" strike="noStrike" cap="none">
                <a:solidFill>
                  <a:srgbClr val="000000"/>
                </a:solidFill>
                <a:latin typeface="Open Sans"/>
                <a:ea typeface="Open Sans"/>
                <a:cs typeface="Open Sans"/>
                <a:sym typeface="Open Sans"/>
              </a:rPr>
              <a:t>: The Black man's name is written next to the White man's name in the book of life.</a:t>
            </a:r>
            <a:endParaRPr sz="3000">
              <a:latin typeface="Open Sans"/>
              <a:ea typeface="Open Sans"/>
              <a:cs typeface="Open Sans"/>
              <a:sym typeface="Open Sans"/>
            </a:endParaRPr>
          </a:p>
          <a:p>
            <a:pPr marL="457200" marR="0" lvl="0" indent="-419100" algn="l" rtl="0">
              <a:lnSpc>
                <a:spcPct val="100000"/>
              </a:lnSpc>
              <a:spcBef>
                <a:spcPts val="0"/>
              </a:spcBef>
              <a:spcAft>
                <a:spcPts val="0"/>
              </a:spcAft>
              <a:buClr>
                <a:srgbClr val="000000"/>
              </a:buClr>
              <a:buSzPts val="3000"/>
              <a:buAutoNum type="arabicPeriod"/>
            </a:pPr>
            <a:r>
              <a:rPr lang="en-US" sz="3000" b="1" i="0" u="none" strike="noStrike" cap="none">
                <a:solidFill>
                  <a:srgbClr val="000000"/>
                </a:solidFill>
                <a:latin typeface="Open Sans"/>
                <a:ea typeface="Open Sans"/>
                <a:cs typeface="Open Sans"/>
                <a:sym typeface="Open Sans"/>
              </a:rPr>
              <a:t>Equal salvation</a:t>
            </a:r>
            <a:r>
              <a:rPr lang="en-US" sz="3000" i="0" u="none" strike="noStrike" cap="none">
                <a:solidFill>
                  <a:srgbClr val="000000"/>
                </a:solidFill>
                <a:latin typeface="Open Sans"/>
                <a:ea typeface="Open Sans"/>
                <a:cs typeface="Open Sans"/>
                <a:sym typeface="Open Sans"/>
              </a:rPr>
              <a:t>: Unless God's Spirit is in your heart, whether you're White or Black, you are a slave and need to be freed.</a:t>
            </a:r>
            <a:endParaRPr sz="3000">
              <a:latin typeface="Open Sans"/>
              <a:ea typeface="Open Sans"/>
              <a:cs typeface="Open Sans"/>
              <a:sym typeface="Open Sans"/>
            </a:endParaRPr>
          </a:p>
          <a:p>
            <a:pPr marL="457200" marR="0" lvl="0" indent="-419100" algn="l" rtl="0">
              <a:lnSpc>
                <a:spcPct val="100000"/>
              </a:lnSpc>
              <a:spcBef>
                <a:spcPts val="0"/>
              </a:spcBef>
              <a:spcAft>
                <a:spcPts val="0"/>
              </a:spcAft>
              <a:buClr>
                <a:srgbClr val="000000"/>
              </a:buClr>
              <a:buSzPts val="3000"/>
              <a:buAutoNum type="arabicPeriod"/>
            </a:pPr>
            <a:r>
              <a:rPr lang="en-US" sz="3000" b="1" i="0" u="none" strike="noStrike" cap="none">
                <a:solidFill>
                  <a:srgbClr val="000000"/>
                </a:solidFill>
                <a:latin typeface="Open Sans"/>
                <a:ea typeface="Open Sans"/>
                <a:cs typeface="Open Sans"/>
                <a:sym typeface="Open Sans"/>
              </a:rPr>
              <a:t>Equal destination</a:t>
            </a:r>
            <a:r>
              <a:rPr lang="en-US" sz="3000" i="0" u="none" strike="noStrike" cap="none">
                <a:solidFill>
                  <a:srgbClr val="000000"/>
                </a:solidFill>
                <a:latin typeface="Open Sans"/>
                <a:ea typeface="Open Sans"/>
                <a:cs typeface="Open Sans"/>
                <a:sym typeface="Open Sans"/>
              </a:rPr>
              <a:t>: We are all journeying to the same heaven.</a:t>
            </a:r>
            <a:endParaRPr sz="3000">
              <a:latin typeface="Open Sans"/>
              <a:ea typeface="Open Sans"/>
              <a:cs typeface="Open Sans"/>
              <a:sym typeface="Open Sans"/>
            </a:endParaRPr>
          </a:p>
          <a:p>
            <a:pPr marL="457200" marR="0" lvl="0" indent="-419100" algn="l" rtl="0">
              <a:lnSpc>
                <a:spcPct val="100000"/>
              </a:lnSpc>
              <a:spcBef>
                <a:spcPts val="0"/>
              </a:spcBef>
              <a:spcAft>
                <a:spcPts val="0"/>
              </a:spcAft>
              <a:buClr>
                <a:srgbClr val="000000"/>
              </a:buClr>
              <a:buSzPts val="3000"/>
              <a:buAutoNum type="arabicPeriod"/>
            </a:pPr>
            <a:r>
              <a:rPr lang="en-US" sz="3000" b="1" i="0" u="none" strike="noStrike" cap="none">
                <a:solidFill>
                  <a:srgbClr val="000000"/>
                </a:solidFill>
                <a:latin typeface="Open Sans"/>
                <a:ea typeface="Open Sans"/>
                <a:cs typeface="Open Sans"/>
                <a:sym typeface="Open Sans"/>
              </a:rPr>
              <a:t>Equal relations</a:t>
            </a:r>
            <a:r>
              <a:rPr lang="en-US" sz="3000" i="0" u="none" strike="noStrike" cap="none">
                <a:solidFill>
                  <a:srgbClr val="000000"/>
                </a:solidFill>
                <a:latin typeface="Open Sans"/>
                <a:ea typeface="Open Sans"/>
                <a:cs typeface="Open Sans"/>
                <a:sym typeface="Open Sans"/>
              </a:rPr>
              <a:t>: God makes no distinction between the North and the South; therefore, we must learn to live together here on earth before we can get to heaven.</a:t>
            </a:r>
            <a:endParaRPr sz="3000">
              <a:latin typeface="Open Sans"/>
              <a:ea typeface="Open Sans"/>
              <a:cs typeface="Open Sans"/>
              <a:sym typeface="Open Sans"/>
            </a:endParaRPr>
          </a:p>
          <a:p>
            <a:pPr marL="457200" marR="0" lvl="0" indent="-419100" algn="l" rtl="0">
              <a:lnSpc>
                <a:spcPct val="100000"/>
              </a:lnSpc>
              <a:spcBef>
                <a:spcPts val="0"/>
              </a:spcBef>
              <a:spcAft>
                <a:spcPts val="0"/>
              </a:spcAft>
              <a:buClr>
                <a:srgbClr val="000000"/>
              </a:buClr>
              <a:buSzPts val="3000"/>
              <a:buAutoNum type="arabicPeriod"/>
            </a:pPr>
            <a:r>
              <a:rPr lang="en-US" sz="3000" b="1" i="0" u="none" strike="noStrike" cap="none">
                <a:solidFill>
                  <a:srgbClr val="000000"/>
                </a:solidFill>
                <a:latin typeface="Open Sans"/>
                <a:ea typeface="Open Sans"/>
                <a:cs typeface="Open Sans"/>
                <a:sym typeface="Open Sans"/>
              </a:rPr>
              <a:t>Equal responsibility</a:t>
            </a:r>
            <a:r>
              <a:rPr lang="en-US" sz="3000" i="0" u="none" strike="noStrike" cap="none">
                <a:solidFill>
                  <a:srgbClr val="000000"/>
                </a:solidFill>
                <a:latin typeface="Open Sans"/>
                <a:ea typeface="Open Sans"/>
                <a:cs typeface="Open Sans"/>
                <a:sym typeface="Open Sans"/>
              </a:rPr>
              <a:t>: Let none of Christ's children be cowards in regard to the work for the Black race.</a:t>
            </a:r>
            <a:endParaRPr sz="3000">
              <a:latin typeface="Open Sans"/>
              <a:ea typeface="Open Sans"/>
              <a:cs typeface="Open Sans"/>
              <a:sym typeface="Open Sans"/>
            </a:endParaRPr>
          </a:p>
          <a:p>
            <a:pPr marL="457200" marR="0" lvl="0" indent="-419100" algn="l" rtl="0">
              <a:lnSpc>
                <a:spcPct val="100000"/>
              </a:lnSpc>
              <a:spcBef>
                <a:spcPts val="0"/>
              </a:spcBef>
              <a:spcAft>
                <a:spcPts val="0"/>
              </a:spcAft>
              <a:buClr>
                <a:srgbClr val="000000"/>
              </a:buClr>
              <a:buSzPts val="3000"/>
              <a:buAutoNum type="arabicPeriod"/>
            </a:pPr>
            <a:r>
              <a:rPr lang="en-US" sz="3000" b="1" i="0" u="none" strike="noStrike" cap="none">
                <a:solidFill>
                  <a:srgbClr val="000000"/>
                </a:solidFill>
                <a:latin typeface="Open Sans"/>
                <a:ea typeface="Open Sans"/>
                <a:cs typeface="Open Sans"/>
                <a:sym typeface="Open Sans"/>
              </a:rPr>
              <a:t>Equal priority</a:t>
            </a:r>
            <a:r>
              <a:rPr lang="en-US" sz="3000" i="0" u="none" strike="noStrike" cap="none">
                <a:solidFill>
                  <a:srgbClr val="000000"/>
                </a:solidFill>
                <a:latin typeface="Open Sans"/>
                <a:ea typeface="Open Sans"/>
                <a:cs typeface="Open Sans"/>
                <a:sym typeface="Open Sans"/>
              </a:rPr>
              <a:t>: The Seventh-day Adventist Church must give the gospel to Blacks, and it should be at the top of the priority list (Adventist Review (Online Ed), 2002).</a:t>
            </a:r>
            <a:endParaRPr sz="3000" i="0" u="none" strike="noStrike" cap="none">
              <a:solidFill>
                <a:srgbClr val="000000"/>
              </a:solidFill>
              <a:latin typeface="Open Sans"/>
              <a:ea typeface="Open Sans"/>
              <a:cs typeface="Open Sans"/>
              <a:sym typeface="Open Sans"/>
            </a:endParaRPr>
          </a:p>
        </p:txBody>
      </p:sp>
      <p:pic>
        <p:nvPicPr>
          <p:cNvPr id="484" name="Google Shape;484;p32"/>
          <p:cNvPicPr preferRelativeResize="0"/>
          <p:nvPr/>
        </p:nvPicPr>
        <p:blipFill rotWithShape="1">
          <a:blip r:embed="rId4">
            <a:alphaModFix/>
          </a:blip>
          <a:srcRect l="6686" r="6686" b="15870"/>
          <a:stretch/>
        </p:blipFill>
        <p:spPr>
          <a:xfrm>
            <a:off x="14206988" y="294453"/>
            <a:ext cx="2553672" cy="2378836"/>
          </a:xfrm>
          <a:prstGeom prst="rect">
            <a:avLst/>
          </a:prstGeom>
          <a:noFill/>
          <a:ln>
            <a:noFill/>
          </a:ln>
        </p:spPr>
      </p:pic>
      <p:sp>
        <p:nvSpPr>
          <p:cNvPr id="485" name="Google Shape;485;p32"/>
          <p:cNvSpPr txBox="1"/>
          <p:nvPr/>
        </p:nvSpPr>
        <p:spPr>
          <a:xfrm>
            <a:off x="895625" y="9828050"/>
            <a:ext cx="7932600" cy="3231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2099" b="0" i="0" u="none" strike="noStrike" cap="none">
                <a:solidFill>
                  <a:srgbClr val="000000"/>
                </a:solidFill>
                <a:latin typeface="Open Sans Light"/>
                <a:ea typeface="Open Sans Light"/>
                <a:cs typeface="Open Sans Light"/>
                <a:sym typeface="Open Sans Light"/>
              </a:rPr>
              <a:t>https://www.adventistreview.org/archives/2002-1508/story2.html</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6AE89"/>
        </a:solidFill>
        <a:effectLst/>
      </p:bgPr>
    </p:bg>
    <p:spTree>
      <p:nvGrpSpPr>
        <p:cNvPr id="1" name="Shape 489"/>
        <p:cNvGrpSpPr/>
        <p:nvPr/>
      </p:nvGrpSpPr>
      <p:grpSpPr>
        <a:xfrm>
          <a:off x="0" y="0"/>
          <a:ext cx="0" cy="0"/>
          <a:chOff x="0" y="0"/>
          <a:chExt cx="0" cy="0"/>
        </a:xfrm>
      </p:grpSpPr>
      <p:sp>
        <p:nvSpPr>
          <p:cNvPr id="490" name="Google Shape;490;p33"/>
          <p:cNvSpPr txBox="1"/>
          <p:nvPr/>
        </p:nvSpPr>
        <p:spPr>
          <a:xfrm>
            <a:off x="1028700" y="3264600"/>
            <a:ext cx="16565100" cy="5633400"/>
          </a:xfrm>
          <a:prstGeom prst="rect">
            <a:avLst/>
          </a:prstGeom>
          <a:noFill/>
          <a:ln>
            <a:noFill/>
          </a:ln>
        </p:spPr>
        <p:txBody>
          <a:bodyPr spcFirstLastPara="1" wrap="square" lIns="0" tIns="0" rIns="0" bIns="0" anchor="t" anchorCtr="0">
            <a:spAutoFit/>
          </a:bodyPr>
          <a:lstStyle/>
          <a:p>
            <a:pPr marL="0" marR="0" lvl="0" indent="0" algn="l" rtl="0">
              <a:lnSpc>
                <a:spcPct val="139994"/>
              </a:lnSpc>
              <a:spcBef>
                <a:spcPts val="0"/>
              </a:spcBef>
              <a:spcAft>
                <a:spcPts val="0"/>
              </a:spcAft>
              <a:buNone/>
            </a:pPr>
            <a:r>
              <a:rPr lang="en-US" sz="3000" b="0" i="0" u="none" strike="noStrike" cap="none">
                <a:solidFill>
                  <a:srgbClr val="000000"/>
                </a:solidFill>
                <a:latin typeface="Open Sans Light"/>
                <a:ea typeface="Open Sans Light"/>
                <a:cs typeface="Open Sans Light"/>
                <a:sym typeface="Open Sans Light"/>
              </a:rPr>
              <a:t>	</a:t>
            </a:r>
            <a:r>
              <a:rPr lang="en-US" sz="3000" b="0" i="0" u="none" strike="noStrike" cap="none">
                <a:solidFill>
                  <a:srgbClr val="000000"/>
                </a:solidFill>
                <a:latin typeface="Arimo"/>
                <a:ea typeface="Arimo"/>
                <a:cs typeface="Arimo"/>
                <a:sym typeface="Arimo"/>
              </a:rPr>
              <a:t>If you have the spirit of Christ, you will love as brethren; you will honor the humble disciple in his poor home, because God loves him as much as He loves you, and it may be more. He recognizes no caste. He places His own signet upon men, not by their rank, not by their wealth, not by intellectual greatness, but by their oneness with Christ. It is purity of heart, singleness of purpose, that constitutes the true value of human beings.... All who are living in daily communion with Christ, will place His estimate upon men. They will reverence the good and pure, although these are poor in this world's goods.... Avarice, selfishness, and covetousness are idolatry, and are dishonoring to God.... Tenderness, compassion, and benevolence are enjoined upon Christians," (OHC, 180.3).</a:t>
            </a:r>
            <a:endParaRPr sz="3000" b="0" i="0" u="none" strike="noStrike" cap="none">
              <a:solidFill>
                <a:srgbClr val="000000"/>
              </a:solidFill>
              <a:latin typeface="Arimo"/>
              <a:ea typeface="Arimo"/>
              <a:cs typeface="Arimo"/>
              <a:sym typeface="Arimo"/>
            </a:endParaRPr>
          </a:p>
        </p:txBody>
      </p:sp>
      <p:sp>
        <p:nvSpPr>
          <p:cNvPr id="491" name="Google Shape;491;p33"/>
          <p:cNvSpPr txBox="1"/>
          <p:nvPr/>
        </p:nvSpPr>
        <p:spPr>
          <a:xfrm>
            <a:off x="3793476" y="1128675"/>
            <a:ext cx="13800300" cy="910500"/>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r>
              <a:rPr lang="en-US" sz="5915" b="0" i="0" u="none" strike="noStrike" cap="none">
                <a:solidFill>
                  <a:srgbClr val="000000"/>
                </a:solidFill>
                <a:latin typeface="Arial"/>
                <a:ea typeface="Arial"/>
                <a:cs typeface="Arial"/>
                <a:sym typeface="Arial"/>
              </a:rPr>
              <a:t>Ellen G. White: </a:t>
            </a:r>
            <a:r>
              <a:rPr lang="en-US" sz="5915" b="0" i="0" u="none" strike="noStrike" cap="none">
                <a:solidFill>
                  <a:srgbClr val="FFFFFE"/>
                </a:solidFill>
                <a:latin typeface="Arial"/>
                <a:ea typeface="Arial"/>
                <a:cs typeface="Arial"/>
                <a:sym typeface="Arial"/>
              </a:rPr>
              <a:t>Caste is Hateful to God </a:t>
            </a:r>
            <a:endParaRPr/>
          </a:p>
        </p:txBody>
      </p:sp>
      <p:pic>
        <p:nvPicPr>
          <p:cNvPr id="492" name="Google Shape;492;p33"/>
          <p:cNvPicPr preferRelativeResize="0"/>
          <p:nvPr/>
        </p:nvPicPr>
        <p:blipFill rotWithShape="1">
          <a:blip r:embed="rId3">
            <a:alphaModFix/>
          </a:blip>
          <a:srcRect t="5088" b="5088"/>
          <a:stretch/>
        </p:blipFill>
        <p:spPr>
          <a:xfrm>
            <a:off x="1028700" y="356222"/>
            <a:ext cx="3078072" cy="265193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6"/>
        <p:cNvGrpSpPr/>
        <p:nvPr/>
      </p:nvGrpSpPr>
      <p:grpSpPr>
        <a:xfrm>
          <a:off x="0" y="0"/>
          <a:ext cx="0" cy="0"/>
          <a:chOff x="0" y="0"/>
          <a:chExt cx="0" cy="0"/>
        </a:xfrm>
      </p:grpSpPr>
      <p:pic>
        <p:nvPicPr>
          <p:cNvPr id="497" name="Google Shape;497;p34"/>
          <p:cNvPicPr preferRelativeResize="0"/>
          <p:nvPr/>
        </p:nvPicPr>
        <p:blipFill rotWithShape="1">
          <a:blip r:embed="rId4">
            <a:alphaModFix/>
          </a:blip>
          <a:srcRect/>
          <a:stretch/>
        </p:blipFill>
        <p:spPr>
          <a:xfrm>
            <a:off x="16760659" y="1089996"/>
            <a:ext cx="498641" cy="220309"/>
          </a:xfrm>
          <a:prstGeom prst="rect">
            <a:avLst/>
          </a:prstGeom>
          <a:noFill/>
          <a:ln>
            <a:noFill/>
          </a:ln>
        </p:spPr>
      </p:pic>
      <p:pic>
        <p:nvPicPr>
          <p:cNvPr id="498" name="Google Shape;498;p34"/>
          <p:cNvPicPr preferRelativeResize="0"/>
          <p:nvPr/>
        </p:nvPicPr>
        <p:blipFill rotWithShape="1">
          <a:blip r:embed="rId5">
            <a:alphaModFix amt="55000"/>
          </a:blip>
          <a:srcRect/>
          <a:stretch/>
        </p:blipFill>
        <p:spPr>
          <a:xfrm rot="10800000">
            <a:off x="870799" y="1531745"/>
            <a:ext cx="7839298" cy="8074184"/>
          </a:xfrm>
          <a:prstGeom prst="rect">
            <a:avLst/>
          </a:prstGeom>
          <a:noFill/>
          <a:ln>
            <a:noFill/>
          </a:ln>
        </p:spPr>
      </p:pic>
      <p:sp>
        <p:nvSpPr>
          <p:cNvPr id="499" name="Google Shape;499;p34"/>
          <p:cNvSpPr txBox="1"/>
          <p:nvPr/>
        </p:nvSpPr>
        <p:spPr>
          <a:xfrm>
            <a:off x="627966" y="1584535"/>
            <a:ext cx="7349100" cy="6517800"/>
          </a:xfrm>
          <a:prstGeom prst="rect">
            <a:avLst/>
          </a:prstGeom>
          <a:noFill/>
          <a:ln>
            <a:noFill/>
          </a:ln>
        </p:spPr>
        <p:txBody>
          <a:bodyPr spcFirstLastPara="1" wrap="square" lIns="0" tIns="0" rIns="0" bIns="0" anchor="t" anchorCtr="0">
            <a:spAutoFit/>
          </a:bodyPr>
          <a:lstStyle/>
          <a:p>
            <a:pPr marL="0" marR="0" lvl="0" indent="0" algn="ctr" rtl="0">
              <a:lnSpc>
                <a:spcPct val="139989"/>
              </a:lnSpc>
              <a:spcBef>
                <a:spcPts val="0"/>
              </a:spcBef>
              <a:spcAft>
                <a:spcPts val="0"/>
              </a:spcAft>
              <a:buNone/>
            </a:pPr>
            <a:r>
              <a:rPr lang="en-US" sz="3921" b="0" i="0" u="none" strike="noStrike" cap="none">
                <a:solidFill>
                  <a:srgbClr val="000000"/>
                </a:solidFill>
                <a:latin typeface="Open Sans"/>
                <a:ea typeface="Open Sans"/>
                <a:cs typeface="Open Sans"/>
                <a:sym typeface="Open Sans"/>
              </a:rPr>
              <a:t>We stand in awe of the ocean,</a:t>
            </a:r>
            <a:endParaRPr/>
          </a:p>
          <a:p>
            <a:pPr marL="0" marR="0" lvl="0" indent="0" algn="ctr" rtl="0">
              <a:lnSpc>
                <a:spcPct val="139989"/>
              </a:lnSpc>
              <a:spcBef>
                <a:spcPts val="0"/>
              </a:spcBef>
              <a:spcAft>
                <a:spcPts val="0"/>
              </a:spcAft>
              <a:buNone/>
            </a:pPr>
            <a:r>
              <a:rPr lang="en-US" sz="3921" b="0" i="0" u="none" strike="noStrike" cap="none">
                <a:solidFill>
                  <a:srgbClr val="000000"/>
                </a:solidFill>
                <a:latin typeface="Open Sans"/>
                <a:ea typeface="Open Sans"/>
                <a:cs typeface="Open Sans"/>
                <a:sym typeface="Open Sans"/>
              </a:rPr>
              <a:t>The thunderstorm, </a:t>
            </a:r>
            <a:endParaRPr/>
          </a:p>
          <a:p>
            <a:pPr marL="0" marR="0" lvl="0" indent="0" algn="ctr" rtl="0">
              <a:lnSpc>
                <a:spcPct val="139989"/>
              </a:lnSpc>
              <a:spcBef>
                <a:spcPts val="0"/>
              </a:spcBef>
              <a:spcAft>
                <a:spcPts val="0"/>
              </a:spcAft>
              <a:buNone/>
            </a:pPr>
            <a:r>
              <a:rPr lang="en-US" sz="3921" b="0" i="0" u="none" strike="noStrike" cap="none">
                <a:solidFill>
                  <a:srgbClr val="000000"/>
                </a:solidFill>
                <a:latin typeface="Open Sans"/>
                <a:ea typeface="Open Sans"/>
                <a:cs typeface="Open Sans"/>
                <a:sym typeface="Open Sans"/>
              </a:rPr>
              <a:t>The sunset, the mountains</a:t>
            </a:r>
            <a:endParaRPr/>
          </a:p>
          <a:p>
            <a:pPr marL="0" marR="0" lvl="0" indent="0" algn="ctr" rtl="0">
              <a:lnSpc>
                <a:spcPct val="139989"/>
              </a:lnSpc>
              <a:spcBef>
                <a:spcPts val="0"/>
              </a:spcBef>
              <a:spcAft>
                <a:spcPts val="0"/>
              </a:spcAft>
              <a:buNone/>
            </a:pPr>
            <a:r>
              <a:rPr lang="en-US" sz="3921" b="0" i="0" u="none" strike="noStrike" cap="none">
                <a:solidFill>
                  <a:srgbClr val="000000"/>
                </a:solidFill>
                <a:latin typeface="Open Sans"/>
                <a:ea typeface="Open Sans"/>
                <a:cs typeface="Open Sans"/>
                <a:sym typeface="Open Sans"/>
              </a:rPr>
              <a:t>But we pass by a human being</a:t>
            </a:r>
            <a:endParaRPr/>
          </a:p>
          <a:p>
            <a:pPr marL="0" marR="0" lvl="0" indent="0" algn="ctr" rtl="0">
              <a:lnSpc>
                <a:spcPct val="139989"/>
              </a:lnSpc>
              <a:spcBef>
                <a:spcPts val="0"/>
              </a:spcBef>
              <a:spcAft>
                <a:spcPts val="0"/>
              </a:spcAft>
              <a:buNone/>
            </a:pPr>
            <a:r>
              <a:rPr lang="en-US" sz="3921" b="0" i="0" u="none" strike="noStrike" cap="none">
                <a:solidFill>
                  <a:srgbClr val="000000"/>
                </a:solidFill>
                <a:latin typeface="Open Sans"/>
                <a:ea typeface="Open Sans"/>
                <a:cs typeface="Open Sans"/>
                <a:sym typeface="Open Sans"/>
              </a:rPr>
              <a:t>Without notice</a:t>
            </a:r>
            <a:endParaRPr/>
          </a:p>
          <a:p>
            <a:pPr marL="0" marR="0" lvl="0" indent="0" algn="ctr" rtl="0">
              <a:lnSpc>
                <a:spcPct val="139989"/>
              </a:lnSpc>
              <a:spcBef>
                <a:spcPts val="0"/>
              </a:spcBef>
              <a:spcAft>
                <a:spcPts val="0"/>
              </a:spcAft>
              <a:buNone/>
            </a:pPr>
            <a:r>
              <a:rPr lang="en-US" sz="3921" b="0" i="0" u="none" strike="noStrike" cap="none">
                <a:solidFill>
                  <a:srgbClr val="000000"/>
                </a:solidFill>
                <a:latin typeface="Open Sans"/>
                <a:ea typeface="Open Sans"/>
                <a:cs typeface="Open Sans"/>
                <a:sym typeface="Open Sans"/>
              </a:rPr>
              <a:t>Even though the person </a:t>
            </a:r>
            <a:endParaRPr/>
          </a:p>
          <a:p>
            <a:pPr marL="0" marR="0" lvl="0" indent="0" algn="ctr" rtl="0">
              <a:lnSpc>
                <a:spcPct val="139989"/>
              </a:lnSpc>
              <a:spcBef>
                <a:spcPts val="0"/>
              </a:spcBef>
              <a:spcAft>
                <a:spcPts val="0"/>
              </a:spcAft>
              <a:buNone/>
            </a:pPr>
            <a:r>
              <a:rPr lang="en-US" sz="3921" b="0" i="0" u="none" strike="noStrike" cap="none">
                <a:solidFill>
                  <a:srgbClr val="000000"/>
                </a:solidFill>
                <a:latin typeface="Open Sans"/>
                <a:ea typeface="Open Sans"/>
                <a:cs typeface="Open Sans"/>
                <a:sym typeface="Open Sans"/>
              </a:rPr>
              <a:t>Is God's most</a:t>
            </a:r>
            <a:endParaRPr/>
          </a:p>
          <a:p>
            <a:pPr marL="0" marR="0" lvl="0" indent="0" algn="ctr" rtl="0">
              <a:lnSpc>
                <a:spcPct val="139989"/>
              </a:lnSpc>
              <a:spcBef>
                <a:spcPts val="0"/>
              </a:spcBef>
              <a:spcAft>
                <a:spcPts val="0"/>
              </a:spcAft>
              <a:buNone/>
            </a:pPr>
            <a:r>
              <a:rPr lang="en-US" sz="3921" b="0" i="0" u="none" strike="noStrike" cap="none">
                <a:solidFill>
                  <a:srgbClr val="000000"/>
                </a:solidFill>
                <a:latin typeface="Open Sans"/>
                <a:ea typeface="Open Sans"/>
                <a:cs typeface="Open Sans"/>
                <a:sym typeface="Open Sans"/>
              </a:rPr>
              <a:t>Magnificent creation.</a:t>
            </a:r>
            <a:endParaRPr sz="3921" b="0" i="0" u="none" strike="noStrike" cap="none">
              <a:solidFill>
                <a:srgbClr val="000000"/>
              </a:solidFill>
              <a:latin typeface="Open Sans"/>
              <a:ea typeface="Open Sans"/>
              <a:cs typeface="Open Sans"/>
              <a:sym typeface="Open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mt="58999"/>
          </a:blip>
          <a:stretch>
            <a:fillRect/>
          </a:stretch>
        </a:blipFill>
        <a:effectLst/>
      </p:bgPr>
    </p:bg>
    <p:spTree>
      <p:nvGrpSpPr>
        <p:cNvPr id="1" name="Shape 503"/>
        <p:cNvGrpSpPr/>
        <p:nvPr/>
      </p:nvGrpSpPr>
      <p:grpSpPr>
        <a:xfrm>
          <a:off x="0" y="0"/>
          <a:ext cx="0" cy="0"/>
          <a:chOff x="0" y="0"/>
          <a:chExt cx="0" cy="0"/>
        </a:xfrm>
      </p:grpSpPr>
      <p:sp>
        <p:nvSpPr>
          <p:cNvPr id="504" name="Google Shape;504;p35"/>
          <p:cNvSpPr txBox="1"/>
          <p:nvPr/>
        </p:nvSpPr>
        <p:spPr>
          <a:xfrm>
            <a:off x="3699559" y="1190373"/>
            <a:ext cx="6768778" cy="151364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895" b="0" i="0" u="none" strike="noStrike" cap="none">
                <a:solidFill>
                  <a:srgbClr val="000000"/>
                </a:solidFill>
                <a:latin typeface="Arial"/>
                <a:ea typeface="Arial"/>
                <a:cs typeface="Arial"/>
                <a:sym typeface="Arial"/>
              </a:rPr>
              <a:t>Luke 10:27</a:t>
            </a:r>
            <a:endParaRPr/>
          </a:p>
        </p:txBody>
      </p:sp>
      <p:sp>
        <p:nvSpPr>
          <p:cNvPr id="505" name="Google Shape;505;p35"/>
          <p:cNvSpPr txBox="1"/>
          <p:nvPr/>
        </p:nvSpPr>
        <p:spPr>
          <a:xfrm>
            <a:off x="4110603" y="3234952"/>
            <a:ext cx="12715469" cy="5380654"/>
          </a:xfrm>
          <a:prstGeom prst="rect">
            <a:avLst/>
          </a:prstGeom>
          <a:noFill/>
          <a:ln>
            <a:noFill/>
          </a:ln>
        </p:spPr>
        <p:txBody>
          <a:bodyPr spcFirstLastPara="1" wrap="square" lIns="0" tIns="0" rIns="0" bIns="0" anchor="t" anchorCtr="0">
            <a:spAutoFit/>
          </a:bodyPr>
          <a:lstStyle/>
          <a:p>
            <a:pPr marL="0" marR="0" lvl="0" indent="0" algn="l" rtl="0">
              <a:lnSpc>
                <a:spcPct val="139992"/>
              </a:lnSpc>
              <a:spcBef>
                <a:spcPts val="0"/>
              </a:spcBef>
              <a:spcAft>
                <a:spcPts val="0"/>
              </a:spcAft>
              <a:buNone/>
            </a:pPr>
            <a:r>
              <a:rPr lang="en-US" sz="5101" b="0" i="0" u="none" strike="noStrike" cap="none">
                <a:solidFill>
                  <a:srgbClr val="000000"/>
                </a:solidFill>
                <a:latin typeface="Arial"/>
                <a:ea typeface="Arial"/>
                <a:cs typeface="Arial"/>
                <a:sym typeface="Arial"/>
              </a:rPr>
              <a:t>He answered, "'Love the Lord your God with all your heart and with all your soul and with all your strength and with all your mind'; and, 'Love your neighbor as yourself.'"</a:t>
            </a:r>
            <a:endParaRPr/>
          </a:p>
          <a:p>
            <a:pPr marL="0" marR="0" lvl="0" indent="0" algn="l" rtl="0">
              <a:lnSpc>
                <a:spcPct val="139992"/>
              </a:lnSpc>
              <a:spcBef>
                <a:spcPts val="0"/>
              </a:spcBef>
              <a:spcAft>
                <a:spcPts val="0"/>
              </a:spcAft>
              <a:buNone/>
            </a:pPr>
            <a:endParaRPr sz="5101"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9"/>
        <p:cNvGrpSpPr/>
        <p:nvPr/>
      </p:nvGrpSpPr>
      <p:grpSpPr>
        <a:xfrm>
          <a:off x="0" y="0"/>
          <a:ext cx="0" cy="0"/>
          <a:chOff x="0" y="0"/>
          <a:chExt cx="0" cy="0"/>
        </a:xfrm>
      </p:grpSpPr>
      <p:sp>
        <p:nvSpPr>
          <p:cNvPr id="510" name="Google Shape;510;p36"/>
          <p:cNvSpPr txBox="1"/>
          <p:nvPr/>
        </p:nvSpPr>
        <p:spPr>
          <a:xfrm>
            <a:off x="719545" y="923925"/>
            <a:ext cx="16684769" cy="367792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5000" b="0" i="0" u="none" strike="noStrike" cap="none">
                <a:solidFill>
                  <a:srgbClr val="000000"/>
                </a:solidFill>
                <a:latin typeface="Arial"/>
                <a:ea typeface="Arial"/>
                <a:cs typeface="Arial"/>
                <a:sym typeface="Arial"/>
              </a:rPr>
              <a:t>"I prefer peace. But if trouble must come, let it come in my time, so that my children can live in peace." </a:t>
            </a:r>
            <a:endParaRPr/>
          </a:p>
          <a:p>
            <a:pPr marL="0" marR="0" lvl="0" indent="0" algn="ctr" rtl="0">
              <a:lnSpc>
                <a:spcPct val="140012"/>
              </a:lnSpc>
              <a:spcBef>
                <a:spcPts val="0"/>
              </a:spcBef>
              <a:spcAft>
                <a:spcPts val="0"/>
              </a:spcAft>
              <a:buNone/>
            </a:pPr>
            <a:r>
              <a:rPr lang="en-US" sz="3099" b="0" i="0" u="none" strike="noStrike" cap="none">
                <a:solidFill>
                  <a:srgbClr val="000000"/>
                </a:solidFill>
                <a:latin typeface="Open Sans Light"/>
                <a:ea typeface="Open Sans Light"/>
                <a:cs typeface="Open Sans Light"/>
                <a:sym typeface="Open Sans Light"/>
              </a:rPr>
              <a:t>-- Thomas Paine, died June 8, 1809</a:t>
            </a:r>
            <a:endParaRPr/>
          </a:p>
          <a:p>
            <a:pPr marL="0" marR="0" lvl="0" indent="0" algn="ctr" rtl="0">
              <a:lnSpc>
                <a:spcPct val="176185"/>
              </a:lnSpc>
              <a:spcBef>
                <a:spcPts val="0"/>
              </a:spcBef>
              <a:spcAft>
                <a:spcPts val="0"/>
              </a:spcAft>
              <a:buNone/>
            </a:pPr>
            <a:endParaRPr sz="3099" b="0" i="0" u="none" strike="noStrike" cap="none">
              <a:solidFill>
                <a:srgbClr val="000000"/>
              </a:solidFill>
              <a:latin typeface="Open Sans Light"/>
              <a:ea typeface="Open Sans Light"/>
              <a:cs typeface="Open Sans Light"/>
              <a:sym typeface="Open Sans Light"/>
            </a:endParaRPr>
          </a:p>
          <a:p>
            <a:pPr marL="0" marR="0" lvl="0" indent="0" algn="ctr" rtl="0">
              <a:lnSpc>
                <a:spcPct val="176185"/>
              </a:lnSpc>
              <a:spcBef>
                <a:spcPts val="0"/>
              </a:spcBef>
              <a:spcAft>
                <a:spcPts val="0"/>
              </a:spcAft>
              <a:buNone/>
            </a:pPr>
            <a:endParaRPr sz="3099" b="0" i="0" u="none" strike="noStrike" cap="none">
              <a:solidFill>
                <a:srgbClr val="000000"/>
              </a:solidFill>
              <a:latin typeface="Open Sans Light"/>
              <a:ea typeface="Open Sans Light"/>
              <a:cs typeface="Open Sans Light"/>
              <a:sym typeface="Open Sans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6AE89"/>
        </a:solidFill>
        <a:effectLst/>
      </p:bgPr>
    </p:bg>
    <p:spTree>
      <p:nvGrpSpPr>
        <p:cNvPr id="1" name="Shape 137"/>
        <p:cNvGrpSpPr/>
        <p:nvPr/>
      </p:nvGrpSpPr>
      <p:grpSpPr>
        <a:xfrm>
          <a:off x="0" y="0"/>
          <a:ext cx="0" cy="0"/>
          <a:chOff x="0" y="0"/>
          <a:chExt cx="0" cy="0"/>
        </a:xfrm>
      </p:grpSpPr>
      <p:pic>
        <p:nvPicPr>
          <p:cNvPr id="138" name="Google Shape;138;p5"/>
          <p:cNvPicPr preferRelativeResize="0"/>
          <p:nvPr/>
        </p:nvPicPr>
        <p:blipFill rotWithShape="1">
          <a:blip r:embed="rId3">
            <a:alphaModFix/>
          </a:blip>
          <a:srcRect/>
          <a:stretch/>
        </p:blipFill>
        <p:spPr>
          <a:xfrm>
            <a:off x="16760659" y="1089996"/>
            <a:ext cx="498641" cy="220309"/>
          </a:xfrm>
          <a:prstGeom prst="rect">
            <a:avLst/>
          </a:prstGeom>
          <a:noFill/>
          <a:ln>
            <a:noFill/>
          </a:ln>
        </p:spPr>
      </p:pic>
      <p:pic>
        <p:nvPicPr>
          <p:cNvPr id="139" name="Google Shape;139;p5"/>
          <p:cNvPicPr preferRelativeResize="0"/>
          <p:nvPr/>
        </p:nvPicPr>
        <p:blipFill rotWithShape="1">
          <a:blip r:embed="rId4">
            <a:alphaModFix amt="55000"/>
          </a:blip>
          <a:srcRect/>
          <a:stretch/>
        </p:blipFill>
        <p:spPr>
          <a:xfrm>
            <a:off x="9788155" y="2541181"/>
            <a:ext cx="1931035" cy="1988894"/>
          </a:xfrm>
          <a:prstGeom prst="rect">
            <a:avLst/>
          </a:prstGeom>
          <a:noFill/>
          <a:ln>
            <a:noFill/>
          </a:ln>
        </p:spPr>
      </p:pic>
      <p:grpSp>
        <p:nvGrpSpPr>
          <p:cNvPr id="140" name="Google Shape;140;p5"/>
          <p:cNvGrpSpPr/>
          <p:nvPr/>
        </p:nvGrpSpPr>
        <p:grpSpPr>
          <a:xfrm>
            <a:off x="8837710" y="2922316"/>
            <a:ext cx="8819799" cy="4447986"/>
            <a:chOff x="0" y="38100"/>
            <a:chExt cx="11759732" cy="5930648"/>
          </a:xfrm>
        </p:grpSpPr>
        <p:sp>
          <p:nvSpPr>
            <p:cNvPr id="141" name="Google Shape;141;p5"/>
            <p:cNvSpPr/>
            <p:nvPr/>
          </p:nvSpPr>
          <p:spPr>
            <a:xfrm>
              <a:off x="0" y="3708945"/>
              <a:ext cx="11759732" cy="14350"/>
            </a:xfrm>
            <a:prstGeom prst="rect">
              <a:avLst/>
            </a:prstGeom>
            <a:solidFill>
              <a:srgbClr val="0C08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txBox="1"/>
            <p:nvPr/>
          </p:nvSpPr>
          <p:spPr>
            <a:xfrm>
              <a:off x="0" y="38100"/>
              <a:ext cx="11759732" cy="2984417"/>
            </a:xfrm>
            <a:prstGeom prst="rect">
              <a:avLst/>
            </a:prstGeom>
            <a:noFill/>
            <a:ln>
              <a:noFill/>
            </a:ln>
          </p:spPr>
          <p:txBody>
            <a:bodyPr spcFirstLastPara="1" wrap="square" lIns="0" tIns="0" rIns="0" bIns="0" anchor="t" anchorCtr="0">
              <a:spAutoFit/>
            </a:bodyPr>
            <a:lstStyle/>
            <a:p>
              <a:pPr marL="0" marR="0" lvl="0" indent="0" algn="ctr" rtl="0">
                <a:lnSpc>
                  <a:spcPct val="110005"/>
                </a:lnSpc>
                <a:spcBef>
                  <a:spcPts val="0"/>
                </a:spcBef>
                <a:spcAft>
                  <a:spcPts val="0"/>
                </a:spcAft>
                <a:buNone/>
              </a:pPr>
              <a:r>
                <a:rPr lang="en-US" sz="5287" b="0" i="0" u="none" strike="noStrike" cap="none">
                  <a:solidFill>
                    <a:srgbClr val="0C0804"/>
                  </a:solidFill>
                  <a:latin typeface="Arial"/>
                  <a:ea typeface="Arial"/>
                  <a:cs typeface="Arial"/>
                  <a:sym typeface="Arial"/>
                </a:rPr>
                <a:t>CURRENT ISSUES OF RACISM &amp; SOCIAL DISCRIMINATION</a:t>
              </a:r>
              <a:endParaRPr/>
            </a:p>
          </p:txBody>
        </p:sp>
        <p:sp>
          <p:nvSpPr>
            <p:cNvPr id="143" name="Google Shape;143;p5"/>
            <p:cNvSpPr txBox="1"/>
            <p:nvPr/>
          </p:nvSpPr>
          <p:spPr>
            <a:xfrm>
              <a:off x="0" y="4381148"/>
              <a:ext cx="11759700" cy="1587600"/>
            </a:xfrm>
            <a:prstGeom prst="rect">
              <a:avLst/>
            </a:prstGeom>
            <a:noFill/>
            <a:ln>
              <a:noFill/>
            </a:ln>
          </p:spPr>
          <p:txBody>
            <a:bodyPr spcFirstLastPara="1" wrap="square" lIns="0" tIns="0" rIns="0" bIns="0" anchor="t" anchorCtr="0">
              <a:spAutoFit/>
            </a:bodyPr>
            <a:lstStyle/>
            <a:p>
              <a:pPr marL="0" marR="0" lvl="0" indent="0" algn="ctr" rtl="0">
                <a:lnSpc>
                  <a:spcPct val="130002"/>
                </a:lnSpc>
                <a:spcBef>
                  <a:spcPts val="0"/>
                </a:spcBef>
                <a:spcAft>
                  <a:spcPts val="0"/>
                </a:spcAft>
                <a:buNone/>
              </a:pPr>
              <a:r>
                <a:rPr lang="en-US" sz="3363" b="0" i="0" u="none" strike="noStrike" cap="none">
                  <a:solidFill>
                    <a:srgbClr val="0C0804"/>
                  </a:solidFill>
                  <a:latin typeface="Arial"/>
                  <a:ea typeface="Arial"/>
                  <a:cs typeface="Arial"/>
                  <a:sym typeface="Arial"/>
                </a:rPr>
                <a:t>HAS GLOBALIZATION</a:t>
              </a:r>
              <a:r>
                <a:rPr lang="en-US" sz="3363">
                  <a:solidFill>
                    <a:srgbClr val="0C0804"/>
                  </a:solidFill>
                </a:rPr>
                <a:t> </a:t>
              </a:r>
              <a:r>
                <a:rPr lang="en-US" sz="3363" b="0" i="0" u="none" strike="noStrike" cap="none">
                  <a:solidFill>
                    <a:srgbClr val="0C0804"/>
                  </a:solidFill>
                  <a:latin typeface="Arial"/>
                  <a:ea typeface="Arial"/>
                  <a:cs typeface="Arial"/>
                  <a:sym typeface="Arial"/>
                </a:rPr>
                <a:t>BEEN A REAL SUCCESS?  </a:t>
              </a:r>
              <a:endParaRPr/>
            </a:p>
          </p:txBody>
        </p:sp>
      </p:grpSp>
      <p:pic>
        <p:nvPicPr>
          <p:cNvPr id="144" name="Google Shape;144;p5"/>
          <p:cNvPicPr preferRelativeResize="0"/>
          <p:nvPr/>
        </p:nvPicPr>
        <p:blipFill rotWithShape="1">
          <a:blip r:embed="rId5">
            <a:alphaModFix/>
          </a:blip>
          <a:srcRect/>
          <a:stretch/>
        </p:blipFill>
        <p:spPr>
          <a:xfrm>
            <a:off x="0" y="5045084"/>
            <a:ext cx="9037787" cy="524191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C0804"/>
        </a:solidFill>
        <a:effectLst/>
      </p:bgPr>
    </p:bg>
    <p:spTree>
      <p:nvGrpSpPr>
        <p:cNvPr id="1" name="Shape 148"/>
        <p:cNvGrpSpPr/>
        <p:nvPr/>
      </p:nvGrpSpPr>
      <p:grpSpPr>
        <a:xfrm>
          <a:off x="0" y="0"/>
          <a:ext cx="0" cy="0"/>
          <a:chOff x="0" y="0"/>
          <a:chExt cx="0" cy="0"/>
        </a:xfrm>
      </p:grpSpPr>
      <p:pic>
        <p:nvPicPr>
          <p:cNvPr id="149" name="Google Shape;149;p6"/>
          <p:cNvPicPr preferRelativeResize="0"/>
          <p:nvPr/>
        </p:nvPicPr>
        <p:blipFill rotWithShape="1">
          <a:blip r:embed="rId3">
            <a:alphaModFix/>
          </a:blip>
          <a:srcRect/>
          <a:stretch/>
        </p:blipFill>
        <p:spPr>
          <a:xfrm>
            <a:off x="16760659" y="1089996"/>
            <a:ext cx="498641" cy="220309"/>
          </a:xfrm>
          <a:prstGeom prst="rect">
            <a:avLst/>
          </a:prstGeom>
          <a:noFill/>
          <a:ln>
            <a:noFill/>
          </a:ln>
        </p:spPr>
      </p:pic>
      <p:pic>
        <p:nvPicPr>
          <p:cNvPr id="150" name="Google Shape;150;p6"/>
          <p:cNvPicPr preferRelativeResize="0"/>
          <p:nvPr/>
        </p:nvPicPr>
        <p:blipFill rotWithShape="1">
          <a:blip r:embed="rId4">
            <a:alphaModFix/>
          </a:blip>
          <a:srcRect l="17150" t="3290" r="4998" b="-3289"/>
          <a:stretch/>
        </p:blipFill>
        <p:spPr>
          <a:xfrm>
            <a:off x="0" y="1252763"/>
            <a:ext cx="18288003" cy="7781474"/>
          </a:xfrm>
          <a:prstGeom prst="rect">
            <a:avLst/>
          </a:prstGeom>
          <a:noFill/>
          <a:ln>
            <a:noFill/>
          </a:ln>
        </p:spPr>
      </p:pic>
      <p:grpSp>
        <p:nvGrpSpPr>
          <p:cNvPr id="151" name="Google Shape;151;p6"/>
          <p:cNvGrpSpPr/>
          <p:nvPr/>
        </p:nvGrpSpPr>
        <p:grpSpPr>
          <a:xfrm>
            <a:off x="1359501" y="3046496"/>
            <a:ext cx="13282931" cy="2097004"/>
            <a:chOff x="0" y="114300"/>
            <a:chExt cx="17710575" cy="2796005"/>
          </a:xfrm>
        </p:grpSpPr>
        <p:sp>
          <p:nvSpPr>
            <p:cNvPr id="152" name="Google Shape;152;p6"/>
            <p:cNvSpPr/>
            <p:nvPr/>
          </p:nvSpPr>
          <p:spPr>
            <a:xfrm>
              <a:off x="0" y="2895032"/>
              <a:ext cx="17710575" cy="15273"/>
            </a:xfrm>
            <a:prstGeom prst="rect">
              <a:avLst/>
            </a:prstGeom>
            <a:solidFill>
              <a:srgbClr val="D6A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txBox="1"/>
            <p:nvPr/>
          </p:nvSpPr>
          <p:spPr>
            <a:xfrm>
              <a:off x="0" y="114300"/>
              <a:ext cx="17710575" cy="2236691"/>
            </a:xfrm>
            <a:prstGeom prst="rect">
              <a:avLst/>
            </a:prstGeom>
            <a:noFill/>
            <a:ln>
              <a:noFill/>
            </a:ln>
          </p:spPr>
          <p:txBody>
            <a:bodyPr spcFirstLastPara="1" wrap="square" lIns="0" tIns="0" rIns="0" bIns="0" anchor="t" anchorCtr="0">
              <a:spAutoFit/>
            </a:bodyPr>
            <a:lstStyle/>
            <a:p>
              <a:pPr marL="0" marR="0" lvl="0" indent="0" algn="ctr" rtl="0">
                <a:lnSpc>
                  <a:spcPct val="109995"/>
                </a:lnSpc>
                <a:spcBef>
                  <a:spcPts val="0"/>
                </a:spcBef>
                <a:spcAft>
                  <a:spcPts val="0"/>
                </a:spcAft>
                <a:buNone/>
              </a:pPr>
              <a:r>
                <a:rPr lang="en-US" sz="11665" b="0" i="0" u="none" strike="noStrike" cap="none">
                  <a:solidFill>
                    <a:srgbClr val="FFFFFF"/>
                  </a:solidFill>
                  <a:latin typeface="Arial"/>
                  <a:ea typeface="Arial"/>
                  <a:cs typeface="Arial"/>
                  <a:sym typeface="Arial"/>
                </a:rPr>
                <a:t>Statistics of </a:t>
              </a:r>
              <a:r>
                <a:rPr lang="en-US" sz="11665" b="0" i="0" u="none" strike="noStrike" cap="none">
                  <a:solidFill>
                    <a:srgbClr val="D6AE89"/>
                  </a:solidFill>
                  <a:latin typeface="Arial"/>
                  <a:ea typeface="Arial"/>
                  <a:cs typeface="Arial"/>
                  <a:sym typeface="Arial"/>
                </a:rPr>
                <a:t> </a:t>
              </a:r>
              <a:endParaRPr/>
            </a:p>
          </p:txBody>
        </p:sp>
      </p:grpSp>
      <p:sp>
        <p:nvSpPr>
          <p:cNvPr id="154" name="Google Shape;154;p6"/>
          <p:cNvSpPr txBox="1"/>
          <p:nvPr/>
        </p:nvSpPr>
        <p:spPr>
          <a:xfrm>
            <a:off x="478846" y="5188334"/>
            <a:ext cx="14163600" cy="6420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600" b="0" i="0" u="none" strike="noStrike" cap="none">
                <a:solidFill>
                  <a:srgbClr val="FFFFFF"/>
                </a:solidFill>
                <a:latin typeface="Arial"/>
                <a:ea typeface="Arial"/>
                <a:cs typeface="Arial"/>
                <a:sym typeface="Arial"/>
              </a:rPr>
              <a:t> </a:t>
            </a:r>
            <a:r>
              <a:rPr lang="en-US" sz="3600" b="0" i="0" u="none" strike="noStrike" cap="none">
                <a:solidFill>
                  <a:srgbClr val="CDEEEC"/>
                </a:solidFill>
                <a:latin typeface="Arial"/>
                <a:ea typeface="Arial"/>
                <a:cs typeface="Arial"/>
                <a:sym typeface="Arial"/>
              </a:rPr>
              <a:t>UNITED STATES DEPARTMENT OF JUSTICE 2019</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C0804"/>
        </a:solidFill>
        <a:effectLst/>
      </p:bgPr>
    </p:bg>
    <p:spTree>
      <p:nvGrpSpPr>
        <p:cNvPr id="1" name="Shape 158"/>
        <p:cNvGrpSpPr/>
        <p:nvPr/>
      </p:nvGrpSpPr>
      <p:grpSpPr>
        <a:xfrm>
          <a:off x="0" y="0"/>
          <a:ext cx="0" cy="0"/>
          <a:chOff x="0" y="0"/>
          <a:chExt cx="0" cy="0"/>
        </a:xfrm>
      </p:grpSpPr>
      <p:pic>
        <p:nvPicPr>
          <p:cNvPr id="159" name="Google Shape;159;p7"/>
          <p:cNvPicPr preferRelativeResize="0"/>
          <p:nvPr/>
        </p:nvPicPr>
        <p:blipFill rotWithShape="1">
          <a:blip r:embed="rId3">
            <a:alphaModFix/>
          </a:blip>
          <a:srcRect t="4001" b="4226"/>
          <a:stretch/>
        </p:blipFill>
        <p:spPr>
          <a:xfrm>
            <a:off x="552869" y="396712"/>
            <a:ext cx="17161575" cy="9036135"/>
          </a:xfrm>
          <a:prstGeom prst="rect">
            <a:avLst/>
          </a:prstGeom>
          <a:noFill/>
          <a:ln>
            <a:noFill/>
          </a:ln>
        </p:spPr>
      </p:pic>
      <p:sp>
        <p:nvSpPr>
          <p:cNvPr id="160" name="Google Shape;160;p7"/>
          <p:cNvSpPr txBox="1"/>
          <p:nvPr/>
        </p:nvSpPr>
        <p:spPr>
          <a:xfrm>
            <a:off x="-793052" y="9650714"/>
            <a:ext cx="9144000" cy="363220"/>
          </a:xfrm>
          <a:prstGeom prst="rect">
            <a:avLst/>
          </a:prstGeom>
          <a:noFill/>
          <a:ln>
            <a:noFill/>
          </a:ln>
        </p:spPr>
        <p:txBody>
          <a:bodyPr spcFirstLastPara="1" wrap="square" lIns="0" tIns="0" rIns="0" bIns="0" anchor="t" anchorCtr="0">
            <a:spAutoFit/>
          </a:bodyPr>
          <a:lstStyle/>
          <a:p>
            <a:pPr marL="0" marR="0" lvl="0" indent="0" algn="ctr" rtl="0">
              <a:lnSpc>
                <a:spcPct val="140018"/>
              </a:lnSpc>
              <a:spcBef>
                <a:spcPts val="0"/>
              </a:spcBef>
              <a:spcAft>
                <a:spcPts val="0"/>
              </a:spcAft>
              <a:buNone/>
            </a:pPr>
            <a:r>
              <a:rPr lang="en-US" sz="2199" b="0" i="0" u="none" strike="noStrike" cap="none">
                <a:solidFill>
                  <a:srgbClr val="FFFFFF"/>
                </a:solidFill>
                <a:latin typeface="Open Sans Light"/>
                <a:ea typeface="Open Sans Light"/>
                <a:cs typeface="Open Sans Light"/>
                <a:sym typeface="Open Sans Light"/>
              </a:rPr>
              <a:t>https://www.justice.gov/hatecrimes/hate-crime-statistics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6AE89"/>
        </a:solidFill>
        <a:effectLst/>
      </p:bgPr>
    </p:bg>
    <p:spTree>
      <p:nvGrpSpPr>
        <p:cNvPr id="1" name="Shape 164"/>
        <p:cNvGrpSpPr/>
        <p:nvPr/>
      </p:nvGrpSpPr>
      <p:grpSpPr>
        <a:xfrm>
          <a:off x="0" y="0"/>
          <a:ext cx="0" cy="0"/>
          <a:chOff x="0" y="0"/>
          <a:chExt cx="0" cy="0"/>
        </a:xfrm>
      </p:grpSpPr>
      <p:pic>
        <p:nvPicPr>
          <p:cNvPr id="165" name="Google Shape;165;p8"/>
          <p:cNvPicPr preferRelativeResize="0"/>
          <p:nvPr/>
        </p:nvPicPr>
        <p:blipFill rotWithShape="1">
          <a:blip r:embed="rId3">
            <a:alphaModFix amt="55000"/>
          </a:blip>
          <a:srcRect/>
          <a:stretch/>
        </p:blipFill>
        <p:spPr>
          <a:xfrm>
            <a:off x="1484162" y="4700909"/>
            <a:ext cx="1704205" cy="1755268"/>
          </a:xfrm>
          <a:prstGeom prst="rect">
            <a:avLst/>
          </a:prstGeom>
          <a:noFill/>
          <a:ln>
            <a:noFill/>
          </a:ln>
        </p:spPr>
      </p:pic>
      <p:grpSp>
        <p:nvGrpSpPr>
          <p:cNvPr id="166" name="Google Shape;166;p8"/>
          <p:cNvGrpSpPr/>
          <p:nvPr/>
        </p:nvGrpSpPr>
        <p:grpSpPr>
          <a:xfrm>
            <a:off x="514505" y="318862"/>
            <a:ext cx="8925750" cy="2665503"/>
            <a:chOff x="0" y="85725"/>
            <a:chExt cx="11901000" cy="3554005"/>
          </a:xfrm>
        </p:grpSpPr>
        <p:sp>
          <p:nvSpPr>
            <p:cNvPr id="167" name="Google Shape;167;p8"/>
            <p:cNvSpPr/>
            <p:nvPr/>
          </p:nvSpPr>
          <p:spPr>
            <a:xfrm>
              <a:off x="0" y="3626328"/>
              <a:ext cx="11900944" cy="13402"/>
            </a:xfrm>
            <a:prstGeom prst="rect">
              <a:avLst/>
            </a:prstGeom>
            <a:solidFill>
              <a:srgbClr val="0C08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txBox="1"/>
            <p:nvPr/>
          </p:nvSpPr>
          <p:spPr>
            <a:xfrm>
              <a:off x="0" y="85725"/>
              <a:ext cx="11901000" cy="3178800"/>
            </a:xfrm>
            <a:prstGeom prst="rect">
              <a:avLst/>
            </a:prstGeom>
            <a:noFill/>
            <a:ln>
              <a:noFill/>
            </a:ln>
          </p:spPr>
          <p:txBody>
            <a:bodyPr spcFirstLastPara="1" wrap="square" lIns="0" tIns="0" rIns="0" bIns="0" anchor="t" anchorCtr="0">
              <a:spAutoFit/>
            </a:bodyPr>
            <a:lstStyle/>
            <a:p>
              <a:pPr marL="0" marR="0" lvl="0" indent="0" algn="l" rtl="0">
                <a:lnSpc>
                  <a:spcPct val="110007"/>
                </a:lnSpc>
                <a:spcBef>
                  <a:spcPts val="0"/>
                </a:spcBef>
                <a:spcAft>
                  <a:spcPts val="0"/>
                </a:spcAft>
                <a:buNone/>
              </a:pPr>
              <a:r>
                <a:rPr lang="en-US" sz="8404" b="0" i="0" u="none" strike="noStrike" cap="none">
                  <a:solidFill>
                    <a:srgbClr val="0C0804"/>
                  </a:solidFill>
                  <a:latin typeface="Arial"/>
                  <a:ea typeface="Arial"/>
                  <a:cs typeface="Arial"/>
                  <a:sym typeface="Arial"/>
                </a:rPr>
                <a:t>Racial Discrimination</a:t>
              </a:r>
              <a:endParaRPr/>
            </a:p>
          </p:txBody>
        </p:sp>
      </p:grpSp>
      <p:grpSp>
        <p:nvGrpSpPr>
          <p:cNvPr id="169" name="Google Shape;169;p8"/>
          <p:cNvGrpSpPr/>
          <p:nvPr/>
        </p:nvGrpSpPr>
        <p:grpSpPr>
          <a:xfrm>
            <a:off x="514500" y="3107265"/>
            <a:ext cx="17592750" cy="6277747"/>
            <a:chOff x="-7" y="0"/>
            <a:chExt cx="23457000" cy="8370330"/>
          </a:xfrm>
        </p:grpSpPr>
        <p:sp>
          <p:nvSpPr>
            <p:cNvPr id="170" name="Google Shape;170;p8"/>
            <p:cNvSpPr txBox="1"/>
            <p:nvPr/>
          </p:nvSpPr>
          <p:spPr>
            <a:xfrm>
              <a:off x="0" y="0"/>
              <a:ext cx="23456926" cy="718372"/>
            </a:xfrm>
            <a:prstGeom prst="rect">
              <a:avLst/>
            </a:prstGeom>
            <a:noFill/>
            <a:ln>
              <a:noFill/>
            </a:ln>
          </p:spPr>
          <p:txBody>
            <a:bodyPr spcFirstLastPara="1" wrap="square" lIns="0" tIns="0" rIns="0" bIns="0" anchor="t" anchorCtr="0">
              <a:spAutoFit/>
            </a:bodyPr>
            <a:lstStyle/>
            <a:p>
              <a:pPr marL="0" marR="0" lvl="0" indent="0" algn="l" rtl="0">
                <a:lnSpc>
                  <a:spcPct val="120005"/>
                </a:lnSpc>
                <a:spcBef>
                  <a:spcPts val="0"/>
                </a:spcBef>
                <a:spcAft>
                  <a:spcPts val="0"/>
                </a:spcAft>
                <a:buNone/>
              </a:pPr>
              <a:r>
                <a:rPr lang="en-US" sz="3559" b="0" i="0" u="none" strike="noStrike" cap="none">
                  <a:solidFill>
                    <a:srgbClr val="FFFFFF"/>
                  </a:solidFill>
                  <a:latin typeface="Arial"/>
                  <a:ea typeface="Arial"/>
                  <a:cs typeface="Arial"/>
                  <a:sym typeface="Arial"/>
                </a:rPr>
                <a:t>Racial discrimination may be demonstrated in a wide range of overt behaviors</a:t>
              </a:r>
              <a:endParaRPr/>
            </a:p>
          </p:txBody>
        </p:sp>
        <p:sp>
          <p:nvSpPr>
            <p:cNvPr id="171" name="Google Shape;171;p8"/>
            <p:cNvSpPr txBox="1"/>
            <p:nvPr/>
          </p:nvSpPr>
          <p:spPr>
            <a:xfrm>
              <a:off x="-7" y="1036013"/>
              <a:ext cx="23457000" cy="7334317"/>
            </a:xfrm>
            <a:prstGeom prst="rect">
              <a:avLst/>
            </a:prstGeom>
            <a:noFill/>
            <a:ln>
              <a:noFill/>
            </a:ln>
          </p:spPr>
          <p:txBody>
            <a:bodyPr spcFirstLastPara="1" wrap="square" lIns="0" tIns="0" rIns="0" bIns="0" anchor="t" anchorCtr="0">
              <a:spAutoFit/>
            </a:bodyPr>
            <a:lstStyle/>
            <a:p>
              <a:pPr marL="563627" marR="0" lvl="1" indent="-281812" algn="l" rtl="0">
                <a:lnSpc>
                  <a:spcPct val="100000"/>
                </a:lnSpc>
                <a:spcBef>
                  <a:spcPts val="0"/>
                </a:spcBef>
                <a:spcAft>
                  <a:spcPts val="0"/>
                </a:spcAft>
                <a:buClr>
                  <a:srgbClr val="0C0804"/>
                </a:buClr>
                <a:buSzPts val="2610"/>
                <a:buFont typeface="Arial"/>
                <a:buChar char="•"/>
              </a:pPr>
              <a:r>
                <a:rPr lang="en-US" sz="2610" b="0" i="0" u="none" strike="noStrike" cap="none" dirty="0">
                  <a:solidFill>
                    <a:srgbClr val="0C0804"/>
                  </a:solidFill>
                  <a:latin typeface="Arial"/>
                  <a:ea typeface="Arial"/>
                  <a:cs typeface="Arial"/>
                  <a:sym typeface="Arial"/>
                </a:rPr>
                <a:t>Verbal/emotional harassment - Harassment can include, for example, racial slurs, offensive or derogatory remarks about a person's race or color, or the display of racially</a:t>
              </a:r>
              <a:r>
                <a:rPr lang="en-US" sz="2610" dirty="0">
                  <a:solidFill>
                    <a:srgbClr val="0C0804"/>
                  </a:solidFill>
                </a:rPr>
                <a:t> </a:t>
              </a:r>
              <a:r>
                <a:rPr lang="en-US" sz="2610" b="0" i="0" u="none" strike="noStrike" cap="none" dirty="0">
                  <a:solidFill>
                    <a:srgbClr val="0C0804"/>
                  </a:solidFill>
                  <a:latin typeface="Arial"/>
                  <a:ea typeface="Arial"/>
                  <a:cs typeface="Arial"/>
                  <a:sym typeface="Arial"/>
                </a:rPr>
                <a:t>offensive symbols</a:t>
              </a:r>
              <a:endParaRPr dirty="0"/>
            </a:p>
            <a:p>
              <a:pPr marL="563627" marR="0" lvl="1" indent="-281812" algn="l" rtl="0">
                <a:lnSpc>
                  <a:spcPct val="100000"/>
                </a:lnSpc>
                <a:spcBef>
                  <a:spcPts val="1000"/>
                </a:spcBef>
                <a:spcAft>
                  <a:spcPts val="0"/>
                </a:spcAft>
                <a:buClr>
                  <a:srgbClr val="0C0804"/>
                </a:buClr>
                <a:buSzPts val="2610"/>
                <a:buFont typeface="Arial"/>
                <a:buChar char="•"/>
              </a:pPr>
              <a:r>
                <a:rPr lang="en-US" sz="2610" b="0" i="0" u="none" strike="noStrike" cap="none" dirty="0">
                  <a:solidFill>
                    <a:srgbClr val="0C0804"/>
                  </a:solidFill>
                  <a:latin typeface="Arial"/>
                  <a:ea typeface="Arial"/>
                  <a:cs typeface="Arial"/>
                  <a:sym typeface="Arial"/>
                </a:rPr>
                <a:t>Giving less favorable treatments or minimize opportunities of those of other races than your own.</a:t>
              </a:r>
              <a:endParaRPr dirty="0"/>
            </a:p>
            <a:p>
              <a:pPr marL="563627" marR="0" lvl="1" indent="-281812" algn="l" rtl="0">
                <a:lnSpc>
                  <a:spcPct val="100000"/>
                </a:lnSpc>
                <a:spcBef>
                  <a:spcPts val="1000"/>
                </a:spcBef>
                <a:spcAft>
                  <a:spcPts val="0"/>
                </a:spcAft>
                <a:buClr>
                  <a:srgbClr val="0C0804"/>
                </a:buClr>
                <a:buSzPts val="2610"/>
                <a:buFont typeface="Arial"/>
                <a:buChar char="•"/>
              </a:pPr>
              <a:r>
                <a:rPr lang="en-US" sz="2610" b="0" i="0" u="none" strike="noStrike" cap="none" dirty="0">
                  <a:solidFill>
                    <a:srgbClr val="0C0804"/>
                  </a:solidFill>
                  <a:latin typeface="Arial"/>
                  <a:ea typeface="Arial"/>
                  <a:cs typeface="Arial"/>
                  <a:sym typeface="Arial"/>
                </a:rPr>
                <a:t> Create a hostile or offensive working environment.</a:t>
              </a:r>
              <a:endParaRPr dirty="0"/>
            </a:p>
            <a:p>
              <a:pPr marL="563627" marR="0" lvl="1" indent="-281812" algn="l" rtl="0">
                <a:lnSpc>
                  <a:spcPct val="100000"/>
                </a:lnSpc>
                <a:spcBef>
                  <a:spcPts val="1000"/>
                </a:spcBef>
                <a:spcAft>
                  <a:spcPts val="0"/>
                </a:spcAft>
                <a:buClr>
                  <a:srgbClr val="0C0804"/>
                </a:buClr>
                <a:buSzPts val="2610"/>
                <a:buFont typeface="Arial"/>
                <a:buChar char="•"/>
              </a:pPr>
              <a:r>
                <a:rPr lang="en-US" sz="2610" b="0" i="0" u="none" strike="noStrike" cap="none" dirty="0">
                  <a:solidFill>
                    <a:srgbClr val="0C0804"/>
                  </a:solidFill>
                  <a:latin typeface="Arial"/>
                  <a:ea typeface="Arial"/>
                  <a:cs typeface="Arial"/>
                  <a:sym typeface="Arial"/>
                </a:rPr>
                <a:t>Putting people at the disadvantage side</a:t>
              </a:r>
              <a:endParaRPr dirty="0"/>
            </a:p>
            <a:p>
              <a:pPr marL="563627" marR="0" lvl="1" indent="-281812" algn="l" rtl="0">
                <a:lnSpc>
                  <a:spcPct val="100000"/>
                </a:lnSpc>
                <a:spcBef>
                  <a:spcPts val="1000"/>
                </a:spcBef>
                <a:spcAft>
                  <a:spcPts val="0"/>
                </a:spcAft>
                <a:buClr>
                  <a:srgbClr val="0C0804"/>
                </a:buClr>
                <a:buSzPts val="2610"/>
                <a:buFont typeface="Arial"/>
                <a:buChar char="•"/>
              </a:pPr>
              <a:r>
                <a:rPr lang="en-US" sz="2610" b="0" i="0" u="none" strike="noStrike" cap="none" dirty="0">
                  <a:solidFill>
                    <a:srgbClr val="0C0804"/>
                  </a:solidFill>
                  <a:latin typeface="Arial"/>
                  <a:ea typeface="Arial"/>
                  <a:cs typeface="Arial"/>
                  <a:sym typeface="Arial"/>
                </a:rPr>
                <a:t>Racial discrimination is both direct and indirect (refusing services or using policy to marginalize someone of another race and this leads to social discrimination. </a:t>
              </a:r>
              <a:endParaRPr dirty="0"/>
            </a:p>
            <a:p>
              <a:pPr marL="538698" marR="0" lvl="1" indent="-269349" algn="l" rtl="0">
                <a:lnSpc>
                  <a:spcPct val="100000"/>
                </a:lnSpc>
                <a:spcBef>
                  <a:spcPts val="1000"/>
                </a:spcBef>
                <a:spcAft>
                  <a:spcPts val="1000"/>
                </a:spcAft>
                <a:buClr>
                  <a:srgbClr val="0C0804"/>
                </a:buClr>
                <a:buSzPts val="2495"/>
                <a:buFont typeface="Arial"/>
                <a:buChar char="•"/>
              </a:pPr>
              <a:r>
                <a:rPr lang="en-US" sz="2495" b="0" i="0" u="none" strike="noStrike" cap="none" dirty="0">
                  <a:solidFill>
                    <a:srgbClr val="0C0804"/>
                  </a:solidFill>
                  <a:latin typeface="Arial"/>
                  <a:ea typeface="Arial"/>
                  <a:cs typeface="Arial"/>
                  <a:sym typeface="Arial"/>
                </a:rPr>
                <a:t>Systematic racism -the formalization of a set of institutional, historical, cultural, and interpersonal practices within a society that more often puts one social or ethnic group in a better position to succeed, and at the same time disadvantages other groups in a consistent and constant manner that disparities develop between the groups over a period of time.” (USA Today, 2020)</a:t>
              </a:r>
              <a:r>
                <a:rPr lang="en-US" sz="2495" dirty="0">
                  <a:solidFill>
                    <a:srgbClr val="0C0804"/>
                  </a:solidFill>
                </a:rPr>
                <a:t> </a:t>
              </a:r>
              <a:r>
                <a:rPr lang="en-US" sz="2495" b="0" i="1" u="none" strike="noStrike" cap="none" dirty="0">
                  <a:solidFill>
                    <a:srgbClr val="0C0804"/>
                  </a:solidFill>
                  <a:latin typeface="Arial"/>
                  <a:ea typeface="Arial"/>
                  <a:cs typeface="Arial"/>
                  <a:sym typeface="Arial"/>
                </a:rPr>
                <a:t>https://</a:t>
              </a:r>
              <a:r>
                <a:rPr lang="en-US" sz="2495" b="0" i="1" u="none" strike="noStrike" cap="none" dirty="0" err="1">
                  <a:solidFill>
                    <a:srgbClr val="0C0804"/>
                  </a:solidFill>
                  <a:latin typeface="Arial"/>
                  <a:ea typeface="Arial"/>
                  <a:cs typeface="Arial"/>
                  <a:sym typeface="Arial"/>
                </a:rPr>
                <a:t>www.usatoday.com</a:t>
              </a:r>
              <a:r>
                <a:rPr lang="en-US" sz="2495" b="0" i="1" u="none" strike="noStrike" cap="none" dirty="0">
                  <a:solidFill>
                    <a:srgbClr val="0C0804"/>
                  </a:solidFill>
                  <a:latin typeface="Arial"/>
                  <a:ea typeface="Arial"/>
                  <a:cs typeface="Arial"/>
                  <a:sym typeface="Arial"/>
                </a:rPr>
                <a:t>/story/opinion/2020/09/23/systemic-racism-how-really-define-column/5845788002/ </a:t>
              </a:r>
              <a:endParaRPr i="1" dirty="0"/>
            </a:p>
          </p:txBody>
        </p:sp>
      </p:grpSp>
      <p:pic>
        <p:nvPicPr>
          <p:cNvPr id="172" name="Google Shape;172;p8"/>
          <p:cNvPicPr preferRelativeResize="0"/>
          <p:nvPr/>
        </p:nvPicPr>
        <p:blipFill rotWithShape="1">
          <a:blip r:embed="rId4">
            <a:alphaModFix/>
          </a:blip>
          <a:srcRect/>
          <a:stretch/>
        </p:blipFill>
        <p:spPr>
          <a:xfrm>
            <a:off x="16760659" y="1089996"/>
            <a:ext cx="498641" cy="220309"/>
          </a:xfrm>
          <a:prstGeom prst="rect">
            <a:avLst/>
          </a:prstGeom>
          <a:noFill/>
          <a:ln>
            <a:noFill/>
          </a:ln>
        </p:spPr>
      </p:pic>
      <p:pic>
        <p:nvPicPr>
          <p:cNvPr id="173" name="Google Shape;173;p8"/>
          <p:cNvPicPr preferRelativeResize="0"/>
          <p:nvPr/>
        </p:nvPicPr>
        <p:blipFill rotWithShape="1">
          <a:blip r:embed="rId5">
            <a:alphaModFix/>
          </a:blip>
          <a:srcRect/>
          <a:stretch/>
        </p:blipFill>
        <p:spPr>
          <a:xfrm>
            <a:off x="15662719" y="254568"/>
            <a:ext cx="2444482" cy="244448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77"/>
        <p:cNvGrpSpPr/>
        <p:nvPr/>
      </p:nvGrpSpPr>
      <p:grpSpPr>
        <a:xfrm>
          <a:off x="0" y="0"/>
          <a:ext cx="0" cy="0"/>
          <a:chOff x="0" y="0"/>
          <a:chExt cx="0" cy="0"/>
        </a:xfrm>
      </p:grpSpPr>
      <p:pic>
        <p:nvPicPr>
          <p:cNvPr id="178" name="Google Shape;178;p9"/>
          <p:cNvPicPr preferRelativeResize="0"/>
          <p:nvPr/>
        </p:nvPicPr>
        <p:blipFill rotWithShape="1">
          <a:blip r:embed="rId3">
            <a:alphaModFix/>
          </a:blip>
          <a:srcRect/>
          <a:stretch/>
        </p:blipFill>
        <p:spPr>
          <a:xfrm>
            <a:off x="16760659" y="1089996"/>
            <a:ext cx="498641" cy="220309"/>
          </a:xfrm>
          <a:prstGeom prst="rect">
            <a:avLst/>
          </a:prstGeom>
          <a:noFill/>
          <a:ln>
            <a:noFill/>
          </a:ln>
        </p:spPr>
      </p:pic>
      <p:grpSp>
        <p:nvGrpSpPr>
          <p:cNvPr id="179" name="Google Shape;179;p9"/>
          <p:cNvGrpSpPr/>
          <p:nvPr/>
        </p:nvGrpSpPr>
        <p:grpSpPr>
          <a:xfrm>
            <a:off x="6937050" y="-25"/>
            <a:ext cx="9490950" cy="9610699"/>
            <a:chOff x="0" y="1336821"/>
            <a:chExt cx="12654600" cy="13070446"/>
          </a:xfrm>
        </p:grpSpPr>
        <p:sp>
          <p:nvSpPr>
            <p:cNvPr id="180" name="Google Shape;180;p9"/>
            <p:cNvSpPr/>
            <p:nvPr/>
          </p:nvSpPr>
          <p:spPr>
            <a:xfrm>
              <a:off x="0" y="1336821"/>
              <a:ext cx="12654510" cy="8993"/>
            </a:xfrm>
            <a:prstGeom prst="rect">
              <a:avLst/>
            </a:prstGeom>
            <a:solidFill>
              <a:srgbClr val="D6A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9"/>
            <p:cNvSpPr txBox="1"/>
            <p:nvPr/>
          </p:nvSpPr>
          <p:spPr>
            <a:xfrm>
              <a:off x="0" y="2256667"/>
              <a:ext cx="12654600" cy="12150600"/>
            </a:xfrm>
            <a:prstGeom prst="rect">
              <a:avLst/>
            </a:prstGeom>
            <a:noFill/>
            <a:ln>
              <a:noFill/>
            </a:ln>
          </p:spPr>
          <p:txBody>
            <a:bodyPr spcFirstLastPara="1" wrap="square" lIns="0" tIns="0" rIns="0" bIns="0" anchor="t" anchorCtr="0">
              <a:spAutoFit/>
            </a:bodyPr>
            <a:lstStyle/>
            <a:p>
              <a:pPr marL="596773" marR="0" lvl="1" indent="-298386" algn="l" rtl="0">
                <a:lnSpc>
                  <a:spcPct val="100000"/>
                </a:lnSpc>
                <a:spcBef>
                  <a:spcPts val="0"/>
                </a:spcBef>
                <a:spcAft>
                  <a:spcPts val="0"/>
                </a:spcAft>
                <a:buClr>
                  <a:srgbClr val="0C0804"/>
                </a:buClr>
                <a:buSzPts val="2764"/>
                <a:buFont typeface="Arial"/>
                <a:buChar char="•"/>
              </a:pPr>
              <a:r>
                <a:rPr lang="en-US" sz="2764" b="0" i="0" u="none" strike="noStrike" cap="none" dirty="0">
                  <a:solidFill>
                    <a:srgbClr val="0C0804"/>
                  </a:solidFill>
                  <a:latin typeface="Arial"/>
                  <a:ea typeface="Arial"/>
                  <a:cs typeface="Arial"/>
                  <a:sym typeface="Arial"/>
                </a:rPr>
                <a:t>The FBI warned at the start of the Covid outbreak in the US that it expected a surge in hate crimes against those of Asian descent - and it did by 150% increase in 2020.</a:t>
              </a:r>
              <a:endParaRPr dirty="0"/>
            </a:p>
            <a:p>
              <a:pPr marL="0" marR="0" lvl="0" indent="0" algn="l" rtl="0">
                <a:lnSpc>
                  <a:spcPct val="100000"/>
                </a:lnSpc>
                <a:spcBef>
                  <a:spcPts val="0"/>
                </a:spcBef>
                <a:spcAft>
                  <a:spcPts val="0"/>
                </a:spcAft>
                <a:buNone/>
              </a:pPr>
              <a:endParaRPr sz="2764" b="0" i="0" u="none" strike="noStrike" cap="none" dirty="0">
                <a:solidFill>
                  <a:srgbClr val="0C0804"/>
                </a:solidFill>
                <a:latin typeface="Arial"/>
                <a:ea typeface="Arial"/>
                <a:cs typeface="Arial"/>
                <a:sym typeface="Arial"/>
              </a:endParaRPr>
            </a:p>
            <a:p>
              <a:pPr marL="596773" marR="0" lvl="1" indent="-298386" algn="l" rtl="0">
                <a:lnSpc>
                  <a:spcPct val="100000"/>
                </a:lnSpc>
                <a:spcBef>
                  <a:spcPts val="0"/>
                </a:spcBef>
                <a:spcAft>
                  <a:spcPts val="0"/>
                </a:spcAft>
                <a:buClr>
                  <a:srgbClr val="0C0804"/>
                </a:buClr>
                <a:buSzPts val="2764"/>
                <a:buFont typeface="Arial"/>
                <a:buChar char="•"/>
              </a:pPr>
              <a:r>
                <a:rPr lang="en-US" sz="2764" b="0" i="0" u="none" strike="noStrike" cap="none" dirty="0">
                  <a:solidFill>
                    <a:srgbClr val="0C0804"/>
                  </a:solidFill>
                  <a:latin typeface="Arial"/>
                  <a:ea typeface="Arial"/>
                  <a:cs typeface="Arial"/>
                  <a:sym typeface="Arial"/>
                </a:rPr>
                <a:t>Advocates for Asian Americans say the violence can be linked to rising anti-Asian sentiment in the US. </a:t>
              </a:r>
              <a:endParaRPr dirty="0"/>
            </a:p>
            <a:p>
              <a:pPr marL="0" marR="0" lvl="0" indent="0" algn="l" rtl="0">
                <a:lnSpc>
                  <a:spcPct val="100000"/>
                </a:lnSpc>
                <a:spcBef>
                  <a:spcPts val="0"/>
                </a:spcBef>
                <a:spcAft>
                  <a:spcPts val="0"/>
                </a:spcAft>
                <a:buNone/>
              </a:pPr>
              <a:endParaRPr sz="2764" b="0" i="0" u="none" strike="noStrike" cap="none" dirty="0">
                <a:solidFill>
                  <a:srgbClr val="0C0804"/>
                </a:solidFill>
                <a:latin typeface="Arial"/>
                <a:ea typeface="Arial"/>
                <a:cs typeface="Arial"/>
                <a:sym typeface="Arial"/>
              </a:endParaRPr>
            </a:p>
            <a:p>
              <a:pPr marL="596773" marR="0" lvl="1" indent="-298386" algn="l" rtl="0">
                <a:lnSpc>
                  <a:spcPct val="100000"/>
                </a:lnSpc>
                <a:spcBef>
                  <a:spcPts val="0"/>
                </a:spcBef>
                <a:spcAft>
                  <a:spcPts val="0"/>
                </a:spcAft>
                <a:buClr>
                  <a:srgbClr val="0C0804"/>
                </a:buClr>
                <a:buSzPts val="2764"/>
                <a:buFont typeface="Arial"/>
                <a:buChar char="•"/>
              </a:pPr>
              <a:r>
                <a:rPr lang="en-US" sz="2764" b="0" i="0" u="none" strike="noStrike" cap="none" dirty="0">
                  <a:solidFill>
                    <a:srgbClr val="0C0804"/>
                  </a:solidFill>
                  <a:latin typeface="Arial"/>
                  <a:ea typeface="Arial"/>
                  <a:cs typeface="Arial"/>
                  <a:sym typeface="Arial"/>
                </a:rPr>
                <a:t>Late last year, the United Nations issued a report that detailed "an alarming level" of racially motivated violence and other hate incidents against Asian Americans.</a:t>
              </a:r>
              <a:endParaRPr dirty="0"/>
            </a:p>
            <a:p>
              <a:pPr marL="0" marR="0" lvl="0" indent="0" algn="l" rtl="0">
                <a:lnSpc>
                  <a:spcPct val="100000"/>
                </a:lnSpc>
                <a:spcBef>
                  <a:spcPts val="0"/>
                </a:spcBef>
                <a:spcAft>
                  <a:spcPts val="0"/>
                </a:spcAft>
                <a:buNone/>
              </a:pPr>
              <a:endParaRPr sz="2764" b="0" i="0" u="none" strike="noStrike" cap="none" dirty="0">
                <a:solidFill>
                  <a:srgbClr val="0C0804"/>
                </a:solidFill>
                <a:latin typeface="Arial"/>
                <a:ea typeface="Arial"/>
                <a:cs typeface="Arial"/>
                <a:sym typeface="Arial"/>
              </a:endParaRPr>
            </a:p>
            <a:p>
              <a:pPr marL="596773" marR="0" lvl="1" indent="-298386" algn="l" rtl="0">
                <a:lnSpc>
                  <a:spcPct val="100000"/>
                </a:lnSpc>
                <a:spcBef>
                  <a:spcPts val="0"/>
                </a:spcBef>
                <a:spcAft>
                  <a:spcPts val="0"/>
                </a:spcAft>
                <a:buClr>
                  <a:srgbClr val="0C0804"/>
                </a:buClr>
                <a:buSzPts val="2764"/>
                <a:buFont typeface="Arial"/>
                <a:buChar char="•"/>
              </a:pPr>
              <a:r>
                <a:rPr lang="en-US" sz="2764" b="0" i="0" u="none" strike="noStrike" cap="none" dirty="0">
                  <a:solidFill>
                    <a:srgbClr val="0C0804"/>
                  </a:solidFill>
                  <a:latin typeface="Arial"/>
                  <a:ea typeface="Arial"/>
                  <a:cs typeface="Arial"/>
                  <a:sym typeface="Arial"/>
                </a:rPr>
                <a:t> More than 2,800 reports filed last year and the level of violence against American Asians has been intensified.</a:t>
              </a:r>
              <a:endParaRPr dirty="0"/>
            </a:p>
            <a:p>
              <a:pPr marL="0" marR="0" lvl="0" indent="0" algn="l" rtl="0">
                <a:lnSpc>
                  <a:spcPct val="100000"/>
                </a:lnSpc>
                <a:spcBef>
                  <a:spcPts val="0"/>
                </a:spcBef>
                <a:spcAft>
                  <a:spcPts val="0"/>
                </a:spcAft>
                <a:buNone/>
              </a:pPr>
              <a:endParaRPr sz="2764" b="0" i="0" u="none" strike="noStrike" cap="none" dirty="0">
                <a:solidFill>
                  <a:srgbClr val="0C0804"/>
                </a:solidFill>
                <a:latin typeface="Arial"/>
                <a:ea typeface="Arial"/>
                <a:cs typeface="Arial"/>
                <a:sym typeface="Arial"/>
              </a:endParaRPr>
            </a:p>
            <a:p>
              <a:pPr marL="596773" marR="0" lvl="1" indent="-298386" algn="l" rtl="0">
                <a:lnSpc>
                  <a:spcPct val="100000"/>
                </a:lnSpc>
                <a:spcBef>
                  <a:spcPts val="0"/>
                </a:spcBef>
                <a:spcAft>
                  <a:spcPts val="0"/>
                </a:spcAft>
                <a:buClr>
                  <a:srgbClr val="0C0804"/>
                </a:buClr>
                <a:buSzPts val="2764"/>
                <a:buFont typeface="Arial"/>
                <a:buChar char="•"/>
              </a:pPr>
              <a:r>
                <a:rPr lang="en-US" sz="2764" dirty="0">
                  <a:solidFill>
                    <a:srgbClr val="0C0804"/>
                  </a:solidFill>
                </a:rPr>
                <a:t>In the y</a:t>
              </a:r>
              <a:r>
                <a:rPr lang="en-US" sz="2764" b="0" i="0" u="none" strike="noStrike" cap="none" dirty="0">
                  <a:solidFill>
                    <a:srgbClr val="0C0804"/>
                  </a:solidFill>
                  <a:latin typeface="Arial"/>
                  <a:ea typeface="Arial"/>
                  <a:cs typeface="Arial"/>
                  <a:sym typeface="Arial"/>
                </a:rPr>
                <a:t>ear 2021, among many reports, an elderly Thai immigrant dies after being shoved to the ground. A Filipino-American is slashed in the face with a box cutter. A Chinese woman is slapped and then set on fire. A 78- year-old woman was punched </a:t>
              </a:r>
              <a:r>
                <a:rPr lang="en-US" sz="2764" dirty="0">
                  <a:solidFill>
                    <a:srgbClr val="0C0804"/>
                  </a:solidFill>
                </a:rPr>
                <a:t>i</a:t>
              </a:r>
              <a:r>
                <a:rPr lang="en-US" sz="2764" b="0" i="0" u="none" strike="noStrike" cap="none" dirty="0">
                  <a:solidFill>
                    <a:srgbClr val="0C0804"/>
                  </a:solidFill>
                  <a:latin typeface="Arial"/>
                  <a:ea typeface="Arial"/>
                  <a:cs typeface="Arial"/>
                  <a:sym typeface="Arial"/>
                </a:rPr>
                <a:t>n the face. Shooting at Asian spas killed 8 people, 6 of them were of Asian origin.  A wave of violence against Asian elderly.</a:t>
              </a:r>
              <a:endParaRPr sz="2764" b="0" i="0" u="none" strike="noStrike" cap="none" dirty="0">
                <a:solidFill>
                  <a:srgbClr val="0C0804"/>
                </a:solidFill>
                <a:latin typeface="Arial"/>
                <a:ea typeface="Arial"/>
                <a:cs typeface="Arial"/>
                <a:sym typeface="Arial"/>
              </a:endParaRPr>
            </a:p>
          </p:txBody>
        </p:sp>
      </p:grpSp>
      <p:pic>
        <p:nvPicPr>
          <p:cNvPr id="182" name="Google Shape;182;p9"/>
          <p:cNvPicPr preferRelativeResize="0"/>
          <p:nvPr/>
        </p:nvPicPr>
        <p:blipFill rotWithShape="1">
          <a:blip r:embed="rId4">
            <a:alphaModFix/>
          </a:blip>
          <a:srcRect l="21752" r="30585"/>
          <a:stretch/>
        </p:blipFill>
        <p:spPr>
          <a:xfrm>
            <a:off x="289915" y="451408"/>
            <a:ext cx="5880639" cy="6955581"/>
          </a:xfrm>
          <a:prstGeom prst="rect">
            <a:avLst/>
          </a:prstGeom>
          <a:noFill/>
          <a:ln>
            <a:noFill/>
          </a:ln>
        </p:spPr>
      </p:pic>
      <p:sp>
        <p:nvSpPr>
          <p:cNvPr id="183" name="Google Shape;183;p9"/>
          <p:cNvSpPr txBox="1"/>
          <p:nvPr/>
        </p:nvSpPr>
        <p:spPr>
          <a:xfrm>
            <a:off x="1028700" y="1104900"/>
            <a:ext cx="661603" cy="20955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1500" b="0" i="0" u="none" strike="noStrike" cap="none">
                <a:solidFill>
                  <a:srgbClr val="0C0804"/>
                </a:solidFill>
                <a:latin typeface="Arial"/>
                <a:ea typeface="Arial"/>
                <a:cs typeface="Arial"/>
                <a:sym typeface="Arial"/>
              </a:rPr>
              <a:t>10/15</a:t>
            </a:r>
            <a:endParaRPr/>
          </a:p>
        </p:txBody>
      </p:sp>
      <p:sp>
        <p:nvSpPr>
          <p:cNvPr id="184" name="Google Shape;184;p9"/>
          <p:cNvSpPr txBox="1"/>
          <p:nvPr/>
        </p:nvSpPr>
        <p:spPr>
          <a:xfrm>
            <a:off x="289915" y="7493029"/>
            <a:ext cx="5880600" cy="1581900"/>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5699" b="1" i="0" u="none" strike="noStrike" cap="none">
                <a:solidFill>
                  <a:srgbClr val="E98C14"/>
                </a:solidFill>
                <a:latin typeface="Open Sans"/>
                <a:ea typeface="Open Sans"/>
                <a:cs typeface="Open Sans"/>
                <a:sym typeface="Open Sans"/>
              </a:rPr>
              <a:t>HATE CRIMES</a:t>
            </a:r>
            <a:r>
              <a:rPr lang="en-US" sz="5699" b="1" i="0" u="none" strike="noStrike" cap="none">
                <a:solidFill>
                  <a:srgbClr val="000000"/>
                </a:solidFill>
                <a:latin typeface="Open Sans"/>
                <a:ea typeface="Open Sans"/>
                <a:cs typeface="Open Sans"/>
                <a:sym typeface="Open Sans"/>
              </a:rPr>
              <a:t> </a:t>
            </a:r>
            <a:endParaRPr sz="5699" b="1" i="0" u="none" strike="noStrike" cap="none">
              <a:solidFill>
                <a:srgbClr val="000000"/>
              </a:solidFill>
              <a:latin typeface="Open Sans"/>
              <a:ea typeface="Open Sans"/>
              <a:cs typeface="Open Sans"/>
              <a:sym typeface="Open Sans"/>
            </a:endParaRPr>
          </a:p>
          <a:p>
            <a:pPr marL="0" marR="0" lvl="0" indent="0" algn="ctr" rtl="0">
              <a:lnSpc>
                <a:spcPct val="140007"/>
              </a:lnSpc>
              <a:spcBef>
                <a:spcPts val="0"/>
              </a:spcBef>
              <a:spcAft>
                <a:spcPts val="0"/>
              </a:spcAft>
              <a:buNone/>
            </a:pPr>
            <a:r>
              <a:rPr lang="en-US" sz="2299" b="1" i="0" u="none" strike="noStrike" cap="none">
                <a:solidFill>
                  <a:srgbClr val="000000"/>
                </a:solidFill>
                <a:latin typeface="Arimo"/>
                <a:ea typeface="Arimo"/>
                <a:cs typeface="Arimo"/>
                <a:sym typeface="Arimo"/>
              </a:rPr>
              <a:t>Reported in 2021</a:t>
            </a:r>
            <a:endParaRPr sz="20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Shape 188"/>
        <p:cNvGrpSpPr/>
        <p:nvPr/>
      </p:nvGrpSpPr>
      <p:grpSpPr>
        <a:xfrm>
          <a:off x="0" y="0"/>
          <a:ext cx="0" cy="0"/>
          <a:chOff x="0" y="0"/>
          <a:chExt cx="0" cy="0"/>
        </a:xfrm>
      </p:grpSpPr>
      <p:sp>
        <p:nvSpPr>
          <p:cNvPr id="189" name="Google Shape;189;p10"/>
          <p:cNvSpPr/>
          <p:nvPr/>
        </p:nvSpPr>
        <p:spPr>
          <a:xfrm>
            <a:off x="0" y="0"/>
            <a:ext cx="1714500" cy="10287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 name="Google Shape;190;p10"/>
          <p:cNvGrpSpPr/>
          <p:nvPr/>
        </p:nvGrpSpPr>
        <p:grpSpPr>
          <a:xfrm>
            <a:off x="7917477" y="6474264"/>
            <a:ext cx="10370523" cy="1938216"/>
            <a:chOff x="0" y="28575"/>
            <a:chExt cx="13827363" cy="2584287"/>
          </a:xfrm>
        </p:grpSpPr>
        <p:sp>
          <p:nvSpPr>
            <p:cNvPr id="191" name="Google Shape;191;p10"/>
            <p:cNvSpPr txBox="1"/>
            <p:nvPr/>
          </p:nvSpPr>
          <p:spPr>
            <a:xfrm>
              <a:off x="0" y="28575"/>
              <a:ext cx="4453029" cy="822607"/>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200" b="0" i="0" u="none" strike="noStrike" cap="none">
                  <a:solidFill>
                    <a:srgbClr val="FFE247"/>
                  </a:solidFill>
                  <a:latin typeface="Inter"/>
                  <a:ea typeface="Inter"/>
                  <a:cs typeface="Inter"/>
                  <a:sym typeface="Inter"/>
                </a:rPr>
                <a:t>05</a:t>
              </a:r>
              <a:endParaRPr/>
            </a:p>
          </p:txBody>
        </p:sp>
        <p:sp>
          <p:nvSpPr>
            <p:cNvPr id="192" name="Google Shape;192;p10"/>
            <p:cNvSpPr txBox="1"/>
            <p:nvPr/>
          </p:nvSpPr>
          <p:spPr>
            <a:xfrm>
              <a:off x="0" y="1125692"/>
              <a:ext cx="13827363" cy="1487170"/>
            </a:xfrm>
            <a:prstGeom prst="rect">
              <a:avLst/>
            </a:prstGeom>
            <a:noFill/>
            <a:ln>
              <a:noFill/>
            </a:ln>
          </p:spPr>
          <p:txBody>
            <a:bodyPr spcFirstLastPara="1" wrap="square" lIns="0" tIns="0" rIns="0" bIns="0" anchor="t" anchorCtr="0">
              <a:spAutoFit/>
            </a:bodyPr>
            <a:lstStyle/>
            <a:p>
              <a:pPr marL="0" marR="0" lvl="0" indent="0" algn="l" rtl="0">
                <a:lnSpc>
                  <a:spcPct val="150016"/>
                </a:lnSpc>
                <a:spcBef>
                  <a:spcPts val="0"/>
                </a:spcBef>
                <a:spcAft>
                  <a:spcPts val="0"/>
                </a:spcAft>
                <a:buNone/>
              </a:pPr>
              <a:r>
                <a:rPr lang="en-US" sz="3099" b="1" i="0" u="none" strike="noStrike" cap="none">
                  <a:solidFill>
                    <a:srgbClr val="FFFFFF"/>
                  </a:solidFill>
                  <a:latin typeface="Inter"/>
                  <a:ea typeface="Inter"/>
                  <a:cs typeface="Inter"/>
                  <a:sym typeface="Inter"/>
                </a:rPr>
                <a:t>LACK OF OPPORTUNITY TO MINGLE WITH OTHER CULTURAL GROUPS - CLIQUISH</a:t>
              </a:r>
              <a:endParaRPr/>
            </a:p>
          </p:txBody>
        </p:sp>
      </p:grpSp>
      <p:sp>
        <p:nvSpPr>
          <p:cNvPr id="193" name="Google Shape;193;p10"/>
          <p:cNvSpPr/>
          <p:nvPr/>
        </p:nvSpPr>
        <p:spPr>
          <a:xfrm>
            <a:off x="0" y="8572500"/>
            <a:ext cx="1714500" cy="1714500"/>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FFE247"/>
          </a:solidFill>
          <a:ln>
            <a:noFill/>
          </a:ln>
        </p:spPr>
      </p:sp>
      <p:sp>
        <p:nvSpPr>
          <p:cNvPr id="194" name="Google Shape;194;p10"/>
          <p:cNvSpPr txBox="1"/>
          <p:nvPr/>
        </p:nvSpPr>
        <p:spPr>
          <a:xfrm>
            <a:off x="2197801" y="47625"/>
            <a:ext cx="5529282" cy="3774003"/>
          </a:xfrm>
          <a:prstGeom prst="rect">
            <a:avLst/>
          </a:prstGeom>
          <a:noFill/>
          <a:ln>
            <a:noFill/>
          </a:ln>
        </p:spPr>
        <p:txBody>
          <a:bodyPr spcFirstLastPara="1" wrap="square" lIns="0" tIns="0" rIns="0" bIns="0" anchor="t" anchorCtr="0">
            <a:spAutoFit/>
          </a:bodyPr>
          <a:lstStyle/>
          <a:p>
            <a:pPr marL="0" marR="0" lvl="0" indent="0" algn="l" rtl="0">
              <a:lnSpc>
                <a:spcPct val="342222"/>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l" rtl="0">
              <a:lnSpc>
                <a:spcPct val="110000"/>
              </a:lnSpc>
              <a:spcBef>
                <a:spcPts val="4702"/>
              </a:spcBef>
              <a:spcAft>
                <a:spcPts val="0"/>
              </a:spcAft>
              <a:buNone/>
            </a:pPr>
            <a:r>
              <a:rPr lang="en-US" sz="5700" b="0" i="0" u="none" strike="noStrike" cap="none">
                <a:solidFill>
                  <a:srgbClr val="FFE247"/>
                </a:solidFill>
                <a:latin typeface="Inter"/>
                <a:ea typeface="Inter"/>
                <a:cs typeface="Inter"/>
                <a:sym typeface="Inter"/>
              </a:rPr>
              <a:t>Recognized Causes of Discrimination </a:t>
            </a:r>
            <a:endParaRPr/>
          </a:p>
        </p:txBody>
      </p:sp>
      <p:pic>
        <p:nvPicPr>
          <p:cNvPr id="195" name="Google Shape;195;p10"/>
          <p:cNvPicPr preferRelativeResize="0"/>
          <p:nvPr/>
        </p:nvPicPr>
        <p:blipFill rotWithShape="1">
          <a:blip r:embed="rId3">
            <a:alphaModFix/>
          </a:blip>
          <a:srcRect/>
          <a:stretch/>
        </p:blipFill>
        <p:spPr>
          <a:xfrm>
            <a:off x="2667728" y="4199280"/>
            <a:ext cx="2801060" cy="3817459"/>
          </a:xfrm>
          <a:prstGeom prst="rect">
            <a:avLst/>
          </a:prstGeom>
          <a:noFill/>
          <a:ln>
            <a:noFill/>
          </a:ln>
        </p:spPr>
      </p:pic>
      <p:grpSp>
        <p:nvGrpSpPr>
          <p:cNvPr id="196" name="Google Shape;196;p10"/>
          <p:cNvGrpSpPr/>
          <p:nvPr/>
        </p:nvGrpSpPr>
        <p:grpSpPr>
          <a:xfrm>
            <a:off x="8977625" y="1707273"/>
            <a:ext cx="3429417" cy="1442916"/>
            <a:chOff x="0" y="28575"/>
            <a:chExt cx="4572556" cy="1923887"/>
          </a:xfrm>
        </p:grpSpPr>
        <p:sp>
          <p:nvSpPr>
            <p:cNvPr id="197" name="Google Shape;197;p10"/>
            <p:cNvSpPr txBox="1"/>
            <p:nvPr/>
          </p:nvSpPr>
          <p:spPr>
            <a:xfrm>
              <a:off x="0" y="28575"/>
              <a:ext cx="1472568" cy="822607"/>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200" b="0" i="0" u="none" strike="noStrike" cap="none">
                  <a:solidFill>
                    <a:srgbClr val="FFE247"/>
                  </a:solidFill>
                  <a:latin typeface="Inter"/>
                  <a:ea typeface="Inter"/>
                  <a:cs typeface="Inter"/>
                  <a:sym typeface="Inter"/>
                </a:rPr>
                <a:t>01</a:t>
              </a:r>
              <a:endParaRPr/>
            </a:p>
          </p:txBody>
        </p:sp>
        <p:sp>
          <p:nvSpPr>
            <p:cNvPr id="198" name="Google Shape;198;p10"/>
            <p:cNvSpPr txBox="1"/>
            <p:nvPr/>
          </p:nvSpPr>
          <p:spPr>
            <a:xfrm>
              <a:off x="0" y="1106642"/>
              <a:ext cx="4572556" cy="84582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600" b="1" i="0" u="none" strike="noStrike" cap="none">
                  <a:solidFill>
                    <a:srgbClr val="FFFFFF"/>
                  </a:solidFill>
                  <a:latin typeface="Inter"/>
                  <a:ea typeface="Inter"/>
                  <a:cs typeface="Inter"/>
                  <a:sym typeface="Inter"/>
                </a:rPr>
                <a:t>MISTRUST</a:t>
              </a:r>
              <a:endParaRPr/>
            </a:p>
          </p:txBody>
        </p:sp>
      </p:grpSp>
      <p:grpSp>
        <p:nvGrpSpPr>
          <p:cNvPr id="199" name="Google Shape;199;p10"/>
          <p:cNvGrpSpPr/>
          <p:nvPr/>
        </p:nvGrpSpPr>
        <p:grpSpPr>
          <a:xfrm>
            <a:off x="8115502" y="4309392"/>
            <a:ext cx="5153664" cy="1322058"/>
            <a:chOff x="0" y="28575"/>
            <a:chExt cx="6871552" cy="1762744"/>
          </a:xfrm>
        </p:grpSpPr>
        <p:sp>
          <p:nvSpPr>
            <p:cNvPr id="200" name="Google Shape;200;p10"/>
            <p:cNvSpPr txBox="1"/>
            <p:nvPr/>
          </p:nvSpPr>
          <p:spPr>
            <a:xfrm>
              <a:off x="0" y="28575"/>
              <a:ext cx="2212947" cy="761846"/>
            </a:xfrm>
            <a:prstGeom prst="rect">
              <a:avLst/>
            </a:prstGeom>
            <a:noFill/>
            <a:ln>
              <a:noFill/>
            </a:ln>
          </p:spPr>
          <p:txBody>
            <a:bodyPr spcFirstLastPara="1" wrap="square" lIns="0" tIns="0" rIns="0" bIns="0" anchor="t" anchorCtr="0">
              <a:spAutoFit/>
            </a:bodyPr>
            <a:lstStyle/>
            <a:p>
              <a:pPr marL="0" marR="0" lvl="0" indent="0" algn="l" rtl="0">
                <a:lnSpc>
                  <a:spcPct val="110005"/>
                </a:lnSpc>
                <a:spcBef>
                  <a:spcPts val="0"/>
                </a:spcBef>
                <a:spcAft>
                  <a:spcPts val="0"/>
                </a:spcAft>
                <a:buNone/>
              </a:pPr>
              <a:r>
                <a:rPr lang="en-US" sz="3928" b="0" i="0" u="none" strike="noStrike" cap="none">
                  <a:solidFill>
                    <a:srgbClr val="FFE247"/>
                  </a:solidFill>
                  <a:latin typeface="Inter"/>
                  <a:ea typeface="Inter"/>
                  <a:cs typeface="Inter"/>
                  <a:sym typeface="Inter"/>
                </a:rPr>
                <a:t>04</a:t>
              </a:r>
              <a:endParaRPr/>
            </a:p>
          </p:txBody>
        </p:sp>
        <p:sp>
          <p:nvSpPr>
            <p:cNvPr id="201" name="Google Shape;201;p10"/>
            <p:cNvSpPr txBox="1"/>
            <p:nvPr/>
          </p:nvSpPr>
          <p:spPr>
            <a:xfrm>
              <a:off x="0" y="986758"/>
              <a:ext cx="6871552" cy="804561"/>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412" b="1" i="0" u="none" strike="noStrike" cap="none">
                  <a:solidFill>
                    <a:srgbClr val="FFFFFF"/>
                  </a:solidFill>
                  <a:latin typeface="Inter"/>
                  <a:ea typeface="Inter"/>
                  <a:cs typeface="Inter"/>
                  <a:sym typeface="Inter"/>
                </a:rPr>
                <a:t>MISUNDERSTANDING</a:t>
              </a:r>
              <a:endParaRPr/>
            </a:p>
          </p:txBody>
        </p:sp>
      </p:grpSp>
      <p:grpSp>
        <p:nvGrpSpPr>
          <p:cNvPr id="202" name="Google Shape;202;p10"/>
          <p:cNvGrpSpPr/>
          <p:nvPr/>
        </p:nvGrpSpPr>
        <p:grpSpPr>
          <a:xfrm>
            <a:off x="13178234" y="1036059"/>
            <a:ext cx="3807000" cy="1308219"/>
            <a:chOff x="0" y="28575"/>
            <a:chExt cx="5076000" cy="1744292"/>
          </a:xfrm>
        </p:grpSpPr>
        <p:sp>
          <p:nvSpPr>
            <p:cNvPr id="203" name="Google Shape;203;p10"/>
            <p:cNvSpPr txBox="1"/>
            <p:nvPr/>
          </p:nvSpPr>
          <p:spPr>
            <a:xfrm>
              <a:off x="0" y="28575"/>
              <a:ext cx="1634673" cy="822607"/>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200" b="0" i="0" u="none" strike="noStrike" cap="none">
                  <a:solidFill>
                    <a:srgbClr val="FFE247"/>
                  </a:solidFill>
                  <a:latin typeface="Inter"/>
                  <a:ea typeface="Inter"/>
                  <a:cs typeface="Inter"/>
                  <a:sym typeface="Inter"/>
                </a:rPr>
                <a:t>02</a:t>
              </a:r>
              <a:endParaRPr/>
            </a:p>
          </p:txBody>
        </p:sp>
        <p:sp>
          <p:nvSpPr>
            <p:cNvPr id="204" name="Google Shape;204;p10"/>
            <p:cNvSpPr txBox="1"/>
            <p:nvPr/>
          </p:nvSpPr>
          <p:spPr>
            <a:xfrm>
              <a:off x="0" y="1116167"/>
              <a:ext cx="5076000" cy="6567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200" b="1">
                  <a:solidFill>
                    <a:srgbClr val="FFFFFF"/>
                  </a:solidFill>
                  <a:latin typeface="Inter"/>
                  <a:ea typeface="Inter"/>
                  <a:cs typeface="Inter"/>
                  <a:sym typeface="Inter"/>
                </a:rPr>
                <a:t>STEREOTYPING</a:t>
              </a:r>
              <a:endParaRPr/>
            </a:p>
          </p:txBody>
        </p:sp>
      </p:grpSp>
      <p:grpSp>
        <p:nvGrpSpPr>
          <p:cNvPr id="205" name="Google Shape;205;p10"/>
          <p:cNvGrpSpPr/>
          <p:nvPr/>
        </p:nvGrpSpPr>
        <p:grpSpPr>
          <a:xfrm>
            <a:off x="13829883" y="3488537"/>
            <a:ext cx="3429417" cy="1442916"/>
            <a:chOff x="0" y="28575"/>
            <a:chExt cx="4572556" cy="1923887"/>
          </a:xfrm>
        </p:grpSpPr>
        <p:sp>
          <p:nvSpPr>
            <p:cNvPr id="206" name="Google Shape;206;p10"/>
            <p:cNvSpPr txBox="1"/>
            <p:nvPr/>
          </p:nvSpPr>
          <p:spPr>
            <a:xfrm>
              <a:off x="0" y="28575"/>
              <a:ext cx="1472568" cy="822607"/>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200" b="0" i="0" u="none" strike="noStrike" cap="none">
                  <a:solidFill>
                    <a:srgbClr val="FFE247"/>
                  </a:solidFill>
                  <a:latin typeface="Inter"/>
                  <a:ea typeface="Inter"/>
                  <a:cs typeface="Inter"/>
                  <a:sym typeface="Inter"/>
                </a:rPr>
                <a:t>03</a:t>
              </a:r>
              <a:endParaRPr/>
            </a:p>
          </p:txBody>
        </p:sp>
        <p:sp>
          <p:nvSpPr>
            <p:cNvPr id="207" name="Google Shape;207;p10"/>
            <p:cNvSpPr txBox="1"/>
            <p:nvPr/>
          </p:nvSpPr>
          <p:spPr>
            <a:xfrm>
              <a:off x="0" y="1106642"/>
              <a:ext cx="4572556" cy="84582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600" b="1" i="0" u="none" strike="noStrike" cap="none">
                  <a:solidFill>
                    <a:srgbClr val="FFFFFF"/>
                  </a:solidFill>
                  <a:latin typeface="Inter"/>
                  <a:ea typeface="Inter"/>
                  <a:cs typeface="Inter"/>
                  <a:sym typeface="Inter"/>
                </a:rPr>
                <a:t>PREJUDICE </a:t>
              </a:r>
              <a:endParaRPr/>
            </a:p>
          </p:txBody>
        </p:sp>
      </p:gr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TotalTime>
  <Words>2895</Words>
  <Application>Microsoft Macintosh PowerPoint</Application>
  <PresentationFormat>Custom</PresentationFormat>
  <Paragraphs>221</Paragraphs>
  <Slides>35</Slides>
  <Notes>35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Open Sans</vt:lpstr>
      <vt:lpstr>Archivo Black</vt:lpstr>
      <vt:lpstr>Inter</vt:lpstr>
      <vt:lpstr>Quicksand</vt:lpstr>
      <vt:lpstr>Calibri</vt:lpstr>
      <vt:lpstr>Arial</vt:lpstr>
      <vt:lpstr>Arimo</vt:lpstr>
      <vt:lpstr>Open Sans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Koh, Linda Mei Lin</cp:lastModifiedBy>
  <cp:revision>1</cp:revision>
  <dcterms:created xsi:type="dcterms:W3CDTF">2006-08-16T00:00:00Z</dcterms:created>
  <dcterms:modified xsi:type="dcterms:W3CDTF">2022-04-18T19:26:49Z</dcterms:modified>
</cp:coreProperties>
</file>