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7" r:id="rId3"/>
    <p:sldId id="261" r:id="rId4"/>
    <p:sldId id="269" r:id="rId5"/>
    <p:sldId id="270" r:id="rId6"/>
    <p:sldId id="271" r:id="rId7"/>
    <p:sldId id="272" r:id="rId8"/>
    <p:sldId id="273" r:id="rId9"/>
    <p:sldId id="274" r:id="rId10"/>
    <p:sldId id="275" r:id="rId11"/>
    <p:sldId id="276" r:id="rId12"/>
    <p:sldId id="277" r:id="rId13"/>
    <p:sldId id="278" r:id="rId14"/>
    <p:sldId id="263" r:id="rId15"/>
    <p:sldId id="279" r:id="rId16"/>
    <p:sldId id="280" r:id="rId17"/>
    <p:sldId id="281" r:id="rId18"/>
    <p:sldId id="282" r:id="rId19"/>
    <p:sldId id="283" r:id="rId20"/>
    <p:sldId id="284" r:id="rId21"/>
    <p:sldId id="285" r:id="rId22"/>
    <p:sldId id="286" r:id="rId23"/>
    <p:sldId id="264" r:id="rId24"/>
    <p:sldId id="287" r:id="rId25"/>
    <p:sldId id="288" r:id="rId26"/>
    <p:sldId id="26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30" autoAdjust="0"/>
  </p:normalViewPr>
  <p:slideViewPr>
    <p:cSldViewPr snapToGrid="0">
      <p:cViewPr varScale="1">
        <p:scale>
          <a:sx n="87" d="100"/>
          <a:sy n="87" d="100"/>
        </p:scale>
        <p:origin x="696" y="90"/>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10/10/2019</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dirty="0"/>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10/10/2019</a:t>
            </a:fld>
            <a:endParaRP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dirty="0"/>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dirty="0"/>
          </a:p>
        </p:txBody>
      </p:sp>
    </p:spTree>
    <p:extLst>
      <p:ext uri="{BB962C8B-B14F-4D97-AF65-F5344CB8AC3E}">
        <p14:creationId xmlns:p14="http://schemas.microsoft.com/office/powerpoint/2010/main" val="306991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Elmbrook Church in Brookfield, Wisconsin.</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PrayerKids!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t>
            </a:r>
            <a:r>
              <a:rPr lang="en-US" sz="1200" kern="1200" dirty="0" err="1" smtClean="0">
                <a:solidFill>
                  <a:schemeClr val="tx1"/>
                </a:solidFill>
                <a:effectLst/>
                <a:latin typeface="+mn-lt"/>
                <a:ea typeface="+mn-ea"/>
                <a:cs typeface="+mn-cs"/>
              </a:rPr>
              <a:t>Arlyn</a:t>
            </a:r>
            <a:r>
              <a:rPr lang="en-US" sz="1200" kern="1200" dirty="0" smtClean="0">
                <a:solidFill>
                  <a:schemeClr val="tx1"/>
                </a:solidFill>
                <a:effectLst/>
                <a:latin typeface="+mn-lt"/>
                <a:ea typeface="+mn-ea"/>
                <a:cs typeface="+mn-cs"/>
              </a:rPr>
              <a:t>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11</a:t>
            </a:fld>
            <a:endParaRPr lang="en-US"/>
          </a:p>
        </p:txBody>
      </p:sp>
    </p:spTree>
    <p:extLst>
      <p:ext uri="{BB962C8B-B14F-4D97-AF65-F5344CB8AC3E}">
        <p14:creationId xmlns:p14="http://schemas.microsoft.com/office/powerpoint/2010/main" val="2831716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a:t>
            </a:r>
            <a:r>
              <a:rPr lang="en-US" sz="1200" dirty="0" err="1" smtClean="0">
                <a:effectLst/>
                <a:latin typeface="Calibri" panose="020F0502020204030204" pitchFamily="34" charset="0"/>
                <a:ea typeface="PMingLiU" panose="02020500000000000000" pitchFamily="18" charset="-120"/>
                <a:cs typeface="Times New Roman" panose="02020603050405020304" pitchFamily="18" charset="0"/>
              </a:rPr>
              <a:t>Elmbrook</a:t>
            </a: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Church in Brookfield, Wisconsin.</a:t>
            </a:r>
            <a:endParaRPr lang="en-ZA" sz="120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a:t>
            </a:r>
            <a:r>
              <a:rPr lang="en-US" sz="1200" kern="1200" dirty="0" err="1" smtClean="0">
                <a:solidFill>
                  <a:schemeClr val="tx1"/>
                </a:solidFill>
                <a:effectLst/>
                <a:latin typeface="+mn-lt"/>
                <a:ea typeface="+mn-ea"/>
                <a:cs typeface="+mn-cs"/>
              </a:rPr>
              <a:t>PrayerKids</a:t>
            </a:r>
            <a:r>
              <a:rPr lang="en-US" sz="1200" kern="1200" dirty="0" smtClean="0">
                <a:solidFill>
                  <a:schemeClr val="tx1"/>
                </a:solidFill>
                <a:effectLst/>
                <a:latin typeface="+mn-lt"/>
                <a:ea typeface="+mn-ea"/>
                <a:cs typeface="+mn-cs"/>
              </a:rPr>
              <a:t>!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t>
            </a:r>
            <a:r>
              <a:rPr lang="en-US" sz="1200" kern="1200" dirty="0" err="1" smtClean="0">
                <a:solidFill>
                  <a:schemeClr val="tx1"/>
                </a:solidFill>
                <a:effectLst/>
                <a:latin typeface="+mn-lt"/>
                <a:ea typeface="+mn-ea"/>
                <a:cs typeface="+mn-cs"/>
              </a:rPr>
              <a:t>Arlyn</a:t>
            </a:r>
            <a:r>
              <a:rPr lang="en-US" sz="1200" kern="1200" dirty="0" smtClean="0">
                <a:solidFill>
                  <a:schemeClr val="tx1"/>
                </a:solidFill>
                <a:effectLst/>
                <a:latin typeface="+mn-lt"/>
                <a:ea typeface="+mn-ea"/>
                <a:cs typeface="+mn-cs"/>
              </a:rPr>
              <a:t>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12</a:t>
            </a:fld>
            <a:endParaRPr lang="en-US"/>
          </a:p>
        </p:txBody>
      </p:sp>
    </p:spTree>
    <p:extLst>
      <p:ext uri="{BB962C8B-B14F-4D97-AF65-F5344CB8AC3E}">
        <p14:creationId xmlns:p14="http://schemas.microsoft.com/office/powerpoint/2010/main" val="2680118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a:t>
            </a:r>
            <a:r>
              <a:rPr lang="en-US" sz="1200" dirty="0" err="1" smtClean="0">
                <a:effectLst/>
                <a:latin typeface="Calibri" panose="020F0502020204030204" pitchFamily="34" charset="0"/>
                <a:ea typeface="PMingLiU" panose="02020500000000000000" pitchFamily="18" charset="-120"/>
                <a:cs typeface="Times New Roman" panose="02020603050405020304" pitchFamily="18" charset="0"/>
              </a:rPr>
              <a:t>Elmbrook</a:t>
            </a: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Church in Brookfield, Wisconsin.</a:t>
            </a:r>
            <a:endParaRPr lang="en-ZA" sz="120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a:t>
            </a:r>
            <a:r>
              <a:rPr lang="en-US" sz="1200" kern="1200" dirty="0" err="1" smtClean="0">
                <a:solidFill>
                  <a:schemeClr val="tx1"/>
                </a:solidFill>
                <a:effectLst/>
                <a:latin typeface="+mn-lt"/>
                <a:ea typeface="+mn-ea"/>
                <a:cs typeface="+mn-cs"/>
              </a:rPr>
              <a:t>PrayerKids</a:t>
            </a:r>
            <a:r>
              <a:rPr lang="en-US" sz="1200" kern="1200" dirty="0" smtClean="0">
                <a:solidFill>
                  <a:schemeClr val="tx1"/>
                </a:solidFill>
                <a:effectLst/>
                <a:latin typeface="+mn-lt"/>
                <a:ea typeface="+mn-ea"/>
                <a:cs typeface="+mn-cs"/>
              </a:rPr>
              <a:t>!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t>
            </a:r>
            <a:r>
              <a:rPr lang="en-US" sz="1200" kern="1200" dirty="0" err="1" smtClean="0">
                <a:solidFill>
                  <a:schemeClr val="tx1"/>
                </a:solidFill>
                <a:effectLst/>
                <a:latin typeface="+mn-lt"/>
                <a:ea typeface="+mn-ea"/>
                <a:cs typeface="+mn-cs"/>
              </a:rPr>
              <a:t>Arlyn</a:t>
            </a:r>
            <a:r>
              <a:rPr lang="en-US" sz="1200" kern="1200" dirty="0" smtClean="0">
                <a:solidFill>
                  <a:schemeClr val="tx1"/>
                </a:solidFill>
                <a:effectLst/>
                <a:latin typeface="+mn-lt"/>
                <a:ea typeface="+mn-ea"/>
                <a:cs typeface="+mn-cs"/>
              </a:rPr>
              <a:t>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13</a:t>
            </a:fld>
            <a:endParaRPr lang="en-US"/>
          </a:p>
        </p:txBody>
      </p:sp>
    </p:spTree>
    <p:extLst>
      <p:ext uri="{BB962C8B-B14F-4D97-AF65-F5344CB8AC3E}">
        <p14:creationId xmlns:p14="http://schemas.microsoft.com/office/powerpoint/2010/main" val="1090898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dirty="0"/>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Elmbrook Church in Brookfield, Wisconsin.</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PrayerKids!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Arlyn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4</a:t>
            </a:fld>
            <a:endParaRPr lang="en-US" dirty="0"/>
          </a:p>
        </p:txBody>
      </p:sp>
    </p:spTree>
    <p:extLst>
      <p:ext uri="{BB962C8B-B14F-4D97-AF65-F5344CB8AC3E}">
        <p14:creationId xmlns:p14="http://schemas.microsoft.com/office/powerpoint/2010/main" val="3912149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Elmbrook Church in Brookfield, Wisconsin.</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PrayerKids!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Arlyn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5</a:t>
            </a:fld>
            <a:endParaRPr lang="en-US" dirty="0"/>
          </a:p>
        </p:txBody>
      </p:sp>
    </p:spTree>
    <p:extLst>
      <p:ext uri="{BB962C8B-B14F-4D97-AF65-F5344CB8AC3E}">
        <p14:creationId xmlns:p14="http://schemas.microsoft.com/office/powerpoint/2010/main" val="988194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Elmbrook Church in Brookfield, Wisconsin.</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PrayerKids!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Arlyn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6</a:t>
            </a:fld>
            <a:endParaRPr lang="en-US" dirty="0"/>
          </a:p>
        </p:txBody>
      </p:sp>
    </p:spTree>
    <p:extLst>
      <p:ext uri="{BB962C8B-B14F-4D97-AF65-F5344CB8AC3E}">
        <p14:creationId xmlns:p14="http://schemas.microsoft.com/office/powerpoint/2010/main" val="1361741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Elmbrook Church in Brookfield, Wisconsin.</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PrayerKids!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Arlyn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7</a:t>
            </a:fld>
            <a:endParaRPr lang="en-US" dirty="0"/>
          </a:p>
        </p:txBody>
      </p:sp>
    </p:spTree>
    <p:extLst>
      <p:ext uri="{BB962C8B-B14F-4D97-AF65-F5344CB8AC3E}">
        <p14:creationId xmlns:p14="http://schemas.microsoft.com/office/powerpoint/2010/main" val="982930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Elmbrook Church in Brookfield, Wisconsin.</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PrayerKids!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Arlyn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8</a:t>
            </a:fld>
            <a:endParaRPr lang="en-US" dirty="0"/>
          </a:p>
        </p:txBody>
      </p:sp>
    </p:spTree>
    <p:extLst>
      <p:ext uri="{BB962C8B-B14F-4D97-AF65-F5344CB8AC3E}">
        <p14:creationId xmlns:p14="http://schemas.microsoft.com/office/powerpoint/2010/main" val="486363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Elmbrook Church in Brookfield, Wisconsin.</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PrayerKids!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Arlyn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9</a:t>
            </a:fld>
            <a:endParaRPr lang="en-US" dirty="0"/>
          </a:p>
        </p:txBody>
      </p:sp>
    </p:spTree>
    <p:extLst>
      <p:ext uri="{BB962C8B-B14F-4D97-AF65-F5344CB8AC3E}">
        <p14:creationId xmlns:p14="http://schemas.microsoft.com/office/powerpoint/2010/main" val="238318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a:spcAft>
                <a:spcPts val="0"/>
              </a:spcAft>
            </a:pPr>
            <a:r>
              <a:rPr lang="en-US" sz="1200" b="1" dirty="0" smtClean="0">
                <a:effectLst/>
                <a:latin typeface="Calibri" panose="020F0502020204030204" pitchFamily="34" charset="0"/>
                <a:ea typeface="PMingLiU" panose="02020500000000000000" pitchFamily="18" charset="-120"/>
                <a:cs typeface="Times New Roman" panose="02020603050405020304" pitchFamily="18" charset="0"/>
              </a:rPr>
              <a:t>Examples:</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 </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pPr marL="57150">
              <a:spcAft>
                <a:spcPts val="0"/>
              </a:spcAft>
            </a:pPr>
            <a:r>
              <a:rPr lang="en-US" sz="1200" dirty="0" smtClean="0">
                <a:effectLst/>
                <a:latin typeface="Calibri" panose="020F0502020204030204" pitchFamily="34" charset="0"/>
                <a:ea typeface="PMingLiU" panose="02020500000000000000" pitchFamily="18" charset="-120"/>
                <a:cs typeface="Times New Roman" panose="02020603050405020304" pitchFamily="18" charset="0"/>
              </a:rPr>
              <a:t>“God is ever in my thoughts. I am ever talking to him in my mind as I go about my day,” says Annie Meier, who leads behind-the-scenes prayer for various ministries at Elmbrook Church in Brookfield, Wisconsin.</a:t>
            </a:r>
            <a:endParaRPr lang="en-ZA" sz="1200" dirty="0" smtClean="0">
              <a:effectLst/>
              <a:latin typeface="Calibri" panose="020F0502020204030204" pitchFamily="34" charset="0"/>
              <a:ea typeface="PMingLiU" panose="02020500000000000000" pitchFamily="18" charset="-120"/>
              <a:cs typeface="Times New Roman" panose="02020603050405020304" pitchFamily="18" charset="0"/>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Renee Gray-Wilburn, author of the PrayerKids! The Prayer card, “Praying for My Brothers and Sisters,” says, “It means to never go long without making a mental connection with God and by doing our best to be aware of his presence.”</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Z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a constant God-consciousness,” says Arlyn Lawrence, co-author of the book Prayer-Saturated Kids and former contributing editor of Pray! Magazine.</a:t>
            </a:r>
            <a:endParaRPr lang="en-Z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5E2820-AFE1-45FA-949E-17BDB534E1DC}" type="slidenum">
              <a:rPr lang="en-US" smtClean="0"/>
              <a:t>10</a:t>
            </a:fld>
            <a:endParaRPr lang="en-US" dirty="0"/>
          </a:p>
        </p:txBody>
      </p:sp>
    </p:spTree>
    <p:extLst>
      <p:ext uri="{BB962C8B-B14F-4D97-AF65-F5344CB8AC3E}">
        <p14:creationId xmlns:p14="http://schemas.microsoft.com/office/powerpoint/2010/main" val="18712715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smtClean="0"/>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10/10/2019</a:t>
            </a:fld>
            <a:endParaRPr dirty="0"/>
          </a:p>
        </p:txBody>
      </p:sp>
      <p:sp>
        <p:nvSpPr>
          <p:cNvPr id="9" name="Footer Placeholder 8"/>
          <p:cNvSpPr>
            <a:spLocks noGrp="1"/>
          </p:cNvSpPr>
          <p:nvPr>
            <p:ph type="ftr" sz="quarter" idx="11"/>
          </p:nvPr>
        </p:nvSpPr>
        <p:spPr/>
        <p:txBody>
          <a:bodyPr/>
          <a:lstStyle/>
          <a:p>
            <a:endParaRPr dirty="0"/>
          </a:p>
        </p:txBody>
      </p:sp>
      <p:sp>
        <p:nvSpPr>
          <p:cNvPr id="10" name="Slide Number Placeholder 9"/>
          <p:cNvSpPr>
            <a:spLocks noGrp="1"/>
          </p:cNvSpPr>
          <p:nvPr>
            <p:ph type="sldNum" sz="quarter" idx="12"/>
          </p:nvPr>
        </p:nvSpPr>
        <p:spPr/>
        <p:txBody>
          <a:bodyPr/>
          <a:lstStyle/>
          <a:p>
            <a:fld id="{8FDBFFB2-86D9-4B8F-A59A-553A60B94BBE}" type="slidenum">
              <a:rPr/>
              <a:pPr/>
              <a:t>‹#›</a:t>
            </a:fld>
            <a:endParaRPr dirty="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427AEA-BBBB-4C9B-AB23-214EAA8AB789}" type="datetime1">
              <a:rPr lang="en-US"/>
              <a:t>10/10/2019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91CA30-F5CD-4CA0-B16A-349C6F830700}" type="datetime1">
              <a:rPr lang="en-US"/>
              <a:t>10/10/2019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B3AF48E-ABA0-4B58-B562-D1D7408067C4}" type="datetime1">
              <a:rPr lang="en-US"/>
              <a:t>10/10/2019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smtClean="0"/>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10/10/2019</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CD787AA-CBCD-47F9-A04C-7106C508CDE4}" type="datetime1">
              <a:rPr lang="en-US"/>
              <a:t>10/10/2019</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AD1CC9DD-75F5-4611-BA0B-CFB1A226639C}" type="datetime1">
              <a:rPr lang="en-US"/>
              <a:t>10/10/2019</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10/10/2019</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10/10/2019</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10/10/2019</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smtClean="0"/>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10/10/2019</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8FDBFFB2-86D9-4B8F-A59A-553A60B94BBE}" type="slidenum">
              <a:rPr/>
              <a:t>‹#›</a:t>
            </a:fld>
            <a:endParaRPr dirty="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10/10/2019</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dirty="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indent="804545">
              <a:spcAft>
                <a:spcPts val="0"/>
              </a:spcAft>
            </a:pPr>
            <a:r>
              <a:rPr lang="en-US" b="1" dirty="0">
                <a:latin typeface="Calibri" panose="020F0502020204030204" pitchFamily="34" charset="0"/>
                <a:ea typeface="PMingLiU" panose="02020500000000000000" pitchFamily="18" charset="-120"/>
                <a:cs typeface="Times New Roman" panose="02020603050405020304" pitchFamily="18" charset="0"/>
              </a:rPr>
              <a:t>TEACHING CHILDREN TO PRAY WITHOUT CEASING</a:t>
            </a:r>
            <a:endParaRPr lang="en-ZA"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4000" b="1" dirty="0">
                <a:latin typeface="Calibri" panose="020F0502020204030204" pitchFamily="34" charset="0"/>
                <a:ea typeface="PMingLiU" panose="02020500000000000000" pitchFamily="18" charset="-120"/>
                <a:cs typeface="Times New Roman" panose="02020603050405020304" pitchFamily="18" charset="0"/>
              </a:rPr>
              <a:t>Linda Mei Lin Koh</a:t>
            </a:r>
            <a:endParaRPr lang="en-US" sz="4000" dirty="0"/>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14300" indent="-5715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ZA" sz="4000" b="1" dirty="0">
                <a:latin typeface="Calibri" panose="020F0502020204030204" pitchFamily="34" charset="0"/>
                <a:ea typeface="PMingLiU" panose="02020500000000000000" pitchFamily="18" charset="-120"/>
                <a:cs typeface="Times New Roman" panose="02020603050405020304" pitchFamily="18" charset="0"/>
              </a:rPr>
              <a:t>2.  PRAYER IS A ROUTINE</a:t>
            </a:r>
            <a:br>
              <a:rPr lang="en-ZA" sz="4000" b="1" dirty="0">
                <a:latin typeface="Calibri" panose="020F0502020204030204" pitchFamily="34" charset="0"/>
                <a:ea typeface="PMingLiU" panose="02020500000000000000" pitchFamily="18" charset="-120"/>
                <a:cs typeface="Times New Roman" panose="02020603050405020304" pitchFamily="18" charset="0"/>
              </a:rPr>
            </a:br>
            <a:endParaRPr lang="en-US" sz="4000" b="1" dirty="0">
              <a:solidFill>
                <a:srgbClr val="595959"/>
              </a:solidFill>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2" y="1600199"/>
            <a:ext cx="9756105" cy="4712465"/>
          </a:xfrm>
        </p:spPr>
        <p:txBody>
          <a:bodyPr>
            <a:normAutofit lnSpcReduction="10000"/>
          </a:bodyPr>
          <a:lstStyle/>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Help kids practice a prayer routine with this rewind/fast forward activity. Have kids rewind their minds to the beginning of their day.</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Tell the kids to pantomime in fast motion all the things they did before they left the house that morning.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When you say, “Freeze,” kids must freeze in their pantomime and think about what was on their mind as they were in that moment earlier in the day.  Then, holding their frozen position, have kids silently pray about what was on their minds.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0" lvl="0" indent="0">
              <a:buNone/>
              <a:tabLst>
                <a:tab pos="457200" algn="l"/>
              </a:tabLst>
            </a:pP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0891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71450" indent="-11430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US" sz="4000" b="1" dirty="0">
                <a:latin typeface="Calibri" panose="020F0502020204030204" pitchFamily="34" charset="0"/>
                <a:ea typeface="PMingLiU" panose="02020500000000000000" pitchFamily="18" charset="-120"/>
                <a:cs typeface="Times New Roman" panose="02020603050405020304" pitchFamily="18" charset="0"/>
              </a:rPr>
              <a:t>3.  PRAYER IS A FIRST RESPONSE</a:t>
            </a:r>
            <a:endParaRPr lang="en-ZA" sz="40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2" y="1600199"/>
            <a:ext cx="9756105" cy="4712465"/>
          </a:xfrm>
        </p:spPr>
        <p:txBody>
          <a:bodyPr>
            <a:normAutofit lnSpcReduction="10000"/>
          </a:bodyPr>
          <a:lstStyle/>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Because God is always with us, God’s always listening to our prayers.</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When faced with a crisis or tough decision, we can turn to God before trying anything else.</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“Prayer is always my first response and not my last resort.” This is an important concept to teach kids.</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Kids can be trained to make prayer the first thing they do when they need help or when someone they know needs help.”</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0" lvl="0" indent="0">
              <a:buNone/>
              <a:tabLst>
                <a:tab pos="457200" algn="l"/>
              </a:tabLst>
            </a:pP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4038073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71450" indent="-11430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US" sz="4000" b="1" dirty="0">
                <a:latin typeface="Calibri" panose="020F0502020204030204" pitchFamily="34" charset="0"/>
                <a:ea typeface="PMingLiU" panose="02020500000000000000" pitchFamily="18" charset="-120"/>
                <a:cs typeface="Times New Roman" panose="02020603050405020304" pitchFamily="18" charset="0"/>
              </a:rPr>
              <a:t>3.  PRAYER IS A FIRST RESPONSE</a:t>
            </a:r>
            <a:endParaRPr lang="en-ZA" sz="40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2" y="1600199"/>
            <a:ext cx="9756105" cy="4712465"/>
          </a:xfrm>
        </p:spPr>
        <p:txBody>
          <a:bodyPr>
            <a:normAutofit/>
          </a:bodyPr>
          <a:lstStyle/>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Nehemiah was a great example of this concept. In Nehemiah 1:4, after hearing about the destruction of Jerusalem, Nehemiah’s immediate response was prayer, weeping, and fasting for days.</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In Nehemiah 2:4, even as he formed his response to the king, Nehemiah said a quick silent prayer for God’s help.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Teach kids about making prayer a first response.</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0" lvl="0" indent="0">
              <a:buNone/>
              <a:tabLst>
                <a:tab pos="457200" algn="l"/>
              </a:tabLst>
            </a:pP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32222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71450" indent="-11430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US" sz="4000" b="1" dirty="0">
                <a:latin typeface="Calibri" panose="020F0502020204030204" pitchFamily="34" charset="0"/>
                <a:ea typeface="PMingLiU" panose="02020500000000000000" pitchFamily="18" charset="-120"/>
                <a:cs typeface="Times New Roman" panose="02020603050405020304" pitchFamily="18" charset="0"/>
              </a:rPr>
              <a:t>3.  PRAYER IS A FIRST RESPONSE</a:t>
            </a:r>
            <a:endParaRPr lang="en-ZA" sz="40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2" y="1600199"/>
            <a:ext cx="9756105" cy="4712465"/>
          </a:xfrm>
        </p:spPr>
        <p:txBody>
          <a:bodyPr>
            <a:normAutofit fontScale="77500" lnSpcReduction="20000"/>
          </a:bodyPr>
          <a:lstStyle/>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Have kids form pairs and play a word association game.</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smtClean="0">
                <a:latin typeface="Calibri" panose="020F0502020204030204" pitchFamily="34" charset="0"/>
                <a:ea typeface="PMingLiU" panose="02020500000000000000" pitchFamily="18" charset="-120"/>
                <a:cs typeface="Times New Roman" panose="02020603050405020304" pitchFamily="18" charset="0"/>
              </a:rPr>
              <a:t>You supply the first word: problem.</a:t>
            </a:r>
          </a:p>
          <a:p>
            <a:pPr marL="57150">
              <a:spcAft>
                <a:spcPts val="0"/>
              </a:spcAft>
            </a:pPr>
            <a:r>
              <a:rPr lang="en-US" sz="3200" b="1" dirty="0">
                <a:latin typeface="Calibri" panose="020F0502020204030204" pitchFamily="34" charset="0"/>
                <a:ea typeface="PMingLiU" panose="02020500000000000000" pitchFamily="18" charset="-120"/>
                <a:cs typeface="Times New Roman" panose="02020603050405020304" pitchFamily="18" charset="0"/>
              </a:rPr>
              <a:t>Activity</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Have the first partner in each pair say the first word that comes to mind after hearing problem; then have the second partner respond with the first word that comes to mind after hearing the partner’s word.</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Have partners go back and forth for about two minutes. Then ask: “What’s the first thing you think to do when you have a problem? When you have a decision to make? When you’re happy about something?”</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Remind kids that God wants us to turn to him first about anything and everything.</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0" lvl="0" indent="0">
              <a:buNone/>
              <a:tabLst>
                <a:tab pos="457200" algn="l"/>
              </a:tabLst>
            </a:pP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261331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
              <a:spcAft>
                <a:spcPts val="0"/>
              </a:spcAft>
              <a:tabLst>
                <a:tab pos="114300" algn="l"/>
              </a:tabLst>
            </a:pPr>
            <a:r>
              <a:rPr lang="en-US" sz="3600" b="1" dirty="0">
                <a:latin typeface="Calibri" panose="020F0502020204030204" pitchFamily="34" charset="0"/>
                <a:ea typeface="PMingLiU" panose="02020500000000000000" pitchFamily="18" charset="-120"/>
                <a:cs typeface="Times New Roman" panose="02020603050405020304" pitchFamily="18" charset="0"/>
              </a:rPr>
              <a:t>4. PRAYER INVOLVES THE BIBLE</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208212" y="1505216"/>
            <a:ext cx="9502717" cy="3970318"/>
          </a:xfrm>
          <a:prstGeom prst="rect">
            <a:avLst/>
          </a:prstGeom>
        </p:spPr>
        <p:txBody>
          <a:bodyPr wrap="square">
            <a:spAutoFit/>
          </a:bodyPr>
          <a:lstStyle/>
          <a:p>
            <a:pPr marL="342900" lvl="0" indent="-342900">
              <a:spcAft>
                <a:spcPts val="0"/>
              </a:spcAft>
              <a:buFont typeface="Wingdings" panose="05000000000000000000" pitchFamily="2" charset="2"/>
              <a:buChar char=""/>
              <a:tabLst>
                <a:tab pos="400050" algn="l"/>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“The word and prayer are inextricably bound together, not separate activities as we like to think of them” For one to grow in prayer, one must grow in reading, studying, and meditating on the Word</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00050" algn="l"/>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00050" algn="l"/>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The Bible has a lot to do with prayer. The Bible helps kids build a better prayer vocabulary, teaches them to pray for God’s will, and can teach them about things to pray for that they may not have thought of, such as wisdom. </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70201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
              <a:spcAft>
                <a:spcPts val="0"/>
              </a:spcAft>
              <a:tabLst>
                <a:tab pos="114300" algn="l"/>
              </a:tabLst>
            </a:pPr>
            <a:r>
              <a:rPr lang="en-US" sz="3600" b="1" dirty="0">
                <a:latin typeface="Calibri" panose="020F0502020204030204" pitchFamily="34" charset="0"/>
                <a:ea typeface="PMingLiU" panose="02020500000000000000" pitchFamily="18" charset="-120"/>
                <a:cs typeface="Times New Roman" panose="02020603050405020304" pitchFamily="18" charset="0"/>
              </a:rPr>
              <a:t>4. PRAYER INVOLVES THE BIBLE</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208212" y="1505216"/>
            <a:ext cx="9502717" cy="4401205"/>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Let kids practice praying using the Bible as a guide. </a:t>
            </a:r>
            <a:endParaRPr lang="en-US" sz="28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Form groups of four</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Give each child in a group a verse to look up, and then have kids pray in their groups, using the verses they looked up as a launching point. For example, Psalm 138 begins, “I give you thanks, O Lord, with all my heart,” so kids could pray, “I give you thanks, O Lord, with all my heart for my family, friends, school, church,” and so on.</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942417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
              <a:spcAft>
                <a:spcPts val="0"/>
              </a:spcAft>
              <a:tabLst>
                <a:tab pos="114300" algn="l"/>
              </a:tabLst>
            </a:pPr>
            <a:r>
              <a:rPr lang="en-US" sz="3600" b="1" dirty="0">
                <a:latin typeface="Calibri" panose="020F0502020204030204" pitchFamily="34" charset="0"/>
                <a:ea typeface="PMingLiU" panose="02020500000000000000" pitchFamily="18" charset="-120"/>
                <a:cs typeface="Times New Roman" panose="02020603050405020304" pitchFamily="18" charset="0"/>
              </a:rPr>
              <a:t>4. PRAYER INVOLVES THE BIBLE</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208212" y="1505216"/>
            <a:ext cx="9502717" cy="3539430"/>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Use these verses: Psalm 138:1; Habakkuk 3:19; Psalm 142:5; Psalm 86:1; and Psalm 75:1</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Kids can simply read the verse or read it and add their own prayer</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Encourage kids to read the psalms whenever they need help praying.</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4284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71450" indent="-171450">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5. PRAYER IS LISTENING TO GOD.</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208212" y="1505216"/>
            <a:ext cx="9502717" cy="3970318"/>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Kids should be taught that prayer is a dialogue, not a monologue. Just like sheep listen to the shepherd’s voice in John 10, we can help train kids’ ears to recognize different ways God speaks</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It’s important that kids understand that God isn’t a vending machine. We can go to Him with anything on our hearts, but prayer is also letting him speak to us through everyday parts of life.</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424464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71450" indent="-171450">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5. PRAYER IS LISTENING TO GOD.</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208212" y="1505216"/>
            <a:ext cx="9502717" cy="3970318"/>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Having a constant ear for God’s voice is part of praying without ceasing. One tangible way kids can listen for God’s voice is to write their questions to him in a prayer journal, then listen for his answer and record it. </a:t>
            </a:r>
            <a:endParaRPr lang="en-US" sz="28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Having a constant ear for God’s voice is part of praying without ceasing. One tangible way kids can listen for God’s voice is to write their questions to him in a prayer journal, then listen for his answer and record it.</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385269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Teach Kids to Pray</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208212" y="1505216"/>
            <a:ext cx="9502717" cy="3970318"/>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Help kids understand how to hear God’s voice. Ask, “What does God’s voice sound like?” (It’s okay if kids say they don’t know but encourage any and every answer</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Share with the kids what God’s still small voice sounds like to you</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Tell kids they’re going to practice listening to God because prayer is a two-way communication. We talk and listen.</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092716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609" y="304800"/>
            <a:ext cx="10448204" cy="1200416"/>
          </a:xfrm>
        </p:spPr>
        <p:txBody>
          <a:bodyPr/>
          <a:lstStyle/>
          <a:p>
            <a:pPr>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How Can We Teach Children to Pray Without Ceasing</a:t>
            </a:r>
            <a:r>
              <a:rPr lang="en-US" sz="3600" b="1" dirty="0" smtClean="0">
                <a:latin typeface="Calibri" panose="020F0502020204030204" pitchFamily="34" charset="0"/>
                <a:ea typeface="PMingLiU" panose="02020500000000000000" pitchFamily="18" charset="-120"/>
                <a:cs typeface="Times New Roman" panose="02020603050405020304" pitchFamily="18" charset="0"/>
              </a:rPr>
              <a:t>?</a:t>
            </a:r>
            <a:br>
              <a:rPr lang="en-US" sz="3600" b="1" dirty="0" smtClean="0">
                <a:latin typeface="Calibri" panose="020F0502020204030204" pitchFamily="34" charset="0"/>
                <a:ea typeface="PMingLiU" panose="02020500000000000000" pitchFamily="18" charset="-120"/>
                <a:cs typeface="Times New Roman" panose="02020603050405020304" pitchFamily="18" charset="0"/>
              </a:rPr>
            </a:b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idx="1"/>
          </p:nvPr>
        </p:nvSpPr>
        <p:spPr>
          <a:xfrm>
            <a:off x="1610881" y="1266225"/>
            <a:ext cx="9969932" cy="4114800"/>
          </a:xfrm>
        </p:spPr>
        <p:txBody>
          <a:bodyPr>
            <a:noAutofit/>
          </a:bodyPr>
          <a:lstStyle/>
          <a:p>
            <a:pPr marL="0" indent="0">
              <a:spcAft>
                <a:spcPts val="0"/>
              </a:spcAft>
              <a:buNone/>
            </a:pPr>
            <a:r>
              <a:rPr lang="en-US" sz="2800" dirty="0">
                <a:latin typeface="Calibri" panose="020F0502020204030204" pitchFamily="34" charset="0"/>
                <a:ea typeface="PMingLiU" panose="02020500000000000000" pitchFamily="18" charset="-120"/>
                <a:cs typeface="Times New Roman" panose="02020603050405020304" pitchFamily="18" charset="0"/>
              </a:rPr>
              <a:t>“Once Jesus was in a certain place praying. As he finished, one of his disciples came to him and said, “Lord, teach us to pray, just as John taught his disciples” (Luke 11:1</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57150" algn="l"/>
                <a:tab pos="171450" algn="l"/>
                <a:tab pos="457200" algn="l"/>
              </a:tabLst>
            </a:pPr>
            <a:r>
              <a:rPr lang="en-US" sz="2800" b="1" dirty="0">
                <a:latin typeface="Calibri" panose="020F0502020204030204" pitchFamily="34" charset="0"/>
                <a:ea typeface="PMingLiU" panose="02020500000000000000" pitchFamily="18" charset="-120"/>
                <a:cs typeface="Times New Roman" panose="02020603050405020304" pitchFamily="18" charset="0"/>
              </a:rPr>
              <a:t>“Teach us to pray.” </a:t>
            </a:r>
            <a:r>
              <a:rPr lang="en-US" sz="2800" dirty="0">
                <a:latin typeface="Calibri" panose="020F0502020204030204" pitchFamily="34" charset="0"/>
                <a:ea typeface="PMingLiU" panose="02020500000000000000" pitchFamily="18" charset="-120"/>
                <a:cs typeface="Times New Roman" panose="02020603050405020304" pitchFamily="18" charset="0"/>
              </a:rPr>
              <a:t>Even the grown men who followed Jesus needed instruction in prayer. </a:t>
            </a: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57150" algn="l"/>
                <a:tab pos="171450" algn="l"/>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How much more must we teach our kids to pray! And to pray constantly! </a:t>
            </a: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57150" algn="l"/>
                <a:tab pos="171450" algn="l"/>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First Thessalonians 5:17, says, “</a:t>
            </a:r>
            <a:r>
              <a:rPr lang="en-US" sz="2800" b="1" dirty="0">
                <a:latin typeface="Calibri" panose="020F0502020204030204" pitchFamily="34" charset="0"/>
                <a:ea typeface="PMingLiU" panose="02020500000000000000" pitchFamily="18" charset="-120"/>
                <a:cs typeface="Times New Roman" panose="02020603050405020304" pitchFamily="18" charset="0"/>
              </a:rPr>
              <a:t>Never stop praying.” </a:t>
            </a:r>
            <a:r>
              <a:rPr lang="en-US" sz="2800" dirty="0">
                <a:latin typeface="Calibri" panose="020F0502020204030204" pitchFamily="34" charset="0"/>
                <a:ea typeface="PMingLiU" panose="02020500000000000000" pitchFamily="18" charset="-120"/>
                <a:cs typeface="Times New Roman" panose="02020603050405020304" pitchFamily="18" charset="0"/>
              </a:rPr>
              <a:t>That can seem like a daunting task for a child (or for an adult)</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083928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Teach Kids to Pray</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208212" y="1505216"/>
            <a:ext cx="9502717" cy="3108543"/>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Have kids find a place in a room to sit away from others. Have them silently read Psalm 23 and then choose one verse to talk to God about. Perhaps there are things they need that they don’t have</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Encourage them to ask God about that. Or perhaps they need guidance and can ask God to speak about that. </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660891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Teach Kids to Pray</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208212" y="1505216"/>
            <a:ext cx="9502717" cy="3108543"/>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After they’ve chosen a verse, encourage them to ask God a question and then wait silently for him to speak. Let kids know that God may speak just one word or give them an image in their minds. Have kids write whatever they hear. </a:t>
            </a:r>
            <a:endParaRPr lang="en-US" sz="28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Allow five minutes, then discuss what kids heard and what it was like to listen for God’s voice.</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8435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Teach Kids to Pray</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5" name="Rectangle 4"/>
          <p:cNvSpPr/>
          <p:nvPr/>
        </p:nvSpPr>
        <p:spPr>
          <a:xfrm>
            <a:off x="2143154" y="1747587"/>
            <a:ext cx="9502717" cy="2677656"/>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Encourage kids who may not have heard anything that listening to God takes practice and isn’t magical</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God wants us to learn to wait for him to speak. Encourage them to try this several times this week. </a:t>
            </a: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596803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6. PRAYER IS FOR OTHERS</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7" name="Rectangle 6"/>
          <p:cNvSpPr/>
          <p:nvPr/>
        </p:nvSpPr>
        <p:spPr>
          <a:xfrm>
            <a:off x="2335576" y="1505216"/>
            <a:ext cx="9496539" cy="5016758"/>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We can pray for other people. When we’re driving, we could pray for people in the cars we pass. Kids can pray for people they walk past in school. Or more personally, they can pray for friends and loved ones. </a:t>
            </a:r>
            <a:endParaRPr lang="en-US" sz="28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Helping kids know what and who to pray for by giving them prayer projects</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When kids see how God works in others’ lives according to prayer, they’ll see that prayer makes a difference and are motivated to keep praying!</a:t>
            </a: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a:spcAft>
                <a:spcPts val="0"/>
              </a:spcAft>
              <a:tabLst>
                <a:tab pos="57150" algn="l"/>
                <a:tab pos="342900" algn="l"/>
              </a:tabLst>
            </a:pPr>
            <a:r>
              <a:rPr lang="en-US" sz="1200" dirty="0">
                <a:latin typeface="Calibri" panose="020F0502020204030204" pitchFamily="34" charset="0"/>
                <a:ea typeface="PMingLiU" panose="02020500000000000000" pitchFamily="18" charset="-120"/>
                <a:cs typeface="Times New Roman" panose="02020603050405020304" pitchFamily="18" charset="0"/>
              </a:rPr>
              <a:t> </a:t>
            </a:r>
            <a:endParaRPr lang="en-ZA" sz="1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955224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0"/>
              </a:spcAft>
            </a:pPr>
            <a:r>
              <a:rPr lang="en-US" sz="3600" b="1" dirty="0">
                <a:latin typeface="Calibri" panose="020F0502020204030204" pitchFamily="34" charset="0"/>
                <a:ea typeface="PMingLiU" panose="02020500000000000000" pitchFamily="18" charset="-120"/>
                <a:cs typeface="Times New Roman" panose="02020603050405020304" pitchFamily="18" charset="0"/>
              </a:rPr>
              <a:t>6. PRAYER IS FOR OTHERS</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7" name="Rectangle 6"/>
          <p:cNvSpPr/>
          <p:nvPr/>
        </p:nvSpPr>
        <p:spPr>
          <a:xfrm>
            <a:off x="2335576" y="1505216"/>
            <a:ext cx="9496539" cy="5201424"/>
          </a:xfrm>
          <a:prstGeom prst="rect">
            <a:avLst/>
          </a:prstGeom>
        </p:spPr>
        <p:txBody>
          <a:bodyPr wrap="square">
            <a:spAutoFit/>
          </a:bodyPr>
          <a:lstStyle/>
          <a:p>
            <a:pPr>
              <a:spcAft>
                <a:spcPts val="0"/>
              </a:spcAft>
              <a:tabLst>
                <a:tab pos="57150" algn="l"/>
                <a:tab pos="342900" algn="l"/>
              </a:tabLst>
            </a:pPr>
            <a:r>
              <a:rPr lang="en-US" sz="2800" b="1" dirty="0">
                <a:latin typeface="Calibri" panose="020F0502020204030204" pitchFamily="34" charset="0"/>
                <a:ea typeface="PMingLiU" panose="02020500000000000000" pitchFamily="18" charset="-120"/>
                <a:cs typeface="Times New Roman" panose="02020603050405020304" pitchFamily="18" charset="0"/>
              </a:rPr>
              <a:t>Activity</a:t>
            </a: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57150" algn="l"/>
                <a:tab pos="228600" algn="l"/>
                <a:tab pos="5715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 </a:t>
            </a:r>
            <a:r>
              <a:rPr lang="en-US" sz="2400" dirty="0">
                <a:latin typeface="Calibri" panose="020F0502020204030204" pitchFamily="34" charset="0"/>
                <a:ea typeface="PMingLiU" panose="02020500000000000000" pitchFamily="18" charset="-120"/>
                <a:cs typeface="Times New Roman" panose="02020603050405020304" pitchFamily="18" charset="0"/>
              </a:rPr>
              <a:t>Using pens or markers, have kids draw a target with six circles. Then have them fill in the </a:t>
            </a:r>
            <a:r>
              <a:rPr lang="en-US" sz="2400" dirty="0" smtClean="0">
                <a:latin typeface="Calibri" panose="020F0502020204030204" pitchFamily="34" charset="0"/>
                <a:ea typeface="PMingLiU" panose="02020500000000000000" pitchFamily="18" charset="-120"/>
                <a:cs typeface="Times New Roman" panose="02020603050405020304" pitchFamily="18" charset="0"/>
              </a:rPr>
              <a:t>target </a:t>
            </a:r>
            <a:r>
              <a:rPr lang="en-US" sz="2400" dirty="0">
                <a:latin typeface="Calibri" panose="020F0502020204030204" pitchFamily="34" charset="0"/>
                <a:ea typeface="PMingLiU" panose="02020500000000000000" pitchFamily="18" charset="-120"/>
                <a:cs typeface="Times New Roman" panose="02020603050405020304" pitchFamily="18" charset="0"/>
              </a:rPr>
              <a:t>with prayer projects using pencils</a:t>
            </a:r>
            <a:r>
              <a:rPr lang="en-US" sz="24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57150" algn="l"/>
                <a:tab pos="228600" algn="l"/>
                <a:tab pos="571500" algn="l"/>
              </a:tabLst>
            </a:pPr>
            <a:endParaRPr lang="en-ZA" sz="24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57150" algn="l"/>
                <a:tab pos="228600" algn="l"/>
                <a:tab pos="571500" algn="l"/>
              </a:tabLst>
            </a:pPr>
            <a:r>
              <a:rPr lang="en-US" sz="2400" dirty="0">
                <a:latin typeface="Calibri" panose="020F0502020204030204" pitchFamily="34" charset="0"/>
                <a:ea typeface="PMingLiU" panose="02020500000000000000" pitchFamily="18" charset="-120"/>
                <a:cs typeface="Times New Roman" panose="02020603050405020304" pitchFamily="18" charset="0"/>
              </a:rPr>
              <a:t> In the outer circle, have them write a country to pray for; in the next circle, a family in their </a:t>
            </a:r>
            <a:r>
              <a:rPr lang="en-US" sz="2400" dirty="0" smtClean="0">
                <a:latin typeface="Calibri" panose="020F0502020204030204" pitchFamily="34" charset="0"/>
                <a:ea typeface="PMingLiU" panose="02020500000000000000" pitchFamily="18" charset="-120"/>
                <a:cs typeface="Times New Roman" panose="02020603050405020304" pitchFamily="18" charset="0"/>
              </a:rPr>
              <a:t>neighbourhood</a:t>
            </a:r>
            <a:r>
              <a:rPr lang="en-US" sz="2400" dirty="0">
                <a:latin typeface="Calibri" panose="020F0502020204030204" pitchFamily="34" charset="0"/>
                <a:ea typeface="PMingLiU" panose="02020500000000000000" pitchFamily="18" charset="-120"/>
                <a:cs typeface="Times New Roman" panose="02020603050405020304" pitchFamily="18" charset="0"/>
              </a:rPr>
              <a:t>. The rest of the circles can represent people in their lives-perhaps a teacher at school, then a friend, then a family member. In the center have kids write something they’d like to pray for themselves</a:t>
            </a:r>
            <a:r>
              <a:rPr lang="en-US" sz="24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57150" algn="l"/>
                <a:tab pos="228600" algn="l"/>
                <a:tab pos="571500" algn="l"/>
              </a:tabLst>
            </a:pPr>
            <a:endParaRPr lang="en-ZA" sz="24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57150" algn="l"/>
                <a:tab pos="228600" algn="l"/>
                <a:tab pos="571500" algn="l"/>
              </a:tabLst>
            </a:pPr>
            <a:r>
              <a:rPr lang="en-US" sz="2400" dirty="0">
                <a:latin typeface="Calibri" panose="020F0502020204030204" pitchFamily="34" charset="0"/>
                <a:ea typeface="PMingLiU" panose="02020500000000000000" pitchFamily="18" charset="-120"/>
                <a:cs typeface="Times New Roman" panose="02020603050405020304" pitchFamily="18" charset="0"/>
              </a:rPr>
              <a:t>Encourage kids to pray for the people they listed for one or two weeks, then erase them </a:t>
            </a:r>
            <a:r>
              <a:rPr lang="en-US" sz="2400" dirty="0" smtClean="0">
                <a:latin typeface="Calibri" panose="020F0502020204030204" pitchFamily="34" charset="0"/>
                <a:ea typeface="PMingLiU" panose="02020500000000000000" pitchFamily="18" charset="-120"/>
                <a:cs typeface="Times New Roman" panose="02020603050405020304" pitchFamily="18" charset="0"/>
              </a:rPr>
              <a:t>and </a:t>
            </a:r>
            <a:r>
              <a:rPr lang="en-US" sz="2400" dirty="0">
                <a:latin typeface="Calibri" panose="020F0502020204030204" pitchFamily="34" charset="0"/>
                <a:ea typeface="PMingLiU" panose="02020500000000000000" pitchFamily="18" charset="-120"/>
                <a:cs typeface="Times New Roman" panose="02020603050405020304" pitchFamily="18" charset="0"/>
              </a:rPr>
              <a:t>write any answers to prayer. They can then fill in new countries, families, and so on.</a:t>
            </a:r>
            <a:endParaRPr lang="en-ZA" sz="2400" dirty="0">
              <a:latin typeface="Calibri" panose="020F0502020204030204" pitchFamily="34" charset="0"/>
              <a:ea typeface="PMingLiU" panose="02020500000000000000" pitchFamily="18" charset="-120"/>
              <a:cs typeface="Times New Roman" panose="02020603050405020304" pitchFamily="18" charset="0"/>
            </a:endParaRPr>
          </a:p>
          <a:p>
            <a:pPr>
              <a:spcAft>
                <a:spcPts val="0"/>
              </a:spcAft>
              <a:tabLst>
                <a:tab pos="57150" algn="l"/>
                <a:tab pos="342900" algn="l"/>
              </a:tabLst>
            </a:pPr>
            <a:r>
              <a:rPr lang="en-US" sz="1200" dirty="0">
                <a:latin typeface="Calibri" panose="020F0502020204030204" pitchFamily="34" charset="0"/>
                <a:ea typeface="PMingLiU" panose="02020500000000000000" pitchFamily="18" charset="-120"/>
                <a:cs typeface="Times New Roman" panose="02020603050405020304" pitchFamily="18" charset="0"/>
              </a:rPr>
              <a:t> </a:t>
            </a:r>
            <a:endParaRPr lang="en-ZA" sz="1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96133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Aft>
                <a:spcPts val="0"/>
              </a:spcAft>
            </a:pPr>
            <a:r>
              <a:rPr lang="en-US" sz="3600" b="1" dirty="0" smtClean="0">
                <a:latin typeface="Calibri" panose="020F0502020204030204" pitchFamily="34" charset="0"/>
                <a:ea typeface="PMingLiU" panose="02020500000000000000" pitchFamily="18" charset="-120"/>
                <a:cs typeface="Times New Roman" panose="02020603050405020304" pitchFamily="18" charset="0"/>
              </a:rPr>
              <a:t>7</a:t>
            </a:r>
            <a:r>
              <a:rPr lang="en-US" sz="3600" b="1" dirty="0">
                <a:latin typeface="Calibri" panose="020F0502020204030204" pitchFamily="34" charset="0"/>
                <a:ea typeface="PMingLiU" panose="02020500000000000000" pitchFamily="18" charset="-120"/>
                <a:cs typeface="Times New Roman" panose="02020603050405020304" pitchFamily="18" charset="0"/>
              </a:rPr>
              <a:t>.  PRAYER IS MODELED </a:t>
            </a:r>
            <a:endParaRPr lang="en-ZA" sz="3600"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7" name="Rectangle 6"/>
          <p:cNvSpPr/>
          <p:nvPr/>
        </p:nvSpPr>
        <p:spPr>
          <a:xfrm>
            <a:off x="2335576" y="1505216"/>
            <a:ext cx="9496539" cy="3970318"/>
          </a:xfrm>
          <a:prstGeom prst="rect">
            <a:avLst/>
          </a:prstGeom>
        </p:spPr>
        <p:txBody>
          <a:bodyPr wrap="square">
            <a:spAutoFit/>
          </a:bodyPr>
          <a:lstStyle/>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The best way to challenge kids to pray is to challenge parents- and even yourself – to pray more</a:t>
            </a:r>
            <a:r>
              <a:rPr lang="en-US" sz="28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When it comes to teaching prayer, Lawrence says, “you can’t bring kids to a place you haven’t been to yourself.” </a:t>
            </a:r>
            <a:endParaRPr lang="en-US" sz="28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2800" dirty="0">
                <a:latin typeface="Calibri" panose="020F0502020204030204" pitchFamily="34" charset="0"/>
                <a:ea typeface="PMingLiU" panose="02020500000000000000" pitchFamily="18" charset="-120"/>
                <a:cs typeface="Times New Roman" panose="02020603050405020304" pitchFamily="18" charset="0"/>
              </a:rPr>
              <a:t>When children see adults praying, they have it modeled for them. They see that God answers prayer; they’re motivated and challenged to pray. </a:t>
            </a:r>
            <a:endParaRPr lang="en-ZA" sz="28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0994411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3382" y="467028"/>
            <a:ext cx="11060935" cy="6093976"/>
          </a:xfrm>
          <a:prstGeom prst="rect">
            <a:avLst/>
          </a:prstGeom>
        </p:spPr>
        <p:txBody>
          <a:bodyPr wrap="square">
            <a:spAutoFit/>
          </a:bodyPr>
          <a:lstStyle/>
          <a:p>
            <a:pPr>
              <a:spcAft>
                <a:spcPts val="0"/>
              </a:spcAft>
            </a:pPr>
            <a:r>
              <a:rPr lang="en-US" sz="3200" b="1" dirty="0" smtClean="0">
                <a:latin typeface="Calibri" panose="020F0502020204030204" pitchFamily="34" charset="0"/>
                <a:ea typeface="PMingLiU" panose="02020500000000000000" pitchFamily="18" charset="-120"/>
                <a:cs typeface="Times New Roman" panose="02020603050405020304" pitchFamily="18" charset="0"/>
              </a:rPr>
              <a:t>CONCLUSION</a:t>
            </a:r>
          </a:p>
          <a:p>
            <a:pPr>
              <a:spcAft>
                <a:spcPts val="0"/>
              </a:spcAft>
            </a:pPr>
            <a:endParaRPr lang="en-ZA" sz="20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This one’s really about you</a:t>
            </a:r>
            <a:r>
              <a:rPr lang="en-US" sz="3200" dirty="0" smtClean="0">
                <a:latin typeface="Calibri" panose="020F0502020204030204" pitchFamily="34" charset="0"/>
                <a:ea typeface="PMingLiU" panose="02020500000000000000" pitchFamily="18" charset="-120"/>
                <a:cs typeface="Times New Roman" panose="02020603050405020304" pitchFamily="18" charset="0"/>
              </a:rPr>
              <a:t>.</a:t>
            </a:r>
          </a:p>
          <a:p>
            <a:pPr lvl="0">
              <a:spcAft>
                <a:spcPts val="0"/>
              </a:spcAft>
              <a:tabLst>
                <a:tab pos="457200" algn="l"/>
              </a:tabLst>
            </a:pPr>
            <a:endParaRPr lang="en-ZA" sz="14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If you want to teach your kids to never stop praying, you’ve got to never stop praying. </a:t>
            </a:r>
            <a:endParaRPr lang="en-US" sz="32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14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Regularly share with your kids how you’re seeing God at work through your prayers. </a:t>
            </a:r>
            <a:endParaRPr lang="en-US" sz="32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14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So, begin with yourself. </a:t>
            </a:r>
            <a:endParaRPr lang="en-US" sz="32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14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Ask God to help you keep your eyes on him at all times. </a:t>
            </a:r>
            <a:endParaRPr lang="en-US" sz="3200" dirty="0" smtClean="0">
              <a:latin typeface="Calibri" panose="020F0502020204030204" pitchFamily="34" charset="0"/>
              <a:ea typeface="PMingLiU" panose="02020500000000000000" pitchFamily="18" charset="-120"/>
              <a:cs typeface="Times New Roman" panose="02020603050405020304" pitchFamily="18" charset="0"/>
            </a:endParaRPr>
          </a:p>
          <a:p>
            <a:pPr lvl="0">
              <a:spcAft>
                <a:spcPts val="0"/>
              </a:spcAft>
              <a:tabLst>
                <a:tab pos="457200" algn="l"/>
              </a:tabLst>
            </a:pPr>
            <a:endParaRPr lang="en-ZA" sz="14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Let your kids see the impact God’s presence has on your life. </a:t>
            </a: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67964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81991" y="671992"/>
            <a:ext cx="6670964" cy="553998"/>
          </a:xfrm>
          <a:prstGeom prst="rect">
            <a:avLst/>
          </a:prstGeom>
        </p:spPr>
        <p:txBody>
          <a:bodyPr wrap="square">
            <a:spAutoFit/>
          </a:bodyPr>
          <a:lstStyle/>
          <a:p>
            <a:pPr marL="114300">
              <a:spcAft>
                <a:spcPts val="0"/>
              </a:spcAft>
            </a:pPr>
            <a:r>
              <a:rPr lang="en-US" sz="3000" b="1" dirty="0">
                <a:latin typeface="Calibri" panose="020F0502020204030204" pitchFamily="34" charset="0"/>
                <a:ea typeface="PMingLiU" panose="02020500000000000000" pitchFamily="18" charset="-120"/>
                <a:cs typeface="Times New Roman" panose="02020603050405020304" pitchFamily="18" charset="0"/>
              </a:rPr>
              <a:t>Let’s look at some principles of Prayer.</a:t>
            </a:r>
            <a:endParaRPr lang="en-ZA" sz="3000" b="1" dirty="0">
              <a:effectLst/>
              <a:latin typeface="Calibri" panose="020F0502020204030204" pitchFamily="34" charset="0"/>
              <a:ea typeface="PMingLiU" panose="02020500000000000000" pitchFamily="18" charset="-120"/>
              <a:cs typeface="Times New Roman" panose="02020603050405020304" pitchFamily="18" charset="0"/>
            </a:endParaRPr>
          </a:p>
        </p:txBody>
      </p:sp>
      <p:sp>
        <p:nvSpPr>
          <p:cNvPr id="6" name="Rectangle 5"/>
          <p:cNvSpPr/>
          <p:nvPr/>
        </p:nvSpPr>
        <p:spPr>
          <a:xfrm>
            <a:off x="1538084" y="1378574"/>
            <a:ext cx="5267148" cy="3847207"/>
          </a:xfrm>
          <a:prstGeom prst="rect">
            <a:avLst/>
          </a:prstGeom>
        </p:spPr>
        <p:txBody>
          <a:bodyPr wrap="none">
            <a:spAutoFit/>
          </a:bodyPr>
          <a:lstStyle/>
          <a:p>
            <a:pPr marL="285750" indent="-228600">
              <a:spcAft>
                <a:spcPts val="0"/>
              </a:spcAft>
              <a:buAutoNum type="arabicPeriod"/>
            </a:pPr>
            <a:r>
              <a:rPr lang="en-US" sz="2800" b="1" dirty="0" smtClean="0">
                <a:latin typeface="Calibri" panose="020F0502020204030204" pitchFamily="34" charset="0"/>
                <a:ea typeface="PMingLiU" panose="02020500000000000000" pitchFamily="18" charset="-120"/>
                <a:cs typeface="Times New Roman" panose="02020603050405020304" pitchFamily="18" charset="0"/>
              </a:rPr>
              <a:t>   PRAYER </a:t>
            </a:r>
            <a:r>
              <a:rPr lang="en-US" sz="2800" b="1" dirty="0">
                <a:latin typeface="Calibri" panose="020F0502020204030204" pitchFamily="34" charset="0"/>
                <a:ea typeface="PMingLiU" panose="02020500000000000000" pitchFamily="18" charset="-120"/>
                <a:cs typeface="Times New Roman" panose="02020603050405020304" pitchFamily="18" charset="0"/>
              </a:rPr>
              <a:t>IS AN </a:t>
            </a:r>
            <a:r>
              <a:rPr lang="en-US" sz="2800" b="1" dirty="0" smtClean="0">
                <a:latin typeface="Calibri" panose="020F0502020204030204" pitchFamily="34" charset="0"/>
                <a:ea typeface="PMingLiU" panose="02020500000000000000" pitchFamily="18" charset="-120"/>
                <a:cs typeface="Times New Roman" panose="02020603050405020304" pitchFamily="18" charset="0"/>
              </a:rPr>
              <a:t>ATTITUDE</a:t>
            </a:r>
          </a:p>
          <a:p>
            <a:pPr marL="285750" indent="-228600">
              <a:spcAft>
                <a:spcPts val="0"/>
              </a:spcAft>
              <a:buAutoNum type="arabicPeriod" startAt="2"/>
            </a:pPr>
            <a:r>
              <a:rPr lang="en-US" sz="2800" b="1" dirty="0" smtClean="0">
                <a:latin typeface="Calibri" panose="020F0502020204030204" pitchFamily="34" charset="0"/>
                <a:ea typeface="PMingLiU" panose="02020500000000000000" pitchFamily="18" charset="-120"/>
                <a:cs typeface="Times New Roman" panose="02020603050405020304" pitchFamily="18" charset="0"/>
              </a:rPr>
              <a:t>   PRAYER </a:t>
            </a:r>
            <a:r>
              <a:rPr lang="en-US" sz="2800" b="1" dirty="0">
                <a:latin typeface="Calibri" panose="020F0502020204030204" pitchFamily="34" charset="0"/>
                <a:ea typeface="PMingLiU" panose="02020500000000000000" pitchFamily="18" charset="-120"/>
                <a:cs typeface="Times New Roman" panose="02020603050405020304" pitchFamily="18" charset="0"/>
              </a:rPr>
              <a:t>IS A </a:t>
            </a:r>
            <a:r>
              <a:rPr lang="en-US" sz="2800" b="1" dirty="0" smtClean="0">
                <a:latin typeface="Calibri" panose="020F0502020204030204" pitchFamily="34" charset="0"/>
                <a:ea typeface="PMingLiU" panose="02020500000000000000" pitchFamily="18" charset="-120"/>
                <a:cs typeface="Times New Roman" panose="02020603050405020304" pitchFamily="18" charset="0"/>
              </a:rPr>
              <a:t>ROUTINE</a:t>
            </a:r>
          </a:p>
          <a:p>
            <a:pPr marL="285750" indent="-228600">
              <a:spcAft>
                <a:spcPts val="0"/>
              </a:spcAft>
              <a:buAutoNum type="arabicPeriod" startAt="3"/>
            </a:pPr>
            <a:r>
              <a:rPr lang="en-US" sz="2800" b="1" dirty="0" smtClean="0">
                <a:latin typeface="Calibri" panose="020F0502020204030204" pitchFamily="34" charset="0"/>
                <a:ea typeface="PMingLiU" panose="02020500000000000000" pitchFamily="18" charset="-120"/>
                <a:cs typeface="Times New Roman" panose="02020603050405020304" pitchFamily="18" charset="0"/>
              </a:rPr>
              <a:t>   PRAYER </a:t>
            </a:r>
            <a:r>
              <a:rPr lang="en-US" sz="2800" b="1" dirty="0">
                <a:latin typeface="Calibri" panose="020F0502020204030204" pitchFamily="34" charset="0"/>
                <a:ea typeface="PMingLiU" panose="02020500000000000000" pitchFamily="18" charset="-120"/>
                <a:cs typeface="Times New Roman" panose="02020603050405020304" pitchFamily="18" charset="0"/>
              </a:rPr>
              <a:t>IS A FIRST </a:t>
            </a:r>
            <a:r>
              <a:rPr lang="en-US" sz="2800" b="1" dirty="0" smtClean="0">
                <a:latin typeface="Calibri" panose="020F0502020204030204" pitchFamily="34" charset="0"/>
                <a:ea typeface="PMingLiU" panose="02020500000000000000" pitchFamily="18" charset="-120"/>
                <a:cs typeface="Times New Roman" panose="02020603050405020304" pitchFamily="18" charset="0"/>
              </a:rPr>
              <a:t>RESPONSE</a:t>
            </a:r>
          </a:p>
          <a:p>
            <a:pPr marL="57150">
              <a:spcAft>
                <a:spcPts val="0"/>
              </a:spcAft>
              <a:tabLst>
                <a:tab pos="114300" algn="l"/>
              </a:tabLst>
            </a:pPr>
            <a:r>
              <a:rPr lang="en-US" sz="2800" b="1" dirty="0" smtClean="0">
                <a:latin typeface="Calibri" panose="020F0502020204030204" pitchFamily="34" charset="0"/>
                <a:ea typeface="PMingLiU" panose="02020500000000000000" pitchFamily="18" charset="-120"/>
                <a:cs typeface="Times New Roman" panose="02020603050405020304" pitchFamily="18" charset="0"/>
              </a:rPr>
              <a:t>4.   PRAYER </a:t>
            </a:r>
            <a:r>
              <a:rPr lang="en-US" sz="2800" b="1" dirty="0">
                <a:latin typeface="Calibri" panose="020F0502020204030204" pitchFamily="34" charset="0"/>
                <a:ea typeface="PMingLiU" panose="02020500000000000000" pitchFamily="18" charset="-120"/>
                <a:cs typeface="Times New Roman" panose="02020603050405020304" pitchFamily="18" charset="0"/>
              </a:rPr>
              <a:t>INVOLVES THE </a:t>
            </a:r>
            <a:r>
              <a:rPr lang="en-US" sz="2800" b="1" dirty="0" smtClean="0">
                <a:latin typeface="Calibri" panose="020F0502020204030204" pitchFamily="34" charset="0"/>
                <a:ea typeface="PMingLiU" panose="02020500000000000000" pitchFamily="18" charset="-120"/>
                <a:cs typeface="Times New Roman" panose="02020603050405020304" pitchFamily="18" charset="0"/>
              </a:rPr>
              <a:t>BIBLE</a:t>
            </a:r>
          </a:p>
          <a:p>
            <a:pPr marL="57150">
              <a:spcAft>
                <a:spcPts val="0"/>
              </a:spcAft>
            </a:pPr>
            <a:r>
              <a:rPr lang="en-US" sz="2800" b="1" dirty="0" smtClean="0">
                <a:latin typeface="Calibri" panose="020F0502020204030204" pitchFamily="34" charset="0"/>
                <a:ea typeface="PMingLiU" panose="02020500000000000000" pitchFamily="18" charset="-120"/>
                <a:cs typeface="Times New Roman" panose="02020603050405020304" pitchFamily="18" charset="0"/>
              </a:rPr>
              <a:t>5.   PRAYER </a:t>
            </a:r>
            <a:r>
              <a:rPr lang="en-US" sz="2800" b="1" dirty="0">
                <a:latin typeface="Calibri" panose="020F0502020204030204" pitchFamily="34" charset="0"/>
                <a:ea typeface="PMingLiU" panose="02020500000000000000" pitchFamily="18" charset="-120"/>
                <a:cs typeface="Times New Roman" panose="02020603050405020304" pitchFamily="18" charset="0"/>
              </a:rPr>
              <a:t>IS LISTENING TO GOD</a:t>
            </a:r>
            <a:r>
              <a:rPr lang="en-US" sz="2800" b="1" dirty="0" smtClean="0">
                <a:latin typeface="Calibri" panose="020F0502020204030204" pitchFamily="34" charset="0"/>
                <a:ea typeface="PMingLiU" panose="02020500000000000000" pitchFamily="18" charset="-120"/>
                <a:cs typeface="Times New Roman" panose="02020603050405020304" pitchFamily="18" charset="0"/>
              </a:rPr>
              <a:t>.</a:t>
            </a:r>
          </a:p>
          <a:p>
            <a:pPr>
              <a:spcAft>
                <a:spcPts val="0"/>
              </a:spcAft>
            </a:pPr>
            <a:r>
              <a:rPr lang="en-US" sz="2800" b="1" dirty="0" smtClean="0">
                <a:latin typeface="Calibri" panose="020F0502020204030204" pitchFamily="34" charset="0"/>
                <a:ea typeface="PMingLiU" panose="02020500000000000000" pitchFamily="18" charset="-120"/>
                <a:cs typeface="Times New Roman" panose="02020603050405020304" pitchFamily="18" charset="0"/>
              </a:rPr>
              <a:t> 6</a:t>
            </a:r>
            <a:r>
              <a:rPr lang="en-US" sz="2800" b="1" dirty="0">
                <a:latin typeface="Calibri" panose="020F0502020204030204" pitchFamily="34" charset="0"/>
                <a:ea typeface="PMingLiU" panose="02020500000000000000" pitchFamily="18" charset="-120"/>
                <a:cs typeface="Times New Roman" panose="02020603050405020304" pitchFamily="18" charset="0"/>
              </a:rPr>
              <a:t>. </a:t>
            </a:r>
            <a:r>
              <a:rPr lang="en-US" sz="2800" b="1" dirty="0" smtClean="0">
                <a:latin typeface="Calibri" panose="020F0502020204030204" pitchFamily="34" charset="0"/>
                <a:ea typeface="PMingLiU" panose="02020500000000000000" pitchFamily="18" charset="-120"/>
                <a:cs typeface="Times New Roman" panose="02020603050405020304" pitchFamily="18" charset="0"/>
              </a:rPr>
              <a:t>  PRAYER </a:t>
            </a:r>
            <a:r>
              <a:rPr lang="en-US" sz="2800" b="1" dirty="0">
                <a:latin typeface="Calibri" panose="020F0502020204030204" pitchFamily="34" charset="0"/>
                <a:ea typeface="PMingLiU" panose="02020500000000000000" pitchFamily="18" charset="-120"/>
                <a:cs typeface="Times New Roman" panose="02020603050405020304" pitchFamily="18" charset="0"/>
              </a:rPr>
              <a:t>IS FOR OTHERS</a:t>
            </a:r>
            <a:endParaRPr lang="en-ZA" sz="2800" dirty="0">
              <a:latin typeface="Calibri" panose="020F0502020204030204" pitchFamily="34" charset="0"/>
              <a:ea typeface="PMingLiU" panose="02020500000000000000" pitchFamily="18" charset="-120"/>
              <a:cs typeface="Times New Roman" panose="02020603050405020304" pitchFamily="18" charset="0"/>
            </a:endParaRPr>
          </a:p>
          <a:p>
            <a:pPr>
              <a:spcAft>
                <a:spcPts val="0"/>
              </a:spcAft>
            </a:pPr>
            <a:r>
              <a:rPr lang="en-US" sz="2800" b="1" dirty="0" smtClean="0">
                <a:latin typeface="Calibri" panose="020F0502020204030204" pitchFamily="34" charset="0"/>
                <a:ea typeface="PMingLiU" panose="02020500000000000000" pitchFamily="18" charset="-120"/>
                <a:cs typeface="Times New Roman" panose="02020603050405020304" pitchFamily="18" charset="0"/>
              </a:rPr>
              <a:t> 7</a:t>
            </a:r>
            <a:r>
              <a:rPr lang="en-US" sz="2800" b="1" dirty="0">
                <a:latin typeface="Calibri" panose="020F0502020204030204" pitchFamily="34" charset="0"/>
                <a:ea typeface="PMingLiU" panose="02020500000000000000" pitchFamily="18" charset="-120"/>
                <a:cs typeface="Times New Roman" panose="02020603050405020304" pitchFamily="18" charset="0"/>
              </a:rPr>
              <a:t>.  </a:t>
            </a:r>
            <a:r>
              <a:rPr lang="en-US" sz="2800" b="1" dirty="0" smtClean="0">
                <a:latin typeface="Calibri" panose="020F0502020204030204" pitchFamily="34" charset="0"/>
                <a:ea typeface="PMingLiU" panose="02020500000000000000" pitchFamily="18" charset="-120"/>
                <a:cs typeface="Times New Roman" panose="02020603050405020304" pitchFamily="18" charset="0"/>
              </a:rPr>
              <a:t> PRAYER </a:t>
            </a:r>
            <a:r>
              <a:rPr lang="en-US" sz="2800" b="1" dirty="0">
                <a:latin typeface="Calibri" panose="020F0502020204030204" pitchFamily="34" charset="0"/>
                <a:ea typeface="PMingLiU" panose="02020500000000000000" pitchFamily="18" charset="-120"/>
                <a:cs typeface="Times New Roman" panose="02020603050405020304" pitchFamily="18" charset="0"/>
              </a:rPr>
              <a:t>IS MODELED</a:t>
            </a:r>
            <a:r>
              <a:rPr lang="en-US" sz="1200" b="1" dirty="0">
                <a:latin typeface="Calibri" panose="020F0502020204030204" pitchFamily="34" charset="0"/>
                <a:ea typeface="PMingLiU" panose="02020500000000000000" pitchFamily="18" charset="-120"/>
                <a:cs typeface="Times New Roman" panose="02020603050405020304" pitchFamily="18" charset="0"/>
              </a:rPr>
              <a:t> </a:t>
            </a:r>
            <a:endParaRPr lang="en-ZA" sz="1200" dirty="0">
              <a:latin typeface="Calibri" panose="020F0502020204030204" pitchFamily="34" charset="0"/>
              <a:ea typeface="PMingLiU" panose="02020500000000000000" pitchFamily="18" charset="-120"/>
              <a:cs typeface="Times New Roman" panose="02020603050405020304" pitchFamily="18" charset="0"/>
            </a:endParaRPr>
          </a:p>
          <a:p>
            <a:pPr marL="285750" indent="-228600">
              <a:spcAft>
                <a:spcPts val="0"/>
              </a:spcAft>
              <a:buAutoNum type="arabicPeriod" startAt="3"/>
            </a:pPr>
            <a:endParaRPr lang="en-ZA" sz="1200" dirty="0">
              <a:latin typeface="Calibri" panose="020F0502020204030204" pitchFamily="34" charset="0"/>
              <a:ea typeface="PMingLiU" panose="02020500000000000000" pitchFamily="18" charset="-120"/>
              <a:cs typeface="Times New Roman" panose="02020603050405020304" pitchFamily="18" charset="0"/>
            </a:endParaRPr>
          </a:p>
          <a:p>
            <a:pPr marL="285750" indent="-228600">
              <a:spcAft>
                <a:spcPts val="0"/>
              </a:spcAft>
              <a:buAutoNum type="arabicPeriod" startAt="3"/>
            </a:pPr>
            <a:endParaRPr lang="en-ZA" sz="1200" dirty="0" smtClean="0">
              <a:latin typeface="Calibri" panose="020F0502020204030204" pitchFamily="34" charset="0"/>
              <a:ea typeface="PMingLiU" panose="02020500000000000000" pitchFamily="18" charset="-120"/>
              <a:cs typeface="Times New Roman" panose="02020603050405020304" pitchFamily="18" charset="0"/>
            </a:endParaRPr>
          </a:p>
          <a:p>
            <a:pPr marL="285750" indent="-228600">
              <a:spcAft>
                <a:spcPts val="0"/>
              </a:spcAft>
              <a:buAutoNum type="arabicPeriod" startAt="2"/>
            </a:pPr>
            <a:endParaRPr lang="en-ZA" sz="1200" dirty="0">
              <a:latin typeface="Calibri" panose="020F0502020204030204" pitchFamily="34" charset="0"/>
              <a:ea typeface="PMingLiU" panose="02020500000000000000" pitchFamily="18" charset="-120"/>
              <a:cs typeface="Times New Roman" panose="02020603050405020304" pitchFamily="18" charset="0"/>
            </a:endParaRPr>
          </a:p>
          <a:p>
            <a:pPr marL="285750" indent="-228600">
              <a:spcAft>
                <a:spcPts val="0"/>
              </a:spcAft>
              <a:buAutoNum type="arabicPeriod"/>
            </a:pPr>
            <a:endParaRPr lang="en-ZA" sz="1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609149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85750" lvl="0" indent="-228600">
              <a:lnSpc>
                <a:spcPct val="100000"/>
              </a:lnSpc>
              <a:spcBef>
                <a:spcPts val="0"/>
              </a:spcBef>
              <a:buFontTx/>
              <a:buAutoNum type="arabicPeriod"/>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r>
              <a:rPr lang="en-US" sz="40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PRAYER </a:t>
            </a:r>
            <a:r>
              <a:rPr lang="en-US" sz="4000" b="1" dirty="0">
                <a:solidFill>
                  <a:srgbClr val="595959"/>
                </a:solidFill>
                <a:latin typeface="Calibri" panose="020F0502020204030204" pitchFamily="34" charset="0"/>
                <a:ea typeface="PMingLiU" panose="02020500000000000000" pitchFamily="18" charset="-120"/>
                <a:cs typeface="Times New Roman" panose="02020603050405020304" pitchFamily="18" charset="0"/>
              </a:rPr>
              <a:t>IS AN ATTITUDE</a:t>
            </a:r>
          </a:p>
        </p:txBody>
      </p:sp>
      <p:sp>
        <p:nvSpPr>
          <p:cNvPr id="3" name="Content Placeholder 2"/>
          <p:cNvSpPr>
            <a:spLocks noGrp="1"/>
          </p:cNvSpPr>
          <p:nvPr>
            <p:ph sz="half" idx="1"/>
          </p:nvPr>
        </p:nvSpPr>
        <p:spPr>
          <a:xfrm>
            <a:off x="2208213" y="1600200"/>
            <a:ext cx="9372600" cy="4114800"/>
          </a:xfrm>
        </p:spPr>
        <p:txBody>
          <a:bodyPr>
            <a:normAutofit/>
          </a:bodyPr>
          <a:lstStyle/>
          <a:p>
            <a:pPr marL="342900" lvl="0" indent="-342900">
              <a:buFont typeface="Wingdings" panose="05000000000000000000" pitchFamily="2" charset="2"/>
              <a:buChar char=""/>
            </a:pPr>
            <a:r>
              <a:rPr lang="en-US" sz="3200" dirty="0">
                <a:latin typeface="Calibri" panose="020F0502020204030204" pitchFamily="34" charset="0"/>
                <a:ea typeface="PMingLiU" panose="02020500000000000000" pitchFamily="18" charset="-120"/>
                <a:cs typeface="Times New Roman" panose="02020603050405020304" pitchFamily="18" charset="0"/>
              </a:rPr>
              <a:t>Praying constantly is an attitude. It’s an awareness that God is here.</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This doesn’t mean we’re solely focused on God and nothing else throughout the day.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But much like breathing occurs even as we go about our lives, we can also sense God’s presence with us regardless of our circumstances. </a:t>
            </a: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866169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14300" indent="-5715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US" sz="4000" b="1" dirty="0" smtClean="0">
                <a:latin typeface="Calibri" panose="020F0502020204030204" pitchFamily="34" charset="0"/>
                <a:ea typeface="PMingLiU" panose="02020500000000000000" pitchFamily="18" charset="-120"/>
                <a:cs typeface="Times New Roman" panose="02020603050405020304" pitchFamily="18" charset="0"/>
              </a:rPr>
              <a:t>Awareness </a:t>
            </a:r>
            <a:r>
              <a:rPr lang="en-US" sz="4000" b="1" dirty="0">
                <a:latin typeface="Calibri" panose="020F0502020204030204" pitchFamily="34" charset="0"/>
                <a:ea typeface="PMingLiU" panose="02020500000000000000" pitchFamily="18" charset="-120"/>
                <a:cs typeface="Times New Roman" panose="02020603050405020304" pitchFamily="18" charset="0"/>
              </a:rPr>
              <a:t>of God’s Presence</a:t>
            </a:r>
            <a:r>
              <a:rPr lang="en-ZA" sz="4000" dirty="0">
                <a:latin typeface="Calibri" panose="020F0502020204030204" pitchFamily="34" charset="0"/>
                <a:ea typeface="PMingLiU" panose="02020500000000000000" pitchFamily="18" charset="-120"/>
                <a:cs typeface="Times New Roman" panose="02020603050405020304" pitchFamily="18" charset="0"/>
              </a:rPr>
              <a:t/>
            </a:r>
            <a:br>
              <a:rPr lang="en-ZA" sz="4000" dirty="0">
                <a:latin typeface="Calibri" panose="020F0502020204030204" pitchFamily="34" charset="0"/>
                <a:ea typeface="PMingLiU" panose="02020500000000000000" pitchFamily="18" charset="-120"/>
                <a:cs typeface="Times New Roman" panose="02020603050405020304" pitchFamily="18" charset="0"/>
              </a:rPr>
            </a:br>
            <a:endParaRPr lang="en-US" sz="4000" b="1" dirty="0">
              <a:solidFill>
                <a:srgbClr val="595959"/>
              </a:solidFill>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3" y="1600200"/>
            <a:ext cx="9372600" cy="4114800"/>
          </a:xfrm>
        </p:spPr>
        <p:txBody>
          <a:bodyPr>
            <a:normAutofit/>
          </a:bodyPr>
          <a:lstStyle/>
          <a:p>
            <a:pPr marL="342900" lvl="0" indent="-342900">
              <a:buFont typeface="Wingdings" panose="05000000000000000000" pitchFamily="2" charset="2"/>
              <a:buChar char=""/>
              <a:tabLst>
                <a:tab pos="28575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Teach kids to have a better awareness of God’s presence throughout their day.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28575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Form pairs. Tell kids they’ll also need to count how many times they take a breath as </a:t>
            </a:r>
            <a:r>
              <a:rPr lang="en-US" sz="3200" dirty="0" smtClean="0">
                <a:latin typeface="Calibri" panose="020F0502020204030204" pitchFamily="34" charset="0"/>
                <a:ea typeface="PMingLiU" panose="02020500000000000000" pitchFamily="18" charset="-120"/>
                <a:cs typeface="Times New Roman" panose="02020603050405020304" pitchFamily="18" charset="0"/>
              </a:rPr>
              <a:t>they each </a:t>
            </a:r>
            <a:r>
              <a:rPr lang="en-US" sz="3200" dirty="0">
                <a:latin typeface="Calibri" panose="020F0502020204030204" pitchFamily="34" charset="0"/>
                <a:ea typeface="PMingLiU" panose="02020500000000000000" pitchFamily="18" charset="-120"/>
                <a:cs typeface="Times New Roman" panose="02020603050405020304" pitchFamily="18" charset="0"/>
              </a:rPr>
              <a:t>tell their partner everything they’ve eaten so far today.</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After two minutes, ask kids how they did. </a:t>
            </a: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318420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14300" indent="-5715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US" sz="4000" b="1" dirty="0" smtClean="0">
                <a:latin typeface="Calibri" panose="020F0502020204030204" pitchFamily="34" charset="0"/>
                <a:ea typeface="PMingLiU" panose="02020500000000000000" pitchFamily="18" charset="-120"/>
                <a:cs typeface="Times New Roman" panose="02020603050405020304" pitchFamily="18" charset="0"/>
              </a:rPr>
              <a:t>Awareness </a:t>
            </a:r>
            <a:r>
              <a:rPr lang="en-US" sz="4000" b="1" dirty="0">
                <a:latin typeface="Calibri" panose="020F0502020204030204" pitchFamily="34" charset="0"/>
                <a:ea typeface="PMingLiU" panose="02020500000000000000" pitchFamily="18" charset="-120"/>
                <a:cs typeface="Times New Roman" panose="02020603050405020304" pitchFamily="18" charset="0"/>
              </a:rPr>
              <a:t>of God’s Presence</a:t>
            </a:r>
            <a:r>
              <a:rPr lang="en-ZA" sz="4000" dirty="0">
                <a:latin typeface="Calibri" panose="020F0502020204030204" pitchFamily="34" charset="0"/>
                <a:ea typeface="PMingLiU" panose="02020500000000000000" pitchFamily="18" charset="-120"/>
                <a:cs typeface="Times New Roman" panose="02020603050405020304" pitchFamily="18" charset="0"/>
              </a:rPr>
              <a:t/>
            </a:r>
            <a:br>
              <a:rPr lang="en-ZA" sz="4000" dirty="0">
                <a:latin typeface="Calibri" panose="020F0502020204030204" pitchFamily="34" charset="0"/>
                <a:ea typeface="PMingLiU" panose="02020500000000000000" pitchFamily="18" charset="-120"/>
                <a:cs typeface="Times New Roman" panose="02020603050405020304" pitchFamily="18" charset="0"/>
              </a:rPr>
            </a:br>
            <a:endParaRPr lang="en-US" sz="4000" b="1" dirty="0">
              <a:solidFill>
                <a:srgbClr val="595959"/>
              </a:solidFill>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2" y="1600200"/>
            <a:ext cx="9756105" cy="4114800"/>
          </a:xfrm>
        </p:spPr>
        <p:txBody>
          <a:bodyPr>
            <a:normAutofit fontScale="92500" lnSpcReduction="10000"/>
          </a:bodyPr>
          <a:lstStyle/>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Try the activity again, only this time, tell them they don’t need to count their breaths.</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After two minutes, ask: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228600" indent="0">
              <a:spcAft>
                <a:spcPts val="0"/>
              </a:spcAft>
              <a:buNone/>
              <a:tabLst>
                <a:tab pos="457200" algn="l"/>
              </a:tabLst>
            </a:pPr>
            <a:r>
              <a:rPr lang="en-US" sz="3200"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a:t>
            </a:r>
            <a:r>
              <a:rPr lang="en-US" sz="3200" dirty="0" smtClean="0">
                <a:latin typeface="Calibri" panose="020F0502020204030204" pitchFamily="34" charset="0"/>
                <a:ea typeface="PMingLiU" panose="02020500000000000000" pitchFamily="18" charset="-120"/>
                <a:cs typeface="Times New Roman" panose="02020603050405020304" pitchFamily="18" charset="0"/>
              </a:rPr>
              <a:t>“</a:t>
            </a:r>
            <a:r>
              <a:rPr lang="en-US" sz="3200" dirty="0">
                <a:latin typeface="Calibri" panose="020F0502020204030204" pitchFamily="34" charset="0"/>
                <a:ea typeface="PMingLiU" panose="02020500000000000000" pitchFamily="18" charset="-120"/>
                <a:cs typeface="Times New Roman" panose="02020603050405020304" pitchFamily="18" charset="0"/>
              </a:rPr>
              <a:t>How did counting or not counting impact how </a:t>
            </a:r>
            <a:r>
              <a:rPr lang="en-US" sz="3200" dirty="0" smtClean="0">
                <a:latin typeface="Calibri" panose="020F0502020204030204" pitchFamily="34" charset="0"/>
                <a:ea typeface="PMingLiU" panose="02020500000000000000" pitchFamily="18" charset="-120"/>
                <a:cs typeface="Times New Roman" panose="02020603050405020304" pitchFamily="18" charset="0"/>
              </a:rPr>
              <a:t>you          	 breathed</a:t>
            </a:r>
            <a:r>
              <a:rPr lang="en-US" sz="3200" dirty="0">
                <a:latin typeface="Calibri" panose="020F0502020204030204" pitchFamily="34" charset="0"/>
                <a:ea typeface="PMingLiU" panose="02020500000000000000" pitchFamily="18" charset="-120"/>
                <a:cs typeface="Times New Roman" panose="02020603050405020304" pitchFamily="18" charset="0"/>
              </a:rPr>
              <a:t>?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228600" indent="0">
              <a:spcAft>
                <a:spcPts val="0"/>
              </a:spcAft>
              <a:buNone/>
              <a:tabLst>
                <a:tab pos="457200" algn="l"/>
              </a:tabLst>
            </a:pPr>
            <a:r>
              <a:rPr lang="en-US" sz="3200" dirty="0" smtClean="0">
                <a:latin typeface="Calibri" panose="020F0502020204030204" pitchFamily="34" charset="0"/>
                <a:ea typeface="PMingLiU" panose="02020500000000000000" pitchFamily="18" charset="-120"/>
                <a:cs typeface="Times New Roman" panose="02020603050405020304" pitchFamily="18" charset="0"/>
              </a:rPr>
              <a:t>* </a:t>
            </a:r>
            <a:r>
              <a:rPr lang="en-US" sz="3200" dirty="0">
                <a:latin typeface="Calibri" panose="020F0502020204030204" pitchFamily="34" charset="0"/>
                <a:ea typeface="PMingLiU" panose="02020500000000000000" pitchFamily="18" charset="-120"/>
                <a:cs typeface="Times New Roman" panose="02020603050405020304" pitchFamily="18" charset="0"/>
              </a:rPr>
              <a:t>How is breathing like or unlike God’s presence?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228600" indent="0">
              <a:lnSpc>
                <a:spcPct val="120000"/>
              </a:lnSpc>
              <a:spcBef>
                <a:spcPts val="0"/>
              </a:spcBef>
              <a:spcAft>
                <a:spcPts val="0"/>
              </a:spcAft>
              <a:buNone/>
              <a:tabLst>
                <a:tab pos="457200" algn="l"/>
              </a:tabLst>
            </a:pPr>
            <a:r>
              <a:rPr lang="en-US" sz="3200" dirty="0" smtClean="0">
                <a:latin typeface="Calibri" panose="020F0502020204030204" pitchFamily="34" charset="0"/>
                <a:ea typeface="PMingLiU" panose="02020500000000000000" pitchFamily="18" charset="-120"/>
                <a:cs typeface="Times New Roman" panose="02020603050405020304" pitchFamily="18" charset="0"/>
              </a:rPr>
              <a:t>* How </a:t>
            </a:r>
            <a:r>
              <a:rPr lang="en-US" sz="3200" dirty="0">
                <a:latin typeface="Calibri" panose="020F0502020204030204" pitchFamily="34" charset="0"/>
                <a:ea typeface="PMingLiU" panose="02020500000000000000" pitchFamily="18" charset="-120"/>
                <a:cs typeface="Times New Roman" panose="02020603050405020304" pitchFamily="18" charset="0"/>
              </a:rPr>
              <a:t>does God’s constant presence affect the way </a:t>
            </a:r>
            <a:r>
              <a:rPr lang="en-US" sz="3200" dirty="0" smtClean="0">
                <a:latin typeface="Calibri" panose="020F0502020204030204" pitchFamily="34" charset="0"/>
                <a:ea typeface="PMingLiU" panose="02020500000000000000" pitchFamily="18" charset="-120"/>
                <a:cs typeface="Times New Roman" panose="02020603050405020304" pitchFamily="18" charset="0"/>
              </a:rPr>
              <a:t>you</a:t>
            </a:r>
          </a:p>
          <a:p>
            <a:pPr marL="228600" indent="0">
              <a:lnSpc>
                <a:spcPct val="120000"/>
              </a:lnSpc>
              <a:spcBef>
                <a:spcPts val="0"/>
              </a:spcBef>
              <a:spcAft>
                <a:spcPts val="0"/>
              </a:spcAft>
              <a:buNone/>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 </a:t>
            </a:r>
            <a:r>
              <a:rPr lang="en-US" sz="3200" dirty="0" smtClean="0">
                <a:latin typeface="Calibri" panose="020F0502020204030204" pitchFamily="34" charset="0"/>
                <a:ea typeface="PMingLiU" panose="02020500000000000000" pitchFamily="18" charset="-120"/>
                <a:cs typeface="Times New Roman" panose="02020603050405020304" pitchFamily="18" charset="0"/>
              </a:rPr>
              <a:t>  </a:t>
            </a:r>
            <a:r>
              <a:rPr lang="en-US" sz="3200" dirty="0">
                <a:latin typeface="Calibri" panose="020F0502020204030204" pitchFamily="34" charset="0"/>
                <a:ea typeface="PMingLiU" panose="02020500000000000000" pitchFamily="18" charset="-120"/>
                <a:cs typeface="Times New Roman" panose="02020603050405020304" pitchFamily="18" charset="0"/>
              </a:rPr>
              <a:t>pray</a:t>
            </a:r>
            <a:r>
              <a:rPr lang="en-US" sz="3200" dirty="0" smtClean="0">
                <a:latin typeface="Calibri" panose="020F0502020204030204" pitchFamily="34" charset="0"/>
                <a:ea typeface="PMingLiU" panose="02020500000000000000" pitchFamily="18" charset="-120"/>
                <a:cs typeface="Times New Roman" panose="02020603050405020304" pitchFamily="18" charset="0"/>
              </a:rPr>
              <a:t>?”</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62528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14300" indent="-5715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US" sz="4000" b="1" dirty="0" smtClean="0">
                <a:latin typeface="Calibri" panose="020F0502020204030204" pitchFamily="34" charset="0"/>
                <a:ea typeface="PMingLiU" panose="02020500000000000000" pitchFamily="18" charset="-120"/>
                <a:cs typeface="Times New Roman" panose="02020603050405020304" pitchFamily="18" charset="0"/>
              </a:rPr>
              <a:t>Awareness </a:t>
            </a:r>
            <a:r>
              <a:rPr lang="en-US" sz="4000" b="1" dirty="0">
                <a:latin typeface="Calibri" panose="020F0502020204030204" pitchFamily="34" charset="0"/>
                <a:ea typeface="PMingLiU" panose="02020500000000000000" pitchFamily="18" charset="-120"/>
                <a:cs typeface="Times New Roman" panose="02020603050405020304" pitchFamily="18" charset="0"/>
              </a:rPr>
              <a:t>of God’s Presence</a:t>
            </a:r>
            <a:r>
              <a:rPr lang="en-ZA" sz="4000" dirty="0">
                <a:latin typeface="Calibri" panose="020F0502020204030204" pitchFamily="34" charset="0"/>
                <a:ea typeface="PMingLiU" panose="02020500000000000000" pitchFamily="18" charset="-120"/>
                <a:cs typeface="Times New Roman" panose="02020603050405020304" pitchFamily="18" charset="0"/>
              </a:rPr>
              <a:t/>
            </a:r>
            <a:br>
              <a:rPr lang="en-ZA" sz="4000" dirty="0">
                <a:latin typeface="Calibri" panose="020F0502020204030204" pitchFamily="34" charset="0"/>
                <a:ea typeface="PMingLiU" panose="02020500000000000000" pitchFamily="18" charset="-120"/>
                <a:cs typeface="Times New Roman" panose="02020603050405020304" pitchFamily="18" charset="0"/>
              </a:rPr>
            </a:br>
            <a:endParaRPr lang="en-US" sz="4000" b="1" dirty="0">
              <a:solidFill>
                <a:srgbClr val="595959"/>
              </a:solidFill>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2" y="1600200"/>
            <a:ext cx="9756105" cy="4114800"/>
          </a:xfrm>
        </p:spPr>
        <p:txBody>
          <a:bodyPr>
            <a:normAutofit/>
          </a:bodyPr>
          <a:lstStyle/>
          <a:p>
            <a:pPr marL="342900" lvl="0" indent="-342900">
              <a:buFont typeface="Wingdings" panose="05000000000000000000" pitchFamily="2" charset="2"/>
              <a:buChar char=""/>
              <a:tabLst>
                <a:tab pos="28575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Tell kids that just like air is always flowing through us, God is always with us. We can feel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171450">
              <a:spcAft>
                <a:spcPts val="0"/>
              </a:spcAft>
            </a:pPr>
            <a:r>
              <a:rPr lang="en-US" sz="3200" dirty="0">
                <a:latin typeface="Calibri" panose="020F0502020204030204" pitchFamily="34" charset="0"/>
                <a:ea typeface="PMingLiU" panose="02020500000000000000" pitchFamily="18" charset="-120"/>
                <a:cs typeface="Times New Roman" panose="02020603050405020304" pitchFamily="18" charset="0"/>
              </a:rPr>
              <a:t>   His presence even while we do other things.</a:t>
            </a: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761600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14300" indent="-5715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ZA" sz="4000" b="1" dirty="0">
                <a:latin typeface="Calibri" panose="020F0502020204030204" pitchFamily="34" charset="0"/>
                <a:ea typeface="PMingLiU" panose="02020500000000000000" pitchFamily="18" charset="-120"/>
                <a:cs typeface="Times New Roman" panose="02020603050405020304" pitchFamily="18" charset="0"/>
              </a:rPr>
              <a:t>2.  PRAYER IS A ROUTINE</a:t>
            </a:r>
            <a:br>
              <a:rPr lang="en-ZA" sz="4000" b="1" dirty="0">
                <a:latin typeface="Calibri" panose="020F0502020204030204" pitchFamily="34" charset="0"/>
                <a:ea typeface="PMingLiU" panose="02020500000000000000" pitchFamily="18" charset="-120"/>
                <a:cs typeface="Times New Roman" panose="02020603050405020304" pitchFamily="18" charset="0"/>
              </a:rPr>
            </a:br>
            <a:endParaRPr lang="en-US" sz="4000" b="1" dirty="0">
              <a:solidFill>
                <a:srgbClr val="595959"/>
              </a:solidFill>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2" y="1600200"/>
            <a:ext cx="9756105" cy="4114800"/>
          </a:xfrm>
        </p:spPr>
        <p:txBody>
          <a:bodyPr>
            <a:normAutofit/>
          </a:bodyPr>
          <a:lstStyle/>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Our prayer attitude is shaped by regular times with God.</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Kids can learn to pray regularly “by being encouraged to begin their days with a simple prayer inviting the Holy Spirit </a:t>
            </a:r>
            <a:r>
              <a:rPr lang="en-US" sz="3200" dirty="0" smtClean="0">
                <a:latin typeface="Calibri" panose="020F0502020204030204" pitchFamily="34" charset="0"/>
                <a:ea typeface="PMingLiU" panose="02020500000000000000" pitchFamily="18" charset="-120"/>
                <a:cs typeface="Times New Roman" panose="02020603050405020304" pitchFamily="18" charset="0"/>
              </a:rPr>
              <a:t>to </a:t>
            </a:r>
            <a:r>
              <a:rPr lang="en-US" sz="3200" dirty="0">
                <a:latin typeface="Calibri" panose="020F0502020204030204" pitchFamily="34" charset="0"/>
                <a:ea typeface="PMingLiU" panose="02020500000000000000" pitchFamily="18" charset="-120"/>
                <a:cs typeface="Times New Roman" panose="02020603050405020304" pitchFamily="18" charset="0"/>
              </a:rPr>
              <a:t>walk and talk to them all day long. </a:t>
            </a:r>
            <a:endParaRPr lang="en-US" sz="3200" dirty="0" smtClean="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And, then, to finish each day before bed with a time of prayer reflecting upon how they felt the Holy Spirit walk and talk with them that day.”</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0" lvl="0" indent="0">
              <a:buNone/>
              <a:tabLst>
                <a:tab pos="457200" algn="l"/>
              </a:tabLst>
            </a:pP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0056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14300" indent="-57150">
              <a:spcAft>
                <a:spcPts val="0"/>
              </a:spcAft>
            </a:pPr>
            <a: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t> </a:t>
            </a:r>
            <a:br>
              <a:rPr lang="en-US" sz="2800" b="1" dirty="0" smtClean="0">
                <a:solidFill>
                  <a:srgbClr val="595959"/>
                </a:solidFill>
                <a:latin typeface="Calibri" panose="020F0502020204030204" pitchFamily="34" charset="0"/>
                <a:ea typeface="PMingLiU" panose="02020500000000000000" pitchFamily="18" charset="-120"/>
                <a:cs typeface="Times New Roman" panose="02020603050405020304" pitchFamily="18" charset="0"/>
              </a:rPr>
            </a:br>
            <a:r>
              <a:rPr lang="en-ZA" sz="4000" b="1" dirty="0">
                <a:latin typeface="Calibri" panose="020F0502020204030204" pitchFamily="34" charset="0"/>
                <a:ea typeface="PMingLiU" panose="02020500000000000000" pitchFamily="18" charset="-120"/>
                <a:cs typeface="Times New Roman" panose="02020603050405020304" pitchFamily="18" charset="0"/>
              </a:rPr>
              <a:t>2.  PRAYER IS A ROUTINE</a:t>
            </a:r>
            <a:br>
              <a:rPr lang="en-ZA" sz="4000" b="1" dirty="0">
                <a:latin typeface="Calibri" panose="020F0502020204030204" pitchFamily="34" charset="0"/>
                <a:ea typeface="PMingLiU" panose="02020500000000000000" pitchFamily="18" charset="-120"/>
                <a:cs typeface="Times New Roman" panose="02020603050405020304" pitchFamily="18" charset="0"/>
              </a:rPr>
            </a:br>
            <a:endParaRPr lang="en-US" sz="4000" b="1" dirty="0">
              <a:solidFill>
                <a:srgbClr val="595959"/>
              </a:solidFill>
              <a:latin typeface="Calibri" panose="020F0502020204030204" pitchFamily="34" charset="0"/>
              <a:ea typeface="PMingLiU" panose="02020500000000000000" pitchFamily="18" charset="-120"/>
              <a:cs typeface="Times New Roman" panose="02020603050405020304" pitchFamily="18" charset="0"/>
            </a:endParaRPr>
          </a:p>
        </p:txBody>
      </p:sp>
      <p:sp>
        <p:nvSpPr>
          <p:cNvPr id="3" name="Content Placeholder 2"/>
          <p:cNvSpPr>
            <a:spLocks noGrp="1"/>
          </p:cNvSpPr>
          <p:nvPr>
            <p:ph sz="half" idx="1"/>
          </p:nvPr>
        </p:nvSpPr>
        <p:spPr>
          <a:xfrm>
            <a:off x="2208212" y="1600200"/>
            <a:ext cx="9756105" cy="4114800"/>
          </a:xfrm>
        </p:spPr>
        <p:txBody>
          <a:bodyPr>
            <a:normAutofit/>
          </a:bodyPr>
          <a:lstStyle/>
          <a:p>
            <a:pPr marL="342900" lvl="0" indent="-342900">
              <a:buFont typeface="Wingdings" panose="05000000000000000000" pitchFamily="2" charset="2"/>
              <a:buChar char=""/>
              <a:tabLst>
                <a:tab pos="28575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Teaching kids to establish regular times to “check-in” with God about the events of </a:t>
            </a:r>
            <a:r>
              <a:rPr lang="en-US" sz="3200" dirty="0" smtClean="0">
                <a:latin typeface="Calibri" panose="020F0502020204030204" pitchFamily="34" charset="0"/>
                <a:ea typeface="PMingLiU" panose="02020500000000000000" pitchFamily="18" charset="-120"/>
                <a:cs typeface="Times New Roman" panose="02020603050405020304" pitchFamily="18" charset="0"/>
              </a:rPr>
              <a:t>their</a:t>
            </a:r>
            <a:r>
              <a:rPr lang="en-ZA" sz="3200" dirty="0" smtClean="0">
                <a:latin typeface="Calibri" panose="020F0502020204030204" pitchFamily="34" charset="0"/>
                <a:ea typeface="PMingLiU" panose="02020500000000000000" pitchFamily="18" charset="-120"/>
                <a:cs typeface="Times New Roman" panose="02020603050405020304" pitchFamily="18" charset="0"/>
              </a:rPr>
              <a:t> </a:t>
            </a:r>
            <a:r>
              <a:rPr lang="en-US" sz="3200" dirty="0" smtClean="0">
                <a:latin typeface="Calibri" panose="020F0502020204030204" pitchFamily="34" charset="0"/>
                <a:ea typeface="PMingLiU" panose="02020500000000000000" pitchFamily="18" charset="-120"/>
                <a:cs typeface="Times New Roman" panose="02020603050405020304" pitchFamily="18" charset="0"/>
              </a:rPr>
              <a:t>day </a:t>
            </a:r>
            <a:r>
              <a:rPr lang="en-US" sz="3200" dirty="0">
                <a:latin typeface="Calibri" panose="020F0502020204030204" pitchFamily="34" charset="0"/>
                <a:ea typeface="PMingLiU" panose="02020500000000000000" pitchFamily="18" charset="-120"/>
                <a:cs typeface="Times New Roman" panose="02020603050405020304" pitchFamily="18" charset="0"/>
              </a:rPr>
              <a:t>can remind them to pray and to experience the things they’ve prayed about.</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342900" lvl="0" indent="-342900">
              <a:buFont typeface="Wingdings" panose="05000000000000000000" pitchFamily="2" charset="2"/>
              <a:buChar char=""/>
              <a:tabLst>
                <a:tab pos="285750" algn="l"/>
              </a:tabLst>
            </a:pPr>
            <a:r>
              <a:rPr lang="en-US" sz="3200" dirty="0">
                <a:latin typeface="Calibri" panose="020F0502020204030204" pitchFamily="34" charset="0"/>
                <a:ea typeface="PMingLiU" panose="02020500000000000000" pitchFamily="18" charset="-120"/>
                <a:cs typeface="Times New Roman" panose="02020603050405020304" pitchFamily="18" charset="0"/>
              </a:rPr>
              <a:t>By establishing routine times to talk to God – not out of obligation but out of love – </a:t>
            </a:r>
            <a:r>
              <a:rPr lang="en-US" sz="3200" dirty="0" smtClean="0">
                <a:latin typeface="Calibri" panose="020F0502020204030204" pitchFamily="34" charset="0"/>
                <a:ea typeface="PMingLiU" panose="02020500000000000000" pitchFamily="18" charset="-120"/>
                <a:cs typeface="Times New Roman" panose="02020603050405020304" pitchFamily="18" charset="0"/>
              </a:rPr>
              <a:t>kids</a:t>
            </a:r>
            <a:r>
              <a:rPr lang="en-ZA" sz="3200" dirty="0" smtClean="0">
                <a:latin typeface="Calibri" panose="020F0502020204030204" pitchFamily="34" charset="0"/>
                <a:ea typeface="PMingLiU" panose="02020500000000000000" pitchFamily="18" charset="-120"/>
                <a:cs typeface="Times New Roman" panose="02020603050405020304" pitchFamily="18" charset="0"/>
              </a:rPr>
              <a:t> </a:t>
            </a:r>
            <a:r>
              <a:rPr lang="en-US" sz="3200" dirty="0" smtClean="0">
                <a:latin typeface="Calibri" panose="020F0502020204030204" pitchFamily="34" charset="0"/>
                <a:ea typeface="PMingLiU" panose="02020500000000000000" pitchFamily="18" charset="-120"/>
                <a:cs typeface="Times New Roman" panose="02020603050405020304" pitchFamily="18" charset="0"/>
              </a:rPr>
              <a:t>can </a:t>
            </a:r>
            <a:r>
              <a:rPr lang="en-US" sz="3200" dirty="0">
                <a:latin typeface="Calibri" panose="020F0502020204030204" pitchFamily="34" charset="0"/>
                <a:ea typeface="PMingLiU" panose="02020500000000000000" pitchFamily="18" charset="-120"/>
                <a:cs typeface="Times New Roman" panose="02020603050405020304" pitchFamily="18" charset="0"/>
              </a:rPr>
              <a:t>learn to pray without ceasing. </a:t>
            </a:r>
            <a:endParaRPr lang="en-ZA" sz="3200" dirty="0">
              <a:latin typeface="Calibri" panose="020F0502020204030204" pitchFamily="34" charset="0"/>
              <a:ea typeface="PMingLiU" panose="02020500000000000000" pitchFamily="18" charset="-120"/>
              <a:cs typeface="Times New Roman" panose="02020603050405020304" pitchFamily="18" charset="0"/>
            </a:endParaRPr>
          </a:p>
          <a:p>
            <a:pPr marL="0" lvl="0" indent="0">
              <a:buNone/>
              <a:tabLst>
                <a:tab pos="457200" algn="l"/>
              </a:tabLst>
            </a:pPr>
            <a:endParaRPr lang="en-ZA" sz="3200"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874251833"/>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54</TotalTime>
  <Words>1968</Words>
  <Application>Microsoft Office PowerPoint</Application>
  <PresentationFormat>Widescreen</PresentationFormat>
  <Paragraphs>230</Paragraphs>
  <Slides>26</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PMingLiU</vt:lpstr>
      <vt:lpstr>Calibri</vt:lpstr>
      <vt:lpstr>Euphemia</vt:lpstr>
      <vt:lpstr>Times New Roman</vt:lpstr>
      <vt:lpstr>Wingdings</vt:lpstr>
      <vt:lpstr>Children Playing 16x9</vt:lpstr>
      <vt:lpstr>TEACHING CHILDREN TO PRAY WITHOUT CEASING</vt:lpstr>
      <vt:lpstr>How Can We Teach Children to Pray Without Ceasing? </vt:lpstr>
      <vt:lpstr>PowerPoint Presentation</vt:lpstr>
      <vt:lpstr> PRAYER IS AN ATTITUDE</vt:lpstr>
      <vt:lpstr>  Awareness of God’s Presence </vt:lpstr>
      <vt:lpstr>  Awareness of God’s Presence </vt:lpstr>
      <vt:lpstr>  Awareness of God’s Presence </vt:lpstr>
      <vt:lpstr>  2.  PRAYER IS A ROUTINE </vt:lpstr>
      <vt:lpstr>  2.  PRAYER IS A ROUTINE </vt:lpstr>
      <vt:lpstr>  2.  PRAYER IS A ROUTINE </vt:lpstr>
      <vt:lpstr>  3.  PRAYER IS A FIRST RESPONSE</vt:lpstr>
      <vt:lpstr>  3.  PRAYER IS A FIRST RESPONSE</vt:lpstr>
      <vt:lpstr>  3.  PRAYER IS A FIRST RESPONSE</vt:lpstr>
      <vt:lpstr>4. PRAYER INVOLVES THE BIBLE</vt:lpstr>
      <vt:lpstr>4. PRAYER INVOLVES THE BIBLE</vt:lpstr>
      <vt:lpstr>4. PRAYER INVOLVES THE BIBLE</vt:lpstr>
      <vt:lpstr>5. PRAYER IS LISTENING TO GOD.</vt:lpstr>
      <vt:lpstr>5. PRAYER IS LISTENING TO GOD.</vt:lpstr>
      <vt:lpstr>Teach Kids to Pray</vt:lpstr>
      <vt:lpstr>Teach Kids to Pray</vt:lpstr>
      <vt:lpstr>Teach Kids to Pray</vt:lpstr>
      <vt:lpstr>Teach Kids to Pray</vt:lpstr>
      <vt:lpstr>6. PRAYER IS FOR OTHERS</vt:lpstr>
      <vt:lpstr>6. PRAYER IS FOR OTHERS</vt:lpstr>
      <vt:lpstr>7.  PRAYER IS MODELED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CHILDREN TO PRAY WITHOUT CEASING</dc:title>
  <dc:creator>Lynn Rossouw</dc:creator>
  <cp:lastModifiedBy>Lynn Rossouw</cp:lastModifiedBy>
  <cp:revision>17</cp:revision>
  <dcterms:created xsi:type="dcterms:W3CDTF">2019-10-10T21:10:15Z</dcterms:created>
  <dcterms:modified xsi:type="dcterms:W3CDTF">2019-10-10T22:04:17Z</dcterms:modified>
</cp:coreProperties>
</file>