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77" r:id="rId5"/>
    <p:sldId id="257" r:id="rId6"/>
    <p:sldId id="283" r:id="rId7"/>
    <p:sldId id="291" r:id="rId8"/>
    <p:sldId id="290" r:id="rId9"/>
    <p:sldId id="285"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6" r:id="rId24"/>
    <p:sldId id="305" r:id="rId25"/>
    <p:sldId id="307" r:id="rId26"/>
    <p:sldId id="308" r:id="rId27"/>
    <p:sldId id="309"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353" autoAdjust="0"/>
  </p:normalViewPr>
  <p:slideViewPr>
    <p:cSldViewPr snapToGrid="0">
      <p:cViewPr varScale="1">
        <p:scale>
          <a:sx n="69" d="100"/>
          <a:sy n="69" d="100"/>
        </p:scale>
        <p:origin x="1374" y="48"/>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10/11/2019</a:t>
            </a:fld>
            <a:endParaRPr lang="en-US" dirty="0"/>
          </a:p>
        </p:txBody>
      </p:sp>
      <p:sp>
        <p:nvSpPr>
          <p:cNvPr id="4" name="Footer Placeholder 3">
            <a:extLst>
              <a:ext uri="{FF2B5EF4-FFF2-40B4-BE49-F238E27FC236}">
                <a16:creationId xmlns:a16="http://schemas.microsoft.com/office/drawing/2014/main" xmlns=""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10/11/2019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00050">
              <a:spcAft>
                <a:spcPts val="0"/>
              </a:spcAft>
            </a:pPr>
            <a:r>
              <a:rPr lang="en-US" sz="1200" dirty="0" smtClean="0">
                <a:effectLst/>
                <a:latin typeface="Calibri" panose="020F0502020204030204" pitchFamily="34" charset="0"/>
                <a:ea typeface="PMingLiU" panose="02020500000000000000" pitchFamily="18" charset="-120"/>
                <a:cs typeface="Times New Roman" panose="02020603050405020304" pitchFamily="18" charset="0"/>
              </a:rPr>
              <a:t>Oden attempted suicide a little over a year ago. He’s part of a growing number of teens and children who are thinking about or even attempting suicide.</a:t>
            </a:r>
            <a:endParaRPr lang="en-ZA" sz="1200" dirty="0" smtClean="0">
              <a:effectLst/>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pPr>
            <a:r>
              <a:rPr lang="en-US" sz="1200" dirty="0" smtClean="0">
                <a:effectLst/>
                <a:latin typeface="Calibri" panose="020F0502020204030204" pitchFamily="34" charset="0"/>
                <a:ea typeface="PMingLiU" panose="02020500000000000000" pitchFamily="18" charset="-120"/>
                <a:cs typeface="Times New Roman" panose="02020603050405020304" pitchFamily="18" charset="0"/>
              </a:rPr>
              <a:t> </a:t>
            </a:r>
            <a:endParaRPr lang="en-ZA" sz="1200" dirty="0" smtClean="0">
              <a:effectLst/>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pPr>
            <a:r>
              <a:rPr lang="en-US" sz="1200" dirty="0" err="1" smtClean="0">
                <a:effectLst/>
                <a:latin typeface="Calibri" panose="020F0502020204030204" pitchFamily="34" charset="0"/>
                <a:ea typeface="PMingLiU" panose="02020500000000000000" pitchFamily="18" charset="-120"/>
                <a:cs typeface="Times New Roman" panose="02020603050405020304" pitchFamily="18" charset="0"/>
              </a:rPr>
              <a:t>Emet</a:t>
            </a:r>
            <a:r>
              <a:rPr lang="en-US" sz="1200" dirty="0" smtClean="0">
                <a:effectLst/>
                <a:latin typeface="Calibri" panose="020F0502020204030204" pitchFamily="34" charset="0"/>
                <a:ea typeface="PMingLiU" panose="02020500000000000000" pitchFamily="18" charset="-120"/>
                <a:cs typeface="Times New Roman" panose="02020603050405020304" pitchFamily="18" charset="0"/>
              </a:rPr>
              <a:t> Oden tried reaching out in the only way he knew how.  “I had been struggling with my mental health and, specifically, suicidal thoughts since the eighth grade,” said Oden, who is now 18.</a:t>
            </a:r>
            <a:endParaRPr lang="en-ZA" sz="1200" dirty="0" smtClean="0">
              <a:effectLst/>
              <a:latin typeface="Calibri" panose="020F0502020204030204" pitchFamily="34" charset="0"/>
              <a:ea typeface="PMingLiU" panose="02020500000000000000" pitchFamily="18" charset="-120"/>
              <a:cs typeface="Times New Roman" panose="02020603050405020304" pitchFamily="18" charset="0"/>
            </a:endParaRPr>
          </a:p>
          <a:p>
            <a:pPr>
              <a:spcAft>
                <a:spcPts val="0"/>
              </a:spcAft>
            </a:pPr>
            <a:r>
              <a:rPr lang="en-US" sz="1200" dirty="0" smtClean="0">
                <a:effectLst/>
                <a:latin typeface="Calibri" panose="020F0502020204030204" pitchFamily="34" charset="0"/>
                <a:ea typeface="PMingLiU" panose="02020500000000000000" pitchFamily="18" charset="-120"/>
                <a:cs typeface="Times New Roman" panose="02020603050405020304" pitchFamily="18" charset="0"/>
              </a:rPr>
              <a:t> </a:t>
            </a:r>
            <a:endParaRPr lang="en-ZA" sz="1200" dirty="0" smtClean="0">
              <a:effectLst/>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pPr>
            <a:r>
              <a:rPr lang="en-US" sz="1200" dirty="0" smtClean="0">
                <a:effectLst/>
                <a:latin typeface="Calibri" panose="020F0502020204030204" pitchFamily="34" charset="0"/>
                <a:ea typeface="PMingLiU" panose="02020500000000000000" pitchFamily="18" charset="-120"/>
                <a:cs typeface="Times New Roman" panose="02020603050405020304" pitchFamily="18" charset="0"/>
              </a:rPr>
              <a:t>“I didn’t want to talk to my friends about it, because they never knew how to handle it. I just didn’t want to bother them.”</a:t>
            </a:r>
            <a:endParaRPr lang="en-ZA" sz="1200" dirty="0" smtClean="0">
              <a:effectLst/>
              <a:latin typeface="Calibri" panose="020F0502020204030204" pitchFamily="34" charset="0"/>
              <a:ea typeface="PMingLiU" panose="02020500000000000000" pitchFamily="18" charset="-12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8</a:t>
            </a:fld>
            <a:endParaRPr lang="en-US" dirty="0"/>
          </a:p>
        </p:txBody>
      </p:sp>
    </p:spTree>
    <p:extLst>
      <p:ext uri="{BB962C8B-B14F-4D97-AF65-F5344CB8AC3E}">
        <p14:creationId xmlns:p14="http://schemas.microsoft.com/office/powerpoint/2010/main" val="120273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13</a:t>
            </a:fld>
            <a:endParaRPr lang="en-US" dirty="0"/>
          </a:p>
        </p:txBody>
      </p:sp>
    </p:spTree>
    <p:extLst>
      <p:ext uri="{BB962C8B-B14F-4D97-AF65-F5344CB8AC3E}">
        <p14:creationId xmlns:p14="http://schemas.microsoft.com/office/powerpoint/2010/main" val="4843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14</a:t>
            </a:fld>
            <a:endParaRPr lang="en-US" dirty="0"/>
          </a:p>
        </p:txBody>
      </p:sp>
    </p:spTree>
    <p:extLst>
      <p:ext uri="{BB962C8B-B14F-4D97-AF65-F5344CB8AC3E}">
        <p14:creationId xmlns:p14="http://schemas.microsoft.com/office/powerpoint/2010/main" val="350923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15</a:t>
            </a:fld>
            <a:endParaRPr lang="en-US" dirty="0"/>
          </a:p>
        </p:txBody>
      </p:sp>
    </p:spTree>
    <p:extLst>
      <p:ext uri="{BB962C8B-B14F-4D97-AF65-F5344CB8AC3E}">
        <p14:creationId xmlns:p14="http://schemas.microsoft.com/office/powerpoint/2010/main" val="212282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16</a:t>
            </a:fld>
            <a:endParaRPr lang="en-US" dirty="0"/>
          </a:p>
        </p:txBody>
      </p:sp>
    </p:spTree>
    <p:extLst>
      <p:ext uri="{BB962C8B-B14F-4D97-AF65-F5344CB8AC3E}">
        <p14:creationId xmlns:p14="http://schemas.microsoft.com/office/powerpoint/2010/main" val="228655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17</a:t>
            </a:fld>
            <a:endParaRPr lang="en-US" dirty="0"/>
          </a:p>
        </p:txBody>
      </p:sp>
    </p:spTree>
    <p:extLst>
      <p:ext uri="{BB962C8B-B14F-4D97-AF65-F5344CB8AC3E}">
        <p14:creationId xmlns:p14="http://schemas.microsoft.com/office/powerpoint/2010/main" val="298603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18</a:t>
            </a:fld>
            <a:endParaRPr lang="en-US" dirty="0"/>
          </a:p>
        </p:txBody>
      </p:sp>
    </p:spTree>
    <p:extLst>
      <p:ext uri="{BB962C8B-B14F-4D97-AF65-F5344CB8AC3E}">
        <p14:creationId xmlns:p14="http://schemas.microsoft.com/office/powerpoint/2010/main" val="294344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F82289-BCFD-4053-9D06-A9140C63A457}" type="slidenum">
              <a:rPr lang="en-US" smtClean="0"/>
              <a:t>19</a:t>
            </a:fld>
            <a:endParaRPr lang="en-US" dirty="0"/>
          </a:p>
        </p:txBody>
      </p:sp>
    </p:spTree>
    <p:extLst>
      <p:ext uri="{BB962C8B-B14F-4D97-AF65-F5344CB8AC3E}">
        <p14:creationId xmlns:p14="http://schemas.microsoft.com/office/powerpoint/2010/main" val="284755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smtClean="0"/>
              <a:t>Click to edit Master title style</a:t>
            </a:r>
            <a:endParaRPr lang="en-US" noProof="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smtClean="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xmlns="" id="{B96D2D9B-E0B9-499F-9404-108DB59E4502}"/>
              </a:ext>
              <a:ext uri="{C183D7F6-B498-43B3-948B-1728B52AA6E4}">
                <adec:decorative xmlns:adec="http://schemas.microsoft.com/office/drawing/2017/decorative" xmlns="" val="1"/>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xmlns="" id="{9284195F-D106-45D8-ABAA-959FA68948B0}"/>
              </a:ext>
            </a:extLst>
          </p:cNvPr>
          <p:cNvSpPr>
            <a:spLocks noGrp="1"/>
          </p:cNvSpPr>
          <p:nvPr>
            <p:ph type="ctrTitle"/>
          </p:nvPr>
        </p:nvSpPr>
        <p:spPr>
          <a:xfrm>
            <a:off x="312916" y="1276522"/>
            <a:ext cx="5330038" cy="2387252"/>
          </a:xfrm>
        </p:spPr>
        <p:txBody>
          <a:bodyPr/>
          <a:lstStyle/>
          <a:p>
            <a:pPr indent="804545" algn="ctr">
              <a:spcAft>
                <a:spcPts val="0"/>
              </a:spcAft>
            </a:pPr>
            <a:r>
              <a:rPr lang="en-US" sz="5400" b="1" dirty="0">
                <a:latin typeface="Calibri" panose="020F0502020204030204" pitchFamily="34" charset="0"/>
                <a:ea typeface="PMingLiU" panose="02020500000000000000" pitchFamily="18" charset="-120"/>
                <a:cs typeface="Times New Roman" panose="02020603050405020304" pitchFamily="18" charset="0"/>
              </a:rPr>
              <a:t>SUICIDE PREVENTION FOR TEENS &amp; YOUTH</a:t>
            </a:r>
            <a:endParaRPr lang="en-ZA" sz="54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2" name="Subtitle 11" descr="subtitle">
            <a:extLst>
              <a:ext uri="{FF2B5EF4-FFF2-40B4-BE49-F238E27FC236}">
                <a16:creationId xmlns:a16="http://schemas.microsoft.com/office/drawing/2014/main" xmlns="" id="{A6AB5563-AD44-4883-8D3E-93E27EEDAA40}"/>
              </a:ext>
            </a:extLst>
          </p:cNvPr>
          <p:cNvSpPr>
            <a:spLocks noGrp="1"/>
          </p:cNvSpPr>
          <p:nvPr>
            <p:ph type="subTitle" idx="1"/>
          </p:nvPr>
        </p:nvSpPr>
        <p:spPr>
          <a:xfrm>
            <a:off x="453180" y="4553291"/>
            <a:ext cx="5049510" cy="788244"/>
          </a:xfrm>
        </p:spPr>
        <p:txBody>
          <a:bodyPr/>
          <a:lstStyle/>
          <a:p>
            <a:pPr indent="804545" algn="ctr">
              <a:spcAft>
                <a:spcPts val="0"/>
              </a:spcAft>
            </a:pPr>
            <a:r>
              <a:rPr lang="en-US" sz="2800" b="1" dirty="0">
                <a:latin typeface="Calibri" panose="020F0502020204030204" pitchFamily="34" charset="0"/>
                <a:ea typeface="PMingLiU" panose="02020500000000000000" pitchFamily="18" charset="-120"/>
                <a:cs typeface="Times New Roman" panose="02020603050405020304" pitchFamily="18" charset="0"/>
              </a:rPr>
              <a:t>Linda Mei Lin Koh, </a:t>
            </a:r>
            <a:endParaRPr lang="en-US" sz="2800" b="1" dirty="0" smtClean="0">
              <a:latin typeface="Calibri" panose="020F0502020204030204" pitchFamily="34" charset="0"/>
              <a:ea typeface="PMingLiU" panose="02020500000000000000" pitchFamily="18" charset="-120"/>
              <a:cs typeface="Times New Roman" panose="02020603050405020304" pitchFamily="18" charset="0"/>
            </a:endParaRPr>
          </a:p>
          <a:p>
            <a:pPr indent="804545" algn="ctr">
              <a:spcAft>
                <a:spcPts val="0"/>
              </a:spcAft>
            </a:pPr>
            <a:r>
              <a:rPr lang="en-US" sz="2800" b="1" dirty="0" smtClean="0">
                <a:latin typeface="Calibri" panose="020F0502020204030204" pitchFamily="34" charset="0"/>
                <a:ea typeface="PMingLiU" panose="02020500000000000000" pitchFamily="18" charset="-120"/>
                <a:cs typeface="Times New Roman" panose="02020603050405020304" pitchFamily="18" charset="0"/>
              </a:rPr>
              <a:t>GC </a:t>
            </a:r>
            <a:r>
              <a:rPr lang="en-US" sz="2800" b="1" dirty="0">
                <a:latin typeface="Calibri" panose="020F0502020204030204" pitchFamily="34" charset="0"/>
                <a:ea typeface="PMingLiU" panose="02020500000000000000" pitchFamily="18" charset="-120"/>
                <a:cs typeface="Times New Roman" panose="02020603050405020304" pitchFamily="18" charset="0"/>
              </a:rPr>
              <a:t>Children’s Ministries</a:t>
            </a:r>
            <a:endParaRPr lang="en-ZA" sz="28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36657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466931" y="551588"/>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IMPORTANT RISK INDICATORS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
        <p:nvSpPr>
          <p:cNvPr id="8" name="Rectangle 7"/>
          <p:cNvSpPr/>
          <p:nvPr/>
        </p:nvSpPr>
        <p:spPr>
          <a:xfrm>
            <a:off x="466931" y="1382585"/>
            <a:ext cx="6096000" cy="4339650"/>
          </a:xfrm>
          <a:prstGeom prst="rect">
            <a:avLst/>
          </a:prstGeom>
        </p:spPr>
        <p:txBody>
          <a:bodyPr>
            <a:spAutoFit/>
          </a:bodyPr>
          <a:lstStyle/>
          <a:p>
            <a:pPr marL="342900" lvl="0" indent="-342900">
              <a:spcAft>
                <a:spcPts val="0"/>
              </a:spcAft>
              <a:buFont typeface="Arial" panose="020B0604020202020204" pitchFamily="34" charset="0"/>
              <a:buChar char="•"/>
              <a:tabLst>
                <a:tab pos="457200" algn="l"/>
              </a:tabLst>
            </a:pPr>
            <a:r>
              <a:rPr lang="en-US" sz="4000" dirty="0">
                <a:latin typeface="Calibri" panose="020F0502020204030204" pitchFamily="34" charset="0"/>
                <a:ea typeface="PMingLiU" panose="02020500000000000000" pitchFamily="18" charset="-120"/>
                <a:cs typeface="Times New Roman" panose="02020603050405020304" pitchFamily="18" charset="0"/>
              </a:rPr>
              <a:t>Previous suicide attempts</a:t>
            </a:r>
            <a:r>
              <a:rPr lang="en-US" sz="40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r>
              <a:rPr lang="en-US" dirty="0" smtClean="0">
                <a:latin typeface="Calibri" panose="020F0502020204030204" pitchFamily="34" charset="0"/>
                <a:ea typeface="PMingLiU" panose="02020500000000000000" pitchFamily="18" charset="-120"/>
                <a:cs typeface="Times New Roman" panose="02020603050405020304" pitchFamily="18" charset="0"/>
              </a:rPr>
              <a:t> </a:t>
            </a:r>
            <a:endParaRPr lang="en-ZA"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4000" dirty="0">
                <a:latin typeface="Calibri" panose="020F0502020204030204" pitchFamily="34" charset="0"/>
                <a:ea typeface="PMingLiU" panose="02020500000000000000" pitchFamily="18" charset="-120"/>
                <a:cs typeface="Times New Roman" panose="02020603050405020304" pitchFamily="18" charset="0"/>
              </a:rPr>
              <a:t>An attempted suicide by a family member or </a:t>
            </a:r>
            <a:r>
              <a:rPr lang="en-US" sz="4000" dirty="0" smtClean="0">
                <a:latin typeface="Calibri" panose="020F0502020204030204" pitchFamily="34" charset="0"/>
                <a:ea typeface="PMingLiU" panose="02020500000000000000" pitchFamily="18" charset="-120"/>
                <a:cs typeface="Times New Roman" panose="02020603050405020304" pitchFamily="18" charset="0"/>
              </a:rPr>
              <a:t>friend.</a:t>
            </a:r>
          </a:p>
          <a:p>
            <a:pPr lvl="0">
              <a:spcAft>
                <a:spcPts val="0"/>
              </a:spcAft>
              <a:tabLst>
                <a:tab pos="457200" algn="l"/>
              </a:tabLst>
            </a:pPr>
            <a:endParaRPr lang="en-ZA"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4000" dirty="0">
                <a:latin typeface="Calibri" panose="020F0502020204030204" pitchFamily="34" charset="0"/>
                <a:ea typeface="PMingLiU" panose="02020500000000000000" pitchFamily="18" charset="-120"/>
                <a:cs typeface="Times New Roman" panose="02020603050405020304" pitchFamily="18" charset="0"/>
              </a:rPr>
              <a:t>Addiction to alcohol or drugs—70%</a:t>
            </a:r>
            <a:endParaRPr lang="en-ZA" sz="40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01626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466931" y="551588"/>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IMPORTANT RISK INDICATORS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sp>
        <p:nvSpPr>
          <p:cNvPr id="8" name="Rectangle 7"/>
          <p:cNvSpPr/>
          <p:nvPr/>
        </p:nvSpPr>
        <p:spPr>
          <a:xfrm>
            <a:off x="466931" y="1156076"/>
            <a:ext cx="6096000" cy="5878532"/>
          </a:xfrm>
          <a:prstGeom prst="rect">
            <a:avLst/>
          </a:prstGeom>
        </p:spPr>
        <p:txBody>
          <a:bodyPr>
            <a:spAutoFit/>
          </a:bodyPr>
          <a:lstStyle/>
          <a:p>
            <a:pPr marL="342900" lvl="0" indent="-342900">
              <a:spcAft>
                <a:spcPts val="0"/>
              </a:spcAft>
              <a:buFont typeface="Arial" panose="020B0604020202020204" pitchFamily="34" charset="0"/>
              <a:buChar char="•"/>
              <a:tabLst>
                <a:tab pos="457200" algn="l"/>
              </a:tabLst>
            </a:pPr>
            <a:r>
              <a:rPr lang="en-US" sz="3200" dirty="0" smtClean="0">
                <a:latin typeface="Calibri" panose="020F0502020204030204" pitchFamily="34" charset="0"/>
                <a:ea typeface="PMingLiU" panose="02020500000000000000" pitchFamily="18" charset="-120"/>
                <a:cs typeface="Times New Roman" panose="02020603050405020304" pitchFamily="18" charset="0"/>
              </a:rPr>
              <a:t>Serious </a:t>
            </a:r>
            <a:r>
              <a:rPr lang="en-US" sz="3200" dirty="0">
                <a:latin typeface="Calibri" panose="020F0502020204030204" pitchFamily="34" charset="0"/>
                <a:ea typeface="PMingLiU" panose="02020500000000000000" pitchFamily="18" charset="-120"/>
                <a:cs typeface="Times New Roman" panose="02020603050405020304" pitchFamily="18" charset="0"/>
              </a:rPr>
              <a:t>medical problems that may be life threatening—leukemia, diabetes, or a car accident causing </a:t>
            </a:r>
            <a:r>
              <a:rPr lang="en-US" sz="3200" dirty="0" smtClean="0">
                <a:latin typeface="Calibri" panose="020F0502020204030204" pitchFamily="34" charset="0"/>
                <a:ea typeface="PMingLiU" panose="02020500000000000000" pitchFamily="18" charset="-120"/>
                <a:cs typeface="Times New Roman" panose="02020603050405020304" pitchFamily="18" charset="0"/>
              </a:rPr>
              <a:t>paralysis</a:t>
            </a:r>
          </a:p>
          <a:p>
            <a:pPr lvl="0">
              <a:spcAft>
                <a:spcPts val="0"/>
              </a:spcAft>
              <a:tabLst>
                <a:tab pos="457200" algn="l"/>
              </a:tabLst>
            </a:pPr>
            <a:endParaRPr lang="en-US" sz="1600" dirty="0" smtClean="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Major psychiatric illness such as depression, bipolar disorder, or conduct </a:t>
            </a:r>
            <a:r>
              <a:rPr lang="en-US" sz="3200" dirty="0" smtClean="0">
                <a:latin typeface="Calibri" panose="020F0502020204030204" pitchFamily="34" charset="0"/>
                <a:ea typeface="PMingLiU" panose="02020500000000000000" pitchFamily="18" charset="-120"/>
                <a:cs typeface="Times New Roman" panose="02020603050405020304" pitchFamily="18" charset="0"/>
              </a:rPr>
              <a:t>disorder-</a:t>
            </a:r>
            <a:r>
              <a:rPr lang="en-US" sz="3200" dirty="0">
                <a:latin typeface="Calibri" panose="020F0502020204030204" pitchFamily="34" charset="0"/>
                <a:ea typeface="PMingLiU" panose="02020500000000000000" pitchFamily="18" charset="-120"/>
                <a:cs typeface="Times New Roman" panose="02020603050405020304" pitchFamily="18" charset="0"/>
              </a:rPr>
              <a:t>-25-50% of persons with bi-polar disorder make at least one suicide attempt</a:t>
            </a:r>
            <a:endParaRPr lang="en-ZA" sz="32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19113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466931" y="551588"/>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IMPORTANT RISK INDICATORS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12</a:t>
            </a:fld>
            <a:endParaRPr lang="en-US" sz="1200" dirty="0">
              <a:solidFill>
                <a:schemeClr val="bg1"/>
              </a:solidFill>
            </a:endParaRPr>
          </a:p>
        </p:txBody>
      </p:sp>
      <p:sp>
        <p:nvSpPr>
          <p:cNvPr id="8" name="Rectangle 7"/>
          <p:cNvSpPr/>
          <p:nvPr/>
        </p:nvSpPr>
        <p:spPr>
          <a:xfrm>
            <a:off x="466931" y="1422349"/>
            <a:ext cx="6096000" cy="4893647"/>
          </a:xfrm>
          <a:prstGeom prst="rect">
            <a:avLst/>
          </a:prstGeom>
        </p:spPr>
        <p:txBody>
          <a:bodyPr>
            <a:spAutoFit/>
          </a:bodyPr>
          <a:lstStyle/>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History of family problems, erratic behavior, frustration and conflicts with important </a:t>
            </a:r>
            <a:r>
              <a:rPr lang="en-US" sz="3200" dirty="0" smtClean="0">
                <a:latin typeface="Calibri" panose="020F0502020204030204" pitchFamily="34" charset="0"/>
                <a:ea typeface="PMingLiU" panose="02020500000000000000" pitchFamily="18" charset="-120"/>
                <a:cs typeface="Times New Roman" panose="02020603050405020304" pitchFamily="18" charset="0"/>
              </a:rPr>
              <a:t>people.</a:t>
            </a:r>
          </a:p>
          <a:p>
            <a:pPr lvl="0">
              <a:spcAft>
                <a:spcPts val="0"/>
              </a:spcAft>
              <a:tabLst>
                <a:tab pos="457200" algn="l"/>
              </a:tabLst>
            </a:pPr>
            <a:endParaRPr lang="en-ZA"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Perpetual feelings of </a:t>
            </a:r>
            <a:r>
              <a:rPr lang="en-US" sz="3200" dirty="0" smtClean="0">
                <a:latin typeface="Calibri" panose="020F0502020204030204" pitchFamily="34" charset="0"/>
                <a:ea typeface="PMingLiU" panose="02020500000000000000" pitchFamily="18" charset="-120"/>
                <a:cs typeface="Times New Roman" panose="02020603050405020304" pitchFamily="18" charset="0"/>
              </a:rPr>
              <a:t>hopelessness/worthlessness.</a:t>
            </a:r>
          </a:p>
          <a:p>
            <a:pPr lvl="0">
              <a:spcAft>
                <a:spcPts val="0"/>
              </a:spcAft>
              <a:tabLst>
                <a:tab pos="457200" algn="l"/>
              </a:tabLst>
            </a:pPr>
            <a:endParaRPr lang="en-ZA"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History of </a:t>
            </a:r>
            <a:r>
              <a:rPr lang="en-US" sz="3200" dirty="0" smtClean="0">
                <a:latin typeface="Calibri" panose="020F0502020204030204" pitchFamily="34" charset="0"/>
                <a:ea typeface="PMingLiU" panose="02020500000000000000" pitchFamily="18" charset="-120"/>
                <a:cs typeface="Times New Roman" panose="02020603050405020304" pitchFamily="18" charset="0"/>
              </a:rPr>
              <a:t>abuse.</a:t>
            </a:r>
          </a:p>
          <a:p>
            <a:pPr lvl="0">
              <a:spcAft>
                <a:spcPts val="0"/>
              </a:spcAft>
              <a:tabLst>
                <a:tab pos="457200" algn="l"/>
              </a:tabLst>
            </a:pPr>
            <a:endParaRPr lang="en-ZA"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Presence of a learning </a:t>
            </a:r>
            <a:r>
              <a:rPr lang="en-US" sz="3200" dirty="0" smtClean="0">
                <a:latin typeface="Calibri" panose="020F0502020204030204" pitchFamily="34" charset="0"/>
                <a:ea typeface="PMingLiU" panose="02020500000000000000" pitchFamily="18" charset="-120"/>
                <a:cs typeface="Times New Roman" panose="02020603050405020304" pitchFamily="18" charset="0"/>
              </a:rPr>
              <a:t>disability. </a:t>
            </a:r>
            <a:endParaRPr lang="en-ZA" sz="32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44661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356095" y="557439"/>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SPOTTING WARNING SIGNS (1)</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13</a:t>
            </a:fld>
            <a:endParaRPr lang="en-US" sz="1200" dirty="0">
              <a:solidFill>
                <a:schemeClr val="bg1"/>
              </a:solidFill>
            </a:endParaRPr>
          </a:p>
        </p:txBody>
      </p:sp>
      <p:sp>
        <p:nvSpPr>
          <p:cNvPr id="8" name="Rectangle 7"/>
          <p:cNvSpPr/>
          <p:nvPr/>
        </p:nvSpPr>
        <p:spPr>
          <a:xfrm>
            <a:off x="209006" y="1388436"/>
            <a:ext cx="6627119" cy="5632311"/>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Prior history of attempted suicide or suicide by someone close to the young </a:t>
            </a:r>
            <a:r>
              <a:rPr lang="en-US" sz="3600" dirty="0" smtClean="0">
                <a:latin typeface="Calibri" panose="020F0502020204030204" pitchFamily="34" charset="0"/>
                <a:ea typeface="PMingLiU" panose="02020500000000000000" pitchFamily="18" charset="-120"/>
                <a:cs typeface="Times New Roman" panose="02020603050405020304" pitchFamily="18" charset="0"/>
              </a:rPr>
              <a:t>person.</a:t>
            </a:r>
          </a:p>
          <a:p>
            <a:pPr lvl="0">
              <a:spcAft>
                <a:spcPts val="0"/>
              </a:spcAft>
              <a:tabLst>
                <a:tab pos="457200" algn="l"/>
              </a:tabLst>
            </a:pPr>
            <a:endParaRPr lang="en-ZA"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Writings about suicide (poems, stories, etc</a:t>
            </a:r>
            <a:r>
              <a:rPr lang="en-US" sz="36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Indirect threats (“I wish I was dead.”) or direct threats (“I’m going to kill myself.”)</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88617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356095" y="557439"/>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SPOTTING WARNING SIGNS (1)</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14</a:t>
            </a:fld>
            <a:endParaRPr lang="en-US" sz="1200" dirty="0">
              <a:solidFill>
                <a:schemeClr val="bg1"/>
              </a:solidFill>
            </a:endParaRPr>
          </a:p>
        </p:txBody>
      </p:sp>
      <p:sp>
        <p:nvSpPr>
          <p:cNvPr id="8" name="Rectangle 7"/>
          <p:cNvSpPr/>
          <p:nvPr/>
        </p:nvSpPr>
        <p:spPr>
          <a:xfrm>
            <a:off x="209006" y="1388436"/>
            <a:ext cx="6627119" cy="3416320"/>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Preoccupation with death, example,</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 Talking about death </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 Sudden, intense interest </a:t>
            </a:r>
            <a:r>
              <a:rPr lang="en-US" sz="3600" dirty="0" smtClean="0">
                <a:latin typeface="Calibri" panose="020F0502020204030204" pitchFamily="34" charset="0"/>
                <a:ea typeface="PMingLiU" panose="02020500000000000000" pitchFamily="18" charset="-120"/>
                <a:cs typeface="Times New Roman" panose="02020603050405020304" pitchFamily="18" charset="0"/>
              </a:rPr>
              <a:t>in</a:t>
            </a:r>
          </a:p>
          <a:p>
            <a:pPr>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a:t>
            </a:r>
            <a:r>
              <a:rPr lang="en-US" sz="3600" dirty="0" smtClean="0">
                <a:latin typeface="Calibri" panose="020F0502020204030204" pitchFamily="34" charset="0"/>
                <a:ea typeface="PMingLiU" panose="02020500000000000000" pitchFamily="18" charset="-120"/>
                <a:cs typeface="Times New Roman" panose="02020603050405020304" pitchFamily="18" charset="0"/>
              </a:rPr>
              <a:t>           </a:t>
            </a:r>
            <a:r>
              <a:rPr lang="en-US" sz="3600" dirty="0">
                <a:latin typeface="Calibri" panose="020F0502020204030204" pitchFamily="34" charset="0"/>
                <a:ea typeface="PMingLiU" panose="02020500000000000000" pitchFamily="18" charset="-120"/>
                <a:cs typeface="Times New Roman" panose="02020603050405020304" pitchFamily="18" charset="0"/>
              </a:rPr>
              <a:t>religion and afterlife</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4636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356095" y="557439"/>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WARNING SIGNS . . . (2)</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15</a:t>
            </a:fld>
            <a:endParaRPr lang="en-US" sz="1200" dirty="0">
              <a:solidFill>
                <a:schemeClr val="bg1"/>
              </a:solidFill>
            </a:endParaRPr>
          </a:p>
        </p:txBody>
      </p:sp>
      <p:sp>
        <p:nvSpPr>
          <p:cNvPr id="8" name="Rectangle 7"/>
          <p:cNvSpPr/>
          <p:nvPr/>
        </p:nvSpPr>
        <p:spPr>
          <a:xfrm>
            <a:off x="209006" y="1388436"/>
            <a:ext cx="6627119" cy="5293757"/>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Making final arrangements (writing a will, talking about their funeral, etc</a:t>
            </a:r>
            <a:r>
              <a:rPr lang="en-US" sz="36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4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Giving away their prized </a:t>
            </a:r>
            <a:r>
              <a:rPr lang="en-US" sz="3600" dirty="0" smtClean="0">
                <a:latin typeface="Calibri" panose="020F0502020204030204" pitchFamily="34" charset="0"/>
                <a:ea typeface="PMingLiU" panose="02020500000000000000" pitchFamily="18" charset="-120"/>
                <a:cs typeface="Times New Roman" panose="02020603050405020304" pitchFamily="18" charset="0"/>
              </a:rPr>
              <a:t>possessions.</a:t>
            </a:r>
          </a:p>
          <a:p>
            <a:pPr lvl="0">
              <a:spcAft>
                <a:spcPts val="0"/>
              </a:spcAft>
              <a:tabLst>
                <a:tab pos="457200" algn="l"/>
              </a:tabLst>
            </a:pPr>
            <a:endParaRPr lang="en-ZA" sz="24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Creating artwork or writing music about </a:t>
            </a:r>
            <a:r>
              <a:rPr lang="en-US" sz="3600" dirty="0" smtClean="0">
                <a:latin typeface="Calibri" panose="020F0502020204030204" pitchFamily="34" charset="0"/>
                <a:ea typeface="PMingLiU" panose="02020500000000000000" pitchFamily="18" charset="-120"/>
                <a:cs typeface="Times New Roman" panose="02020603050405020304" pitchFamily="18" charset="0"/>
              </a:rPr>
              <a:t>death.</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27045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356095" y="557439"/>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WARNING SIGNS . . . (2)</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16</a:t>
            </a:fld>
            <a:endParaRPr lang="en-US" sz="1200" dirty="0">
              <a:solidFill>
                <a:schemeClr val="bg1"/>
              </a:solidFill>
            </a:endParaRPr>
          </a:p>
        </p:txBody>
      </p:sp>
      <p:sp>
        <p:nvSpPr>
          <p:cNvPr id="8" name="Rectangle 7"/>
          <p:cNvSpPr/>
          <p:nvPr/>
        </p:nvSpPr>
        <p:spPr>
          <a:xfrm>
            <a:off x="209006" y="1388436"/>
            <a:ext cx="6627119" cy="3970318"/>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Visible changes in </a:t>
            </a:r>
            <a:r>
              <a:rPr lang="en-US" sz="3600" dirty="0" err="1" smtClean="0">
                <a:latin typeface="Calibri" panose="020F0502020204030204" pitchFamily="34" charset="0"/>
                <a:ea typeface="PMingLiU" panose="02020500000000000000" pitchFamily="18" charset="-120"/>
                <a:cs typeface="Times New Roman" panose="02020603050405020304" pitchFamily="18" charset="0"/>
              </a:rPr>
              <a:t>behaviour</a:t>
            </a:r>
            <a:r>
              <a:rPr lang="en-US" sz="3600" dirty="0">
                <a:latin typeface="Calibri" panose="020F0502020204030204" pitchFamily="34" charset="0"/>
                <a:ea typeface="PMingLiU" panose="02020500000000000000" pitchFamily="18" charset="-120"/>
                <a:cs typeface="Times New Roman" panose="02020603050405020304" pitchFamily="18" charset="0"/>
              </a:rPr>
              <a:t>, physical condition, thoughts, or feelings: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 social withdrawal</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 diminished involvement </a:t>
            </a:r>
            <a:r>
              <a:rPr lang="en-US" sz="3600" dirty="0" smtClean="0">
                <a:latin typeface="Calibri" panose="020F0502020204030204" pitchFamily="34" charset="0"/>
                <a:ea typeface="PMingLiU" panose="02020500000000000000" pitchFamily="18" charset="-120"/>
                <a:cs typeface="Times New Roman" panose="02020603050405020304" pitchFamily="18" charset="0"/>
              </a:rPr>
              <a:t>in</a:t>
            </a:r>
          </a:p>
          <a:p>
            <a:pPr>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a:t>
            </a:r>
            <a:r>
              <a:rPr lang="en-US" sz="3600" dirty="0" smtClean="0">
                <a:latin typeface="Calibri" panose="020F0502020204030204" pitchFamily="34" charset="0"/>
                <a:ea typeface="PMingLiU" panose="02020500000000000000" pitchFamily="18" charset="-120"/>
                <a:cs typeface="Times New Roman" panose="02020603050405020304" pitchFamily="18" charset="0"/>
              </a:rPr>
              <a:t>           </a:t>
            </a:r>
            <a:r>
              <a:rPr lang="en-US" sz="3600" dirty="0">
                <a:latin typeface="Calibri" panose="020F0502020204030204" pitchFamily="34" charset="0"/>
                <a:ea typeface="PMingLiU" panose="02020500000000000000" pitchFamily="18" charset="-120"/>
                <a:cs typeface="Times New Roman" panose="02020603050405020304" pitchFamily="18" charset="0"/>
              </a:rPr>
              <a:t>usual activities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1213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356095" y="557439"/>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WARNING SIGNS . . . (3)</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17</a:t>
            </a:fld>
            <a:endParaRPr lang="en-US" sz="1200" dirty="0">
              <a:solidFill>
                <a:schemeClr val="bg1"/>
              </a:solidFill>
            </a:endParaRPr>
          </a:p>
        </p:txBody>
      </p:sp>
      <p:sp>
        <p:nvSpPr>
          <p:cNvPr id="8" name="Rectangle 7"/>
          <p:cNvSpPr/>
          <p:nvPr/>
        </p:nvSpPr>
        <p:spPr>
          <a:xfrm>
            <a:off x="76784" y="1363708"/>
            <a:ext cx="7038653" cy="5632311"/>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decreased academic performance</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increased use of alcohol or drugs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frequent unexplained lateness, absence from school or regular activities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crying easily</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abrupt changes in appearance</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recent weight or appetite change</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change in sleep patterns </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01241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356095" y="557439"/>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WARNING SIGNS . . . (4)</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18</a:t>
            </a:fld>
            <a:endParaRPr lang="en-US" sz="1200" dirty="0">
              <a:solidFill>
                <a:schemeClr val="bg1"/>
              </a:solidFill>
            </a:endParaRPr>
          </a:p>
        </p:txBody>
      </p:sp>
      <p:sp>
        <p:nvSpPr>
          <p:cNvPr id="8" name="Rectangle 7"/>
          <p:cNvSpPr/>
          <p:nvPr/>
        </p:nvSpPr>
        <p:spPr>
          <a:xfrm>
            <a:off x="76784" y="1349854"/>
            <a:ext cx="7038653" cy="6186309"/>
          </a:xfrm>
          <a:prstGeom prst="rect">
            <a:avLst/>
          </a:prstGeom>
        </p:spPr>
        <p:txBody>
          <a:bodyPr wrap="square">
            <a:spAutoFit/>
          </a:bodyPr>
          <a:lstStyle/>
          <a:p>
            <a:pPr marL="342900" lvl="0" indent="-342900">
              <a:spcAft>
                <a:spcPts val="0"/>
              </a:spcAft>
              <a:buFont typeface="Times New Roman" panose="02020603050405020304" pitchFamily="18"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exhaustion, laziness, extreme drowsiness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inability to concentrate or think rationally</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exaggerated fears, extreme anxiety </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low self-esteem</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hopelessness or helplessness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increased irritability or anger, mood swings or withdrawal from communication </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24347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356095" y="557439"/>
            <a:ext cx="6891564"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WARNING SIGNS . . . (5)</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19</a:t>
            </a:fld>
            <a:endParaRPr lang="en-US" sz="1200" dirty="0">
              <a:solidFill>
                <a:schemeClr val="bg1"/>
              </a:solidFill>
            </a:endParaRPr>
          </a:p>
        </p:txBody>
      </p:sp>
      <p:sp>
        <p:nvSpPr>
          <p:cNvPr id="8" name="Rectangle 7"/>
          <p:cNvSpPr/>
          <p:nvPr/>
        </p:nvSpPr>
        <p:spPr>
          <a:xfrm>
            <a:off x="76784" y="1349854"/>
            <a:ext cx="7038653" cy="5632311"/>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Stress from difficult situations including:</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marL="914400" indent="-457200">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inability to cope with loss (such as divorce, breaking up with boy/girlfriend, loss of job)</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342900">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 feelings of worthlessness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342900">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 a victim mentality caused </a:t>
            </a:r>
            <a:r>
              <a:rPr lang="en-US" sz="3600" dirty="0" smtClean="0">
                <a:latin typeface="Calibri" panose="020F0502020204030204" pitchFamily="34" charset="0"/>
                <a:ea typeface="PMingLiU" panose="02020500000000000000" pitchFamily="18" charset="-120"/>
                <a:cs typeface="Times New Roman" panose="02020603050405020304" pitchFamily="18" charset="0"/>
              </a:rPr>
              <a:t>by</a:t>
            </a:r>
          </a:p>
          <a:p>
            <a:pPr indent="342900">
              <a:spcAft>
                <a:spcPts val="0"/>
              </a:spcAft>
            </a:pPr>
            <a:r>
              <a:rPr lang="en-US" sz="3600" dirty="0" smtClean="0">
                <a:latin typeface="Calibri" panose="020F0502020204030204" pitchFamily="34" charset="0"/>
                <a:ea typeface="PMingLiU" panose="02020500000000000000" pitchFamily="18" charset="-120"/>
                <a:cs typeface="Times New Roman" panose="02020603050405020304" pitchFamily="18" charset="0"/>
              </a:rPr>
              <a:t> 	 physical</a:t>
            </a:r>
            <a:r>
              <a:rPr lang="en-US" sz="3600" dirty="0">
                <a:latin typeface="Calibri" panose="020F0502020204030204" pitchFamily="34" charset="0"/>
                <a:ea typeface="PMingLiU" panose="02020500000000000000" pitchFamily="18" charset="-120"/>
                <a:cs typeface="Times New Roman" panose="02020603050405020304" pitchFamily="18" charset="0"/>
              </a:rPr>
              <a:t>, sexual or </a:t>
            </a:r>
            <a:r>
              <a:rPr lang="en-US" sz="3600" dirty="0" smtClean="0">
                <a:latin typeface="Calibri" panose="020F0502020204030204" pitchFamily="34" charset="0"/>
                <a:ea typeface="PMingLiU" panose="02020500000000000000" pitchFamily="18" charset="-120"/>
                <a:cs typeface="Times New Roman" panose="02020603050405020304" pitchFamily="18" charset="0"/>
              </a:rPr>
              <a:t>emotional</a:t>
            </a:r>
          </a:p>
          <a:p>
            <a:pPr indent="342900">
              <a:spcAft>
                <a:spcPts val="0"/>
              </a:spcAft>
            </a:pPr>
            <a:r>
              <a:rPr lang="en-US" sz="3600" dirty="0">
                <a:latin typeface="Calibri" panose="020F0502020204030204" pitchFamily="34" charset="0"/>
                <a:ea typeface="PMingLiU" panose="02020500000000000000" pitchFamily="18" charset="-120"/>
                <a:cs typeface="Times New Roman" panose="02020603050405020304" pitchFamily="18" charset="0"/>
              </a:rPr>
              <a:t> </a:t>
            </a:r>
            <a:r>
              <a:rPr lang="en-US" sz="3600" dirty="0" smtClean="0">
                <a:latin typeface="Calibri" panose="020F0502020204030204" pitchFamily="34" charset="0"/>
                <a:ea typeface="PMingLiU" panose="02020500000000000000" pitchFamily="18" charset="-120"/>
                <a:cs typeface="Times New Roman" panose="02020603050405020304" pitchFamily="18" charset="0"/>
              </a:rPr>
              <a:t>     </a:t>
            </a:r>
            <a:r>
              <a:rPr lang="en-US" sz="3600" dirty="0">
                <a:latin typeface="Calibri" panose="020F0502020204030204" pitchFamily="34" charset="0"/>
                <a:ea typeface="PMingLiU" panose="02020500000000000000" pitchFamily="18" charset="-120"/>
                <a:cs typeface="Times New Roman" panose="02020603050405020304" pitchFamily="18" charset="0"/>
              </a:rPr>
              <a:t>abuse </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57862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Some Staggering Statistics in US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a:t>
            </a:fld>
            <a:endParaRPr lang="en-US" sz="1200" dirty="0">
              <a:solidFill>
                <a:schemeClr val="bg1"/>
              </a:solidFill>
            </a:endParaRPr>
          </a:p>
        </p:txBody>
      </p:sp>
      <p:sp>
        <p:nvSpPr>
          <p:cNvPr id="8" name="Rectangle 7"/>
          <p:cNvSpPr/>
          <p:nvPr/>
        </p:nvSpPr>
        <p:spPr>
          <a:xfrm>
            <a:off x="209006" y="1388436"/>
            <a:ext cx="6627119" cy="4616648"/>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Suicide is the third leading cause of death among young people 15-24 years of age</a:t>
            </a:r>
            <a:r>
              <a:rPr lang="en-US" sz="28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4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From 1980-1996, the rate of suicide among all persons aged 10-14 years has increased by 100</a:t>
            </a:r>
            <a:r>
              <a:rPr lang="en-US" sz="28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4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Since 1950, the suicide rate for white females ages 15-24 has doubled</a:t>
            </a:r>
            <a:r>
              <a:rPr lang="en-US" sz="28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4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Since 1950, the suicide rate for white males ages 15-24 has tripled.</a:t>
            </a:r>
            <a:endParaRPr lang="en-ZA" sz="28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20712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grpSp>
        <p:nvGrpSpPr>
          <p:cNvPr id="7" name="Group 6">
            <a:extLst>
              <a:ext uri="{FF2B5EF4-FFF2-40B4-BE49-F238E27FC236}">
                <a16:creationId xmlns:a16="http://schemas.microsoft.com/office/drawing/2014/main" xmlns=""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568036" y="557439"/>
            <a:ext cx="10668000" cy="830997"/>
          </a:xfrm>
        </p:spPr>
        <p:txBody>
          <a:bodyPr/>
          <a:lstStyle/>
          <a:p>
            <a:pPr>
              <a:spcAft>
                <a:spcPts val="0"/>
              </a:spcAft>
            </a:pPr>
            <a:r>
              <a:rPr lang="en-US" sz="4000" b="1" dirty="0" smtClean="0">
                <a:latin typeface="Calibri" panose="020F0502020204030204" pitchFamily="34" charset="0"/>
                <a:ea typeface="PMingLiU" panose="02020500000000000000" pitchFamily="18" charset="-120"/>
                <a:cs typeface="Times New Roman" panose="02020603050405020304" pitchFamily="18" charset="0"/>
              </a:rPr>
              <a:t> If </a:t>
            </a:r>
            <a:r>
              <a:rPr lang="en-US" sz="4000" b="1" dirty="0">
                <a:latin typeface="Calibri" panose="020F0502020204030204" pitchFamily="34" charset="0"/>
                <a:ea typeface="PMingLiU" panose="02020500000000000000" pitchFamily="18" charset="-120"/>
                <a:cs typeface="Times New Roman" panose="02020603050405020304" pitchFamily="18" charset="0"/>
              </a:rPr>
              <a:t>you spot any of these symptoms:  Ask the 3 C’s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grpSp>
        <p:nvGrpSpPr>
          <p:cNvPr id="5" name="Group 4">
            <a:extLst>
              <a:ext uri="{FF2B5EF4-FFF2-40B4-BE49-F238E27FC236}">
                <a16:creationId xmlns:a16="http://schemas.microsoft.com/office/drawing/2014/main" xmlns=""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20</a:t>
            </a:fld>
            <a:endParaRPr lang="en-US" sz="1200" dirty="0">
              <a:solidFill>
                <a:schemeClr val="bg1"/>
              </a:solidFill>
            </a:endParaRPr>
          </a:p>
        </p:txBody>
      </p:sp>
      <p:sp>
        <p:nvSpPr>
          <p:cNvPr id="2" name="Text Placeholder 1"/>
          <p:cNvSpPr>
            <a:spLocks noGrp="1"/>
          </p:cNvSpPr>
          <p:nvPr>
            <p:ph type="body" sz="quarter" idx="11"/>
          </p:nvPr>
        </p:nvSpPr>
        <p:spPr>
          <a:xfrm>
            <a:off x="177529" y="1558984"/>
            <a:ext cx="11680120" cy="3941272"/>
          </a:xfrm>
        </p:spPr>
        <p:txBody>
          <a:bodyPr/>
          <a:lstStyle/>
          <a:p>
            <a:r>
              <a:rPr lang="en-US" sz="4000" dirty="0">
                <a:latin typeface="Calibri" panose="020F0502020204030204" pitchFamily="34" charset="0"/>
                <a:ea typeface="PMingLiU" panose="02020500000000000000" pitchFamily="18" charset="-120"/>
                <a:cs typeface="Times New Roman" panose="02020603050405020304" pitchFamily="18" charset="0"/>
              </a:rPr>
              <a:t>CHANGE:  Is this a new </a:t>
            </a:r>
            <a:r>
              <a:rPr lang="en-US" sz="4000" dirty="0" err="1" smtClean="0">
                <a:latin typeface="Calibri" panose="020F0502020204030204" pitchFamily="34" charset="0"/>
                <a:ea typeface="PMingLiU" panose="02020500000000000000" pitchFamily="18" charset="-120"/>
                <a:cs typeface="Times New Roman" panose="02020603050405020304" pitchFamily="18" charset="0"/>
              </a:rPr>
              <a:t>behaviour</a:t>
            </a:r>
            <a:r>
              <a:rPr lang="en-US" sz="4000" dirty="0" smtClean="0">
                <a:latin typeface="Calibri" panose="020F0502020204030204" pitchFamily="34" charset="0"/>
                <a:ea typeface="PMingLiU" panose="02020500000000000000" pitchFamily="18" charset="-120"/>
                <a:cs typeface="Times New Roman" panose="02020603050405020304" pitchFamily="18" charset="0"/>
              </a:rPr>
              <a:t>?</a:t>
            </a:r>
          </a:p>
          <a:p>
            <a:endParaRPr lang="en-ZA" dirty="0">
              <a:latin typeface="Calibri" panose="020F0502020204030204" pitchFamily="34" charset="0"/>
              <a:ea typeface="PMingLiU" panose="02020500000000000000" pitchFamily="18" charset="-120"/>
              <a:cs typeface="Times New Roman" panose="02020603050405020304" pitchFamily="18" charset="0"/>
            </a:endParaRPr>
          </a:p>
          <a:p>
            <a:pPr>
              <a:lnSpc>
                <a:spcPct val="100000"/>
              </a:lnSpc>
              <a:spcBef>
                <a:spcPts val="0"/>
              </a:spcBef>
            </a:pPr>
            <a:r>
              <a:rPr lang="en-US" sz="4000" dirty="0">
                <a:latin typeface="Calibri" panose="020F0502020204030204" pitchFamily="34" charset="0"/>
                <a:ea typeface="PMingLiU" panose="02020500000000000000" pitchFamily="18" charset="-120"/>
                <a:cs typeface="Times New Roman" panose="02020603050405020304" pitchFamily="18" charset="0"/>
              </a:rPr>
              <a:t>CLUSTER:  How many signs and symptoms does </a:t>
            </a:r>
            <a:r>
              <a:rPr lang="en-US" sz="4000" dirty="0" smtClean="0">
                <a:latin typeface="Calibri" panose="020F0502020204030204" pitchFamily="34" charset="0"/>
                <a:ea typeface="PMingLiU" panose="02020500000000000000" pitchFamily="18" charset="-120"/>
                <a:cs typeface="Times New Roman" panose="02020603050405020304" pitchFamily="18" charset="0"/>
              </a:rPr>
              <a:t>the</a:t>
            </a:r>
          </a:p>
          <a:p>
            <a:pPr marL="0" indent="0">
              <a:lnSpc>
                <a:spcPct val="100000"/>
              </a:lnSpc>
              <a:spcBef>
                <a:spcPts val="0"/>
              </a:spcBef>
              <a:buNone/>
            </a:pPr>
            <a:r>
              <a:rPr lang="en-US" sz="4000" dirty="0">
                <a:latin typeface="Calibri" panose="020F0502020204030204" pitchFamily="34" charset="0"/>
                <a:ea typeface="PMingLiU" panose="02020500000000000000" pitchFamily="18" charset="-120"/>
                <a:cs typeface="Times New Roman" panose="02020603050405020304" pitchFamily="18" charset="0"/>
              </a:rPr>
              <a:t> </a:t>
            </a:r>
            <a:r>
              <a:rPr lang="en-US" sz="4000" dirty="0" smtClean="0">
                <a:latin typeface="Calibri" panose="020F0502020204030204" pitchFamily="34" charset="0"/>
                <a:ea typeface="PMingLiU" panose="02020500000000000000" pitchFamily="18" charset="-120"/>
                <a:cs typeface="Times New Roman" panose="02020603050405020304" pitchFamily="18" charset="0"/>
              </a:rPr>
              <a:t>                    </a:t>
            </a:r>
            <a:r>
              <a:rPr lang="en-US" sz="4000" dirty="0">
                <a:latin typeface="Calibri" panose="020F0502020204030204" pitchFamily="34" charset="0"/>
                <a:ea typeface="PMingLiU" panose="02020500000000000000" pitchFamily="18" charset="-120"/>
                <a:cs typeface="Times New Roman" panose="02020603050405020304" pitchFamily="18" charset="0"/>
              </a:rPr>
              <a:t>person have</a:t>
            </a:r>
            <a:r>
              <a:rPr lang="en-US" sz="4000" dirty="0" smtClean="0">
                <a:latin typeface="Calibri" panose="020F0502020204030204" pitchFamily="34" charset="0"/>
                <a:ea typeface="PMingLiU" panose="02020500000000000000" pitchFamily="18" charset="-120"/>
                <a:cs typeface="Times New Roman" panose="02020603050405020304" pitchFamily="18" charset="0"/>
              </a:rPr>
              <a:t>?</a:t>
            </a:r>
          </a:p>
          <a:p>
            <a:pPr marL="0" indent="0">
              <a:lnSpc>
                <a:spcPct val="100000"/>
              </a:lnSpc>
              <a:spcBef>
                <a:spcPts val="0"/>
              </a:spcBef>
              <a:buNone/>
            </a:pPr>
            <a:endParaRPr lang="en-ZA" dirty="0">
              <a:latin typeface="Calibri" panose="020F0502020204030204" pitchFamily="34" charset="0"/>
              <a:ea typeface="PMingLiU" panose="02020500000000000000" pitchFamily="18" charset="-120"/>
              <a:cs typeface="Times New Roman" panose="02020603050405020304" pitchFamily="18" charset="0"/>
            </a:endParaRPr>
          </a:p>
          <a:p>
            <a:pPr>
              <a:lnSpc>
                <a:spcPct val="100000"/>
              </a:lnSpc>
              <a:spcBef>
                <a:spcPts val="0"/>
              </a:spcBef>
            </a:pPr>
            <a:r>
              <a:rPr lang="en-US" sz="4000" dirty="0">
                <a:latin typeface="Calibri" panose="020F0502020204030204" pitchFamily="34" charset="0"/>
                <a:ea typeface="PMingLiU" panose="02020500000000000000" pitchFamily="18" charset="-120"/>
                <a:cs typeface="Times New Roman" panose="02020603050405020304" pitchFamily="18" charset="0"/>
              </a:rPr>
              <a:t>CONTINUUM:  How intense or strong are </a:t>
            </a:r>
            <a:r>
              <a:rPr lang="en-US" sz="4000" dirty="0" smtClean="0">
                <a:latin typeface="Calibri" panose="020F0502020204030204" pitchFamily="34" charset="0"/>
                <a:ea typeface="PMingLiU" panose="02020500000000000000" pitchFamily="18" charset="-120"/>
                <a:cs typeface="Times New Roman" panose="02020603050405020304" pitchFamily="18" charset="0"/>
              </a:rPr>
              <a:t>those</a:t>
            </a:r>
          </a:p>
          <a:p>
            <a:pPr marL="0" indent="0">
              <a:lnSpc>
                <a:spcPct val="100000"/>
              </a:lnSpc>
              <a:spcBef>
                <a:spcPts val="0"/>
              </a:spcBef>
              <a:buNone/>
            </a:pPr>
            <a:r>
              <a:rPr lang="en-US" sz="4000" dirty="0">
                <a:latin typeface="Calibri" panose="020F0502020204030204" pitchFamily="34" charset="0"/>
                <a:ea typeface="PMingLiU" panose="02020500000000000000" pitchFamily="18" charset="-120"/>
                <a:cs typeface="Times New Roman" panose="02020603050405020304" pitchFamily="18" charset="0"/>
              </a:rPr>
              <a:t> </a:t>
            </a:r>
            <a:r>
              <a:rPr lang="en-US" sz="4000" dirty="0" smtClean="0">
                <a:latin typeface="Calibri" panose="020F0502020204030204" pitchFamily="34" charset="0"/>
                <a:ea typeface="PMingLiU" panose="02020500000000000000" pitchFamily="18" charset="-120"/>
                <a:cs typeface="Times New Roman" panose="02020603050405020304" pitchFamily="18" charset="0"/>
              </a:rPr>
              <a:t>                             </a:t>
            </a:r>
            <a:r>
              <a:rPr lang="en-US" sz="4000" dirty="0">
                <a:latin typeface="Calibri" panose="020F0502020204030204" pitchFamily="34" charset="0"/>
                <a:ea typeface="PMingLiU" panose="02020500000000000000" pitchFamily="18" charset="-120"/>
                <a:cs typeface="Times New Roman" panose="02020603050405020304" pitchFamily="18" charset="0"/>
              </a:rPr>
              <a:t>symptoms? </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73671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633186" y="557439"/>
            <a:ext cx="6202940"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PREVENTING SUICIDE</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21</a:t>
            </a:fld>
            <a:endParaRPr lang="en-US" sz="1200" dirty="0">
              <a:solidFill>
                <a:schemeClr val="bg1"/>
              </a:solidFill>
            </a:endParaRPr>
          </a:p>
        </p:txBody>
      </p:sp>
      <p:sp>
        <p:nvSpPr>
          <p:cNvPr id="8" name="Rectangle 7"/>
          <p:cNvSpPr/>
          <p:nvPr/>
        </p:nvSpPr>
        <p:spPr>
          <a:xfrm>
            <a:off x="443345" y="1388436"/>
            <a:ext cx="6285841" cy="5370701"/>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Talk, talk, talk and encourage child to discuss suicide openly. </a:t>
            </a:r>
            <a:endParaRPr lang="en-US" sz="3200" dirty="0" smtClean="0">
              <a:latin typeface="Calibri" panose="020F0502020204030204" pitchFamily="34" charset="0"/>
              <a:ea typeface="PMingLiU" panose="02020500000000000000" pitchFamily="18" charset="-120"/>
              <a:cs typeface="Times New Roman" panose="02020603050405020304" pitchFamily="18" charset="0"/>
            </a:endParaRPr>
          </a:p>
          <a:p>
            <a:pPr lvl="0">
              <a:spcAft>
                <a:spcPts val="0"/>
              </a:spcAft>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Listen and pay attention</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Be there and show you care</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Take the child seriously</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p>
          <a:p>
            <a:pPr marL="342900" lvl="0" indent="-342900">
              <a:spcAft>
                <a:spcPts val="0"/>
              </a:spcAft>
              <a:buFont typeface="Arial" panose="020B0604020202020204" pitchFamily="34" charset="0"/>
              <a:buChar char="•"/>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Reassure the child without dismissing feelings</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p>
          <a:p>
            <a:pPr marL="342900" lvl="0" indent="-342900">
              <a:spcAft>
                <a:spcPts val="0"/>
              </a:spcAft>
              <a:buFont typeface="Arial" panose="020B0604020202020204" pitchFamily="34" charset="0"/>
              <a:buChar char="•"/>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Restrict access to anything the child can use to harm himself. </a:t>
            </a:r>
            <a:endParaRPr lang="en-ZA" sz="32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66984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633186" y="557439"/>
            <a:ext cx="6202940"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PREVENTING SUICIDE</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22</a:t>
            </a:fld>
            <a:endParaRPr lang="en-US" sz="1200" dirty="0">
              <a:solidFill>
                <a:schemeClr val="bg1"/>
              </a:solidFill>
            </a:endParaRPr>
          </a:p>
        </p:txBody>
      </p:sp>
      <p:sp>
        <p:nvSpPr>
          <p:cNvPr id="8" name="Rectangle 7"/>
          <p:cNvSpPr/>
          <p:nvPr/>
        </p:nvSpPr>
        <p:spPr>
          <a:xfrm>
            <a:off x="415636" y="1369333"/>
            <a:ext cx="6285841" cy="5032147"/>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Document everything. </a:t>
            </a:r>
            <a:endParaRPr lang="en-US" sz="3200" dirty="0" smtClean="0">
              <a:latin typeface="Calibri" panose="020F0502020204030204" pitchFamily="34" charset="0"/>
              <a:ea typeface="PMingLiU" panose="02020500000000000000" pitchFamily="18" charset="-120"/>
              <a:cs typeface="Times New Roman" panose="02020603050405020304" pitchFamily="18" charset="0"/>
            </a:endParaRPr>
          </a:p>
          <a:p>
            <a:pPr lvl="0">
              <a:spcAft>
                <a:spcPts val="0"/>
              </a:spcAft>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Indicators, symptoms, movies, how the child responded, people you have notified</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Make sure to follow-up with a mental health professional</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11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Consider hospitalization—sometimes this is a necessary step to ensure a child is safe</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endParaRPr lang="en-ZA" sz="3200" dirty="0">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39860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633186" y="557439"/>
            <a:ext cx="6202940"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PREVENTING SUICIDE</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23</a:t>
            </a:fld>
            <a:endParaRPr lang="en-US" sz="1200" dirty="0">
              <a:solidFill>
                <a:schemeClr val="bg1"/>
              </a:solidFill>
            </a:endParaRPr>
          </a:p>
        </p:txBody>
      </p:sp>
      <p:sp>
        <p:nvSpPr>
          <p:cNvPr id="8" name="Rectangle 7"/>
          <p:cNvSpPr/>
          <p:nvPr/>
        </p:nvSpPr>
        <p:spPr>
          <a:xfrm>
            <a:off x="550283" y="1388436"/>
            <a:ext cx="6285841" cy="2062103"/>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200" dirty="0" smtClean="0">
                <a:latin typeface="Calibri" panose="020F0502020204030204" pitchFamily="34" charset="0"/>
                <a:ea typeface="PMingLiU" panose="02020500000000000000" pitchFamily="18" charset="-120"/>
                <a:cs typeface="Times New Roman" panose="02020603050405020304" pitchFamily="18" charset="0"/>
              </a:rPr>
              <a:t>Urge </a:t>
            </a:r>
            <a:r>
              <a:rPr lang="en-US" sz="3200" dirty="0">
                <a:latin typeface="Calibri" panose="020F0502020204030204" pitchFamily="34" charset="0"/>
                <a:ea typeface="PMingLiU" panose="02020500000000000000" pitchFamily="18" charset="-120"/>
                <a:cs typeface="Times New Roman" panose="02020603050405020304" pitchFamily="18" charset="0"/>
              </a:rPr>
              <a:t>the child to log on to </a:t>
            </a:r>
            <a:r>
              <a:rPr lang="en-US" sz="3200" dirty="0" err="1" smtClean="0">
                <a:latin typeface="Calibri" panose="020F0502020204030204" pitchFamily="34" charset="0"/>
                <a:ea typeface="PMingLiU" panose="02020500000000000000" pitchFamily="18" charset="-120"/>
                <a:cs typeface="Times New Roman" panose="02020603050405020304" pitchFamily="18" charset="0"/>
              </a:rPr>
              <a:t>TeenCentral.Net</a:t>
            </a:r>
            <a:endParaRPr lang="en-US" sz="3200" dirty="0" smtClean="0">
              <a:latin typeface="Calibri" panose="020F0502020204030204" pitchFamily="34" charset="0"/>
              <a:ea typeface="PMingLiU" panose="02020500000000000000" pitchFamily="18" charset="-120"/>
              <a:cs typeface="Times New Roman" panose="02020603050405020304" pitchFamily="18" charset="0"/>
            </a:endParaRPr>
          </a:p>
          <a:p>
            <a:pPr lvl="0">
              <a:spcAft>
                <a:spcPts val="0"/>
              </a:spcAft>
              <a:tabLst>
                <a:tab pos="457200" algn="l"/>
              </a:tabLst>
            </a:pPr>
            <a:endParaRPr lang="en-ZA" sz="32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Call a suicide prevention </a:t>
            </a:r>
            <a:r>
              <a:rPr lang="en-US" sz="3200" dirty="0" smtClean="0">
                <a:latin typeface="Calibri" panose="020F0502020204030204" pitchFamily="34" charset="0"/>
                <a:ea typeface="PMingLiU" panose="02020500000000000000" pitchFamily="18" charset="-120"/>
                <a:cs typeface="Times New Roman" panose="02020603050405020304" pitchFamily="18" charset="0"/>
              </a:rPr>
              <a:t>hotline.</a:t>
            </a:r>
            <a:endParaRPr lang="en-ZA" sz="32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5392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633186" y="557439"/>
            <a:ext cx="6202940" cy="830997"/>
          </a:xfrm>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SO BE ON THE LOOKOUT!</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24</a:t>
            </a:fld>
            <a:endParaRPr lang="en-US" sz="1200" dirty="0">
              <a:solidFill>
                <a:schemeClr val="bg1"/>
              </a:solidFill>
            </a:endParaRPr>
          </a:p>
        </p:txBody>
      </p:sp>
      <p:sp>
        <p:nvSpPr>
          <p:cNvPr id="8" name="Rectangle 7"/>
          <p:cNvSpPr/>
          <p:nvPr/>
        </p:nvSpPr>
        <p:spPr>
          <a:xfrm>
            <a:off x="550284" y="1554851"/>
            <a:ext cx="6285841" cy="3046988"/>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Guide teens and youth through disaster, personal traumas, family problems, abuse, neglect, depression and many other stresses of modern </a:t>
            </a:r>
            <a:r>
              <a:rPr lang="en-US" sz="3200" dirty="0" smtClean="0">
                <a:latin typeface="Calibri" panose="020F0502020204030204" pitchFamily="34" charset="0"/>
                <a:ea typeface="PMingLiU" panose="02020500000000000000" pitchFamily="18" charset="-120"/>
                <a:cs typeface="Times New Roman" panose="02020603050405020304" pitchFamily="18" charset="0"/>
              </a:rPr>
              <a:t>life</a:t>
            </a:r>
          </a:p>
          <a:p>
            <a:pPr lvl="0">
              <a:spcAft>
                <a:spcPts val="0"/>
              </a:spcAft>
              <a:tabLst>
                <a:tab pos="457200" algn="l"/>
              </a:tabLst>
            </a:pPr>
            <a:endParaRPr lang="en-ZA" sz="3200" dirty="0">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06304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xmlns=""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xmlns=""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xmlns="" id="{E7969C14-1078-4610-9BC5-74119C9B87BE}"/>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xmlns="" id="{E531D018-EFA3-4346-AB80-7CE436393D9E}"/>
                </a:ext>
                <a:ext uri="{C183D7F6-B498-43B3-948B-1728B52AA6E4}">
                  <adec:decorative xmlns:adec="http://schemas.microsoft.com/office/drawing/2017/decorative" xmlns=""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FA9D7AC8-80D5-49DC-A585-FCFFA6CA4B66}"/>
                </a:ext>
                <a:ext uri="{C183D7F6-B498-43B3-948B-1728B52AA6E4}">
                  <adec:decorative xmlns:adec="http://schemas.microsoft.com/office/drawing/2017/decorative" xmlns=""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xmlns="" id="{18CDD97B-6E25-4FB4-B239-493E54AA0830}"/>
              </a:ext>
            </a:extLst>
          </p:cNvPr>
          <p:cNvSpPr>
            <a:spLocks noGrp="1"/>
          </p:cNvSpPr>
          <p:nvPr>
            <p:ph type="title"/>
          </p:nvPr>
        </p:nvSpPr>
        <p:spPr>
          <a:xfrm>
            <a:off x="76200" y="4455540"/>
            <a:ext cx="7540172" cy="822960"/>
          </a:xfrm>
        </p:spPr>
        <p:txBody>
          <a:bodyPr/>
          <a:lstStyle/>
          <a:p>
            <a:pPr lvl="0">
              <a:lnSpc>
                <a:spcPct val="100000"/>
              </a:lnSpc>
              <a:spcBef>
                <a:spcPts val="0"/>
              </a:spcBef>
              <a:tabLst>
                <a:tab pos="457200" algn="l"/>
              </a:tabLst>
            </a:pPr>
            <a:r>
              <a:rPr lang="en-US" sz="6000" dirty="0">
                <a:solidFill>
                  <a:prstClr val="black"/>
                </a:solidFill>
                <a:latin typeface="Calibri" panose="020F0502020204030204" pitchFamily="34" charset="0"/>
                <a:ea typeface="PMingLiU" panose="02020500000000000000" pitchFamily="18" charset="-120"/>
                <a:cs typeface="Times New Roman" panose="02020603050405020304" pitchFamily="18" charset="0"/>
              </a:rPr>
              <a:t>They need you </a:t>
            </a:r>
            <a:r>
              <a:rPr lang="en-US" sz="6000" dirty="0" smtClean="0">
                <a:solidFill>
                  <a:prstClr val="black"/>
                </a:solidFill>
                <a:latin typeface="Calibri" panose="020F0502020204030204" pitchFamily="34" charset="0"/>
                <a:ea typeface="PMingLiU" panose="02020500000000000000" pitchFamily="18" charset="-120"/>
                <a:cs typeface="Times New Roman" panose="02020603050405020304" pitchFamily="18" charset="0"/>
              </a:rPr>
              <a:t>to care</a:t>
            </a:r>
            <a:r>
              <a:rPr lang="en-US" sz="6000" dirty="0">
                <a:solidFill>
                  <a:prstClr val="black"/>
                </a:solidFill>
                <a:latin typeface="Calibri" panose="020F0502020204030204" pitchFamily="34" charset="0"/>
                <a:ea typeface="PMingLiU" panose="02020500000000000000" pitchFamily="18" charset="-120"/>
                <a:cs typeface="Times New Roman" panose="02020603050405020304" pitchFamily="18" charset="0"/>
              </a:rPr>
              <a:t>!</a:t>
            </a:r>
            <a:endParaRPr lang="en-ZA" sz="6000" dirty="0">
              <a:solidFill>
                <a:prstClr val="black"/>
              </a:solidFill>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xmlns=""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25</a:t>
            </a:fld>
            <a:endParaRPr lang="en-US"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TIME Magazine, May 16, 2018 </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a:t>
            </a:fld>
            <a:endParaRPr lang="en-US" sz="1200" dirty="0">
              <a:solidFill>
                <a:schemeClr val="bg1"/>
              </a:solidFill>
            </a:endParaRPr>
          </a:p>
        </p:txBody>
      </p:sp>
      <p:sp>
        <p:nvSpPr>
          <p:cNvPr id="8" name="Rectangle 7"/>
          <p:cNvSpPr/>
          <p:nvPr/>
        </p:nvSpPr>
        <p:spPr>
          <a:xfrm>
            <a:off x="633186" y="1388436"/>
            <a:ext cx="6096000" cy="4401205"/>
          </a:xfrm>
          <a:prstGeom prst="rect">
            <a:avLst/>
          </a:prstGeom>
        </p:spPr>
        <p:txBody>
          <a:bodyPr>
            <a:spAutoFit/>
          </a:bodyPr>
          <a:lstStyle/>
          <a:p>
            <a:pPr marL="342900" lvl="0" indent="-342900">
              <a:spcAft>
                <a:spcPts val="0"/>
              </a:spcAft>
              <a:buFont typeface="Times New Roman" panose="02020603050405020304" pitchFamily="18"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Number of kids hospitalized for thinking about or attempting suicide has doubled in less than a decade</a:t>
            </a:r>
            <a:r>
              <a:rPr lang="en-US" sz="28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28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In 2008 0.66 % of US children’s hospital visits were due to suicide or suicide attempts</a:t>
            </a:r>
            <a:r>
              <a:rPr lang="en-US" sz="28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28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In 2015, that number has jumped to 1.82%.</a:t>
            </a:r>
            <a:endParaRPr lang="en-ZA" sz="28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1882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lvl="0">
              <a:lnSpc>
                <a:spcPct val="100000"/>
              </a:lnSpc>
              <a:spcBef>
                <a:spcPts val="0"/>
              </a:spcBef>
            </a:pPr>
            <a:r>
              <a:rPr lang="en-US" sz="4000" b="1" dirty="0" err="1">
                <a:solidFill>
                  <a:prstClr val="black"/>
                </a:solidFill>
                <a:latin typeface="Calibri" panose="020F0502020204030204" pitchFamily="34" charset="0"/>
                <a:ea typeface="PMingLiU" panose="02020500000000000000" pitchFamily="18" charset="-120"/>
                <a:cs typeface="Times New Roman" panose="02020603050405020304" pitchFamily="18" charset="0"/>
              </a:rPr>
              <a:t>Plemmons’s</a:t>
            </a:r>
            <a:r>
              <a:rPr lang="en-US" sz="4000" b="1" dirty="0">
                <a:solidFill>
                  <a:prstClr val="black"/>
                </a:solidFill>
                <a:latin typeface="Calibri" panose="020F0502020204030204" pitchFamily="34" charset="0"/>
                <a:ea typeface="PMingLiU" panose="02020500000000000000" pitchFamily="18" charset="-120"/>
                <a:cs typeface="Times New Roman" panose="02020603050405020304" pitchFamily="18" charset="0"/>
              </a:rPr>
              <a:t> Latest Study </a:t>
            </a:r>
            <a:endParaRPr lang="en-ZA" sz="4000" dirty="0">
              <a:solidFill>
                <a:prstClr val="black"/>
              </a:solidFill>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4</a:t>
            </a:fld>
            <a:endParaRPr lang="en-US" sz="1200" dirty="0">
              <a:solidFill>
                <a:schemeClr val="bg1"/>
              </a:solidFill>
            </a:endParaRPr>
          </a:p>
        </p:txBody>
      </p:sp>
      <p:sp>
        <p:nvSpPr>
          <p:cNvPr id="8" name="Rectangle 7"/>
          <p:cNvSpPr/>
          <p:nvPr/>
        </p:nvSpPr>
        <p:spPr>
          <a:xfrm>
            <a:off x="209006" y="1388436"/>
            <a:ext cx="6627119" cy="4401205"/>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2800" dirty="0" smtClean="0">
                <a:latin typeface="Calibri" panose="020F0502020204030204" pitchFamily="34" charset="0"/>
                <a:ea typeface="PMingLiU" panose="02020500000000000000" pitchFamily="18" charset="-120"/>
                <a:cs typeface="Times New Roman" panose="02020603050405020304" pitchFamily="18" charset="0"/>
              </a:rPr>
              <a:t>Dr</a:t>
            </a:r>
            <a:r>
              <a:rPr lang="en-US" sz="2800" dirty="0">
                <a:latin typeface="Calibri" panose="020F0502020204030204" pitchFamily="34" charset="0"/>
                <a:ea typeface="PMingLiU" panose="02020500000000000000" pitchFamily="18" charset="-120"/>
                <a:cs typeface="Times New Roman" panose="02020603050405020304" pitchFamily="18" charset="0"/>
              </a:rPr>
              <a:t>. Gregory </a:t>
            </a:r>
            <a:r>
              <a:rPr lang="en-US" sz="2800" dirty="0" err="1">
                <a:latin typeface="Calibri" panose="020F0502020204030204" pitchFamily="34" charset="0"/>
                <a:ea typeface="PMingLiU" panose="02020500000000000000" pitchFamily="18" charset="-120"/>
                <a:cs typeface="Times New Roman" panose="02020603050405020304" pitchFamily="18" charset="0"/>
              </a:rPr>
              <a:t>Plemmons</a:t>
            </a:r>
            <a:r>
              <a:rPr lang="en-US" sz="2800" dirty="0">
                <a:latin typeface="Calibri" panose="020F0502020204030204" pitchFamily="34" charset="0"/>
                <a:ea typeface="PMingLiU" panose="02020500000000000000" pitchFamily="18" charset="-120"/>
                <a:cs typeface="Times New Roman" panose="02020603050405020304" pitchFamily="18" charset="0"/>
              </a:rPr>
              <a:t> of Vanderbilt University and colleagues analyzed a database of visits at 49 children’s hospitals for kids aged 5 to 17</a:t>
            </a:r>
            <a:r>
              <a:rPr lang="en-US" sz="28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28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2800" dirty="0">
                <a:latin typeface="Calibri" panose="020F0502020204030204" pitchFamily="34" charset="0"/>
                <a:ea typeface="PMingLiU" panose="02020500000000000000" pitchFamily="18" charset="-120"/>
                <a:cs typeface="Times New Roman" panose="02020603050405020304" pitchFamily="18" charset="0"/>
              </a:rPr>
              <a:t>Although suicide ideation — thinking about suicide — and suicide attempts accounted for just 1 percent of all hospital visits, the numbers have steadily increased.</a:t>
            </a:r>
            <a:endParaRPr lang="en-ZA" sz="28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52577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The Age Groups for Suicides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sp>
        <p:nvSpPr>
          <p:cNvPr id="8" name="Rectangle 7"/>
          <p:cNvSpPr/>
          <p:nvPr/>
        </p:nvSpPr>
        <p:spPr>
          <a:xfrm>
            <a:off x="633186" y="1793385"/>
            <a:ext cx="6096000" cy="2492990"/>
          </a:xfrm>
          <a:prstGeom prst="rect">
            <a:avLst/>
          </a:prstGeom>
        </p:spPr>
        <p:txBody>
          <a:bodyPr>
            <a:spAutoFit/>
          </a:bodyPr>
          <a:lstStyle/>
          <a:p>
            <a:pPr marL="342900" lvl="0" indent="-342900">
              <a:spcAft>
                <a:spcPts val="0"/>
              </a:spcAft>
              <a:buFont typeface="Arial" panose="020B0604020202020204" pitchFamily="34" charset="0"/>
              <a:buChar char="•"/>
              <a:tabLst>
                <a:tab pos="457200" algn="l"/>
              </a:tabLst>
            </a:pPr>
            <a:r>
              <a:rPr lang="en-US" sz="4000" dirty="0">
                <a:latin typeface="Calibri" panose="020F0502020204030204" pitchFamily="34" charset="0"/>
                <a:ea typeface="PMingLiU" panose="02020500000000000000" pitchFamily="18" charset="-120"/>
                <a:cs typeface="Times New Roman" panose="02020603050405020304" pitchFamily="18" charset="0"/>
              </a:rPr>
              <a:t>15-17 years – 50</a:t>
            </a:r>
            <a:r>
              <a:rPr lang="en-US" sz="40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4000" dirty="0">
                <a:latin typeface="Calibri" panose="020F0502020204030204" pitchFamily="34" charset="0"/>
                <a:ea typeface="PMingLiU" panose="02020500000000000000" pitchFamily="18" charset="-120"/>
                <a:cs typeface="Times New Roman" panose="02020603050405020304" pitchFamily="18" charset="0"/>
              </a:rPr>
              <a:t>12-14 years – 37</a:t>
            </a:r>
            <a:r>
              <a:rPr lang="en-US" sz="40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4000" dirty="0">
                <a:latin typeface="Calibri" panose="020F0502020204030204" pitchFamily="34" charset="0"/>
                <a:ea typeface="PMingLiU" panose="02020500000000000000" pitchFamily="18" charset="-120"/>
                <a:cs typeface="Times New Roman" panose="02020603050405020304" pitchFamily="18" charset="0"/>
              </a:rPr>
              <a:t>5-11 years –13%</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85606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grpSp>
        <p:nvGrpSpPr>
          <p:cNvPr id="7" name="Group 6">
            <a:extLst>
              <a:ext uri="{FF2B5EF4-FFF2-40B4-BE49-F238E27FC236}">
                <a16:creationId xmlns:a16="http://schemas.microsoft.com/office/drawing/2014/main" xmlns=""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Why the Increase in Suicides?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grpSp>
        <p:nvGrpSpPr>
          <p:cNvPr id="5" name="Group 4">
            <a:extLst>
              <a:ext uri="{FF2B5EF4-FFF2-40B4-BE49-F238E27FC236}">
                <a16:creationId xmlns:a16="http://schemas.microsoft.com/office/drawing/2014/main" xmlns=""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
        <p:nvSpPr>
          <p:cNvPr id="2" name="Text Placeholder 1"/>
          <p:cNvSpPr>
            <a:spLocks noGrp="1"/>
          </p:cNvSpPr>
          <p:nvPr>
            <p:ph type="body" sz="quarter" idx="11"/>
          </p:nvPr>
        </p:nvSpPr>
        <p:spPr>
          <a:xfrm>
            <a:off x="1562099" y="1733628"/>
            <a:ext cx="3872049" cy="1479836"/>
          </a:xfrm>
        </p:spPr>
        <p:txBody>
          <a:bodyPr/>
          <a:lstStyle/>
          <a:p>
            <a:pPr marL="342900" lvl="0" indent="-342900">
              <a:tabLst>
                <a:tab pos="457200" algn="l"/>
              </a:tabLst>
            </a:pPr>
            <a:r>
              <a:rPr lang="en-US" sz="4400" dirty="0">
                <a:latin typeface="Calibri" panose="020F0502020204030204" pitchFamily="34" charset="0"/>
                <a:ea typeface="PMingLiU" panose="02020500000000000000" pitchFamily="18" charset="-120"/>
                <a:cs typeface="Times New Roman" panose="02020603050405020304" pitchFamily="18" charset="0"/>
              </a:rPr>
              <a:t>Depression</a:t>
            </a:r>
            <a:endParaRPr lang="en-ZA" sz="44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tabLst>
                <a:tab pos="457200" algn="l"/>
              </a:tabLst>
            </a:pPr>
            <a:r>
              <a:rPr lang="en-US" sz="4400" dirty="0">
                <a:latin typeface="Calibri" panose="020F0502020204030204" pitchFamily="34" charset="0"/>
                <a:ea typeface="PMingLiU" panose="02020500000000000000" pitchFamily="18" charset="-120"/>
                <a:cs typeface="Times New Roman" panose="02020603050405020304" pitchFamily="18" charset="0"/>
              </a:rPr>
              <a:t>Loneliness</a:t>
            </a:r>
            <a:endParaRPr lang="en-ZA" sz="44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4226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Why Suicide?</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
        <p:nvSpPr>
          <p:cNvPr id="8" name="Rectangle 7"/>
          <p:cNvSpPr/>
          <p:nvPr/>
        </p:nvSpPr>
        <p:spPr>
          <a:xfrm>
            <a:off x="209006" y="1388436"/>
            <a:ext cx="6627119" cy="2554545"/>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Ending an unresolved conflict</a:t>
            </a:r>
            <a:r>
              <a:rPr lang="en-US" sz="3200" dirty="0" smtClean="0">
                <a:latin typeface="Calibri" panose="020F0502020204030204" pitchFamily="34" charset="0"/>
                <a:ea typeface="PMingLiU" panose="02020500000000000000" pitchFamily="18" charset="-120"/>
                <a:cs typeface="Times New Roman" panose="02020603050405020304" pitchFamily="18" charset="0"/>
              </a:rPr>
              <a:t>.</a:t>
            </a:r>
          </a:p>
          <a:p>
            <a:pPr lvl="0">
              <a:spcAft>
                <a:spcPts val="0"/>
              </a:spcAft>
              <a:tabLst>
                <a:tab pos="457200" algn="l"/>
              </a:tabLst>
            </a:pPr>
            <a:endParaRPr lang="en-ZA" sz="32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dirty="0">
                <a:latin typeface="Calibri" panose="020F0502020204030204" pitchFamily="34" charset="0"/>
                <a:ea typeface="PMingLiU" panose="02020500000000000000" pitchFamily="18" charset="-120"/>
                <a:cs typeface="Times New Roman" panose="02020603050405020304" pitchFamily="18" charset="0"/>
              </a:rPr>
              <a:t>Ending suffering of acute or prolonged pain (emotional or physical)</a:t>
            </a:r>
            <a:endParaRPr lang="en-ZA" sz="32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5970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Why Suicide?</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
        <p:nvSpPr>
          <p:cNvPr id="8" name="Rectangle 7"/>
          <p:cNvSpPr/>
          <p:nvPr/>
        </p:nvSpPr>
        <p:spPr>
          <a:xfrm>
            <a:off x="209006" y="1388436"/>
            <a:ext cx="6627119" cy="3970318"/>
          </a:xfrm>
          <a:prstGeom prst="rect">
            <a:avLst/>
          </a:prstGeom>
        </p:spPr>
        <p:txBody>
          <a:bodyPr wrap="square">
            <a:spAutoFit/>
          </a:bodyPr>
          <a:lstStyle/>
          <a:p>
            <a:pPr marL="342900" lvl="0" indent="-342900">
              <a:spcAft>
                <a:spcPts val="0"/>
              </a:spcAft>
              <a:buFont typeface="Arial" panose="020B0604020202020204" pitchFamily="34" charset="0"/>
              <a:buChar char="•"/>
              <a:tabLst>
                <a:tab pos="4572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Escape from an unbearable situation.</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    * Grief and loss</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    * Desire to join a deceased </a:t>
            </a:r>
            <a:r>
              <a:rPr lang="en-US" sz="3600" dirty="0" smtClean="0">
                <a:latin typeface="Calibri" panose="020F0502020204030204" pitchFamily="34" charset="0"/>
                <a:ea typeface="PMingLiU" panose="02020500000000000000" pitchFamily="18" charset="-120"/>
                <a:cs typeface="Times New Roman" panose="02020603050405020304" pitchFamily="18" charset="0"/>
              </a:rPr>
              <a:t>				  loved one</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    * Means of self-punishment</a:t>
            </a:r>
            <a:endParaRPr lang="en-ZA" sz="3600" dirty="0">
              <a:latin typeface="Calibri" panose="020F0502020204030204" pitchFamily="34" charset="0"/>
              <a:ea typeface="PMingLiU" panose="02020500000000000000" pitchFamily="18" charset="-120"/>
              <a:cs typeface="Times New Roman" panose="02020603050405020304" pitchFamily="18" charset="0"/>
            </a:endParaRPr>
          </a:p>
          <a:p>
            <a:pPr indent="400050">
              <a:spcAft>
                <a:spcPts val="0"/>
              </a:spcAft>
              <a:tabLst>
                <a:tab pos="457200" algn="l"/>
                <a:tab pos="571500" algn="l"/>
              </a:tabLst>
            </a:pPr>
            <a:r>
              <a:rPr lang="en-US" sz="3600" dirty="0">
                <a:latin typeface="Calibri" panose="020F0502020204030204" pitchFamily="34" charset="0"/>
                <a:ea typeface="PMingLiU" panose="02020500000000000000" pitchFamily="18" charset="-120"/>
                <a:cs typeface="Times New Roman" panose="02020603050405020304" pitchFamily="18" charset="0"/>
              </a:rPr>
              <a:t>    * Anger at others</a:t>
            </a:r>
            <a:endParaRPr lang="en-ZA" sz="36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31596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grpSp>
        <p:nvGrpSpPr>
          <p:cNvPr id="7" name="Group 6">
            <a:extLst>
              <a:ext uri="{FF2B5EF4-FFF2-40B4-BE49-F238E27FC236}">
                <a16:creationId xmlns:a16="http://schemas.microsoft.com/office/drawing/2014/main" xmlns=""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spcAft>
                <a:spcPts val="0"/>
              </a:spcAft>
            </a:pPr>
            <a:r>
              <a:rPr lang="en-US" sz="4000" b="1" dirty="0">
                <a:latin typeface="Calibri" panose="020F0502020204030204" pitchFamily="34" charset="0"/>
                <a:ea typeface="PMingLiU" panose="02020500000000000000" pitchFamily="18" charset="-120"/>
                <a:cs typeface="Times New Roman" panose="02020603050405020304" pitchFamily="18" charset="0"/>
              </a:rPr>
              <a:t>Other Reasons for Suicides</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grpSp>
        <p:nvGrpSpPr>
          <p:cNvPr id="5" name="Group 4">
            <a:extLst>
              <a:ext uri="{FF2B5EF4-FFF2-40B4-BE49-F238E27FC236}">
                <a16:creationId xmlns:a16="http://schemas.microsoft.com/office/drawing/2014/main" xmlns=""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sp>
        <p:nvSpPr>
          <p:cNvPr id="2" name="Text Placeholder 1"/>
          <p:cNvSpPr>
            <a:spLocks noGrp="1"/>
          </p:cNvSpPr>
          <p:nvPr>
            <p:ph type="body" sz="quarter" idx="11"/>
          </p:nvPr>
        </p:nvSpPr>
        <p:spPr>
          <a:xfrm>
            <a:off x="207819" y="1388435"/>
            <a:ext cx="11680120" cy="5299017"/>
          </a:xfrm>
        </p:spPr>
        <p:txBody>
          <a:bodyPr/>
          <a:lstStyle/>
          <a:p>
            <a:pPr indent="342900">
              <a:spcAft>
                <a:spcPts val="0"/>
              </a:spcAft>
            </a:pPr>
            <a:r>
              <a:rPr lang="en-US" sz="4000" dirty="0" smtClean="0">
                <a:latin typeface="Calibri" panose="020F0502020204030204" pitchFamily="34" charset="0"/>
                <a:ea typeface="PMingLiU" panose="02020500000000000000" pitchFamily="18" charset="-120"/>
                <a:cs typeface="Times New Roman" panose="02020603050405020304" pitchFamily="18" charset="0"/>
              </a:rPr>
              <a:t>Act </a:t>
            </a:r>
            <a:r>
              <a:rPr lang="en-US" sz="4000" dirty="0">
                <a:latin typeface="Calibri" panose="020F0502020204030204" pitchFamily="34" charset="0"/>
                <a:ea typeface="PMingLiU" panose="02020500000000000000" pitchFamily="18" charset="-120"/>
                <a:cs typeface="Times New Roman" panose="02020603050405020304" pitchFamily="18" charset="0"/>
              </a:rPr>
              <a:t>of defiance, punishment of survivors, </a:t>
            </a:r>
            <a:r>
              <a:rPr lang="en-US" sz="4000" dirty="0" smtClean="0">
                <a:latin typeface="Calibri" panose="020F0502020204030204" pitchFamily="34" charset="0"/>
                <a:ea typeface="PMingLiU" panose="02020500000000000000" pitchFamily="18" charset="-120"/>
                <a:cs typeface="Times New Roman" panose="02020603050405020304" pitchFamily="18" charset="0"/>
              </a:rPr>
              <a:t>or revenge</a:t>
            </a:r>
            <a:endParaRPr lang="en-ZA" sz="4000" dirty="0">
              <a:latin typeface="Calibri" panose="020F0502020204030204" pitchFamily="34" charset="0"/>
              <a:ea typeface="PMingLiU" panose="02020500000000000000" pitchFamily="18" charset="-120"/>
              <a:cs typeface="Times New Roman" panose="02020603050405020304" pitchFamily="18" charset="0"/>
            </a:endParaRPr>
          </a:p>
          <a:p>
            <a:pPr indent="342900">
              <a:spcAft>
                <a:spcPts val="0"/>
              </a:spcAft>
            </a:pPr>
            <a:r>
              <a:rPr lang="en-US" sz="4000" dirty="0" smtClean="0">
                <a:latin typeface="Calibri" panose="020F0502020204030204" pitchFamily="34" charset="0"/>
                <a:ea typeface="PMingLiU" panose="02020500000000000000" pitchFamily="18" charset="-120"/>
                <a:cs typeface="Times New Roman" panose="02020603050405020304" pitchFamily="18" charset="0"/>
              </a:rPr>
              <a:t>Aim </a:t>
            </a:r>
            <a:r>
              <a:rPr lang="en-US" sz="4000" dirty="0">
                <a:latin typeface="Calibri" panose="020F0502020204030204" pitchFamily="34" charset="0"/>
                <a:ea typeface="PMingLiU" panose="02020500000000000000" pitchFamily="18" charset="-120"/>
                <a:cs typeface="Times New Roman" panose="02020603050405020304" pitchFamily="18" charset="0"/>
              </a:rPr>
              <a:t>to avoid punishment for a crime</a:t>
            </a:r>
            <a:endParaRPr lang="en-ZA" sz="4000" dirty="0">
              <a:latin typeface="Calibri" panose="020F0502020204030204" pitchFamily="34" charset="0"/>
              <a:ea typeface="PMingLiU" panose="02020500000000000000" pitchFamily="18" charset="-120"/>
              <a:cs typeface="Times New Roman" panose="02020603050405020304" pitchFamily="18" charset="0"/>
            </a:endParaRPr>
          </a:p>
          <a:p>
            <a:pPr indent="342900">
              <a:spcAft>
                <a:spcPts val="0"/>
              </a:spcAft>
            </a:pPr>
            <a:r>
              <a:rPr lang="en-US" sz="4000" dirty="0" smtClean="0">
                <a:latin typeface="Calibri" panose="020F0502020204030204" pitchFamily="34" charset="0"/>
                <a:ea typeface="PMingLiU" panose="02020500000000000000" pitchFamily="18" charset="-120"/>
                <a:cs typeface="Times New Roman" panose="02020603050405020304" pitchFamily="18" charset="0"/>
              </a:rPr>
              <a:t>Means </a:t>
            </a:r>
            <a:r>
              <a:rPr lang="en-US" sz="4000" dirty="0">
                <a:latin typeface="Calibri" panose="020F0502020204030204" pitchFamily="34" charset="0"/>
                <a:ea typeface="PMingLiU" panose="02020500000000000000" pitchFamily="18" charset="-120"/>
                <a:cs typeface="Times New Roman" panose="02020603050405020304" pitchFamily="18" charset="0"/>
              </a:rPr>
              <a:t>of gaining status or fame</a:t>
            </a:r>
            <a:endParaRPr lang="en-ZA" sz="4000" dirty="0">
              <a:latin typeface="Calibri" panose="020F0502020204030204" pitchFamily="34" charset="0"/>
              <a:ea typeface="PMingLiU" panose="02020500000000000000" pitchFamily="18" charset="-120"/>
              <a:cs typeface="Times New Roman" panose="02020603050405020304" pitchFamily="18" charset="0"/>
            </a:endParaRPr>
          </a:p>
          <a:p>
            <a:pPr indent="342900">
              <a:spcAft>
                <a:spcPts val="0"/>
              </a:spcAft>
            </a:pPr>
            <a:r>
              <a:rPr lang="en-US" sz="4000" dirty="0" smtClean="0">
                <a:latin typeface="Calibri" panose="020F0502020204030204" pitchFamily="34" charset="0"/>
                <a:ea typeface="PMingLiU" panose="02020500000000000000" pitchFamily="18" charset="-120"/>
                <a:cs typeface="Times New Roman" panose="02020603050405020304" pitchFamily="18" charset="0"/>
              </a:rPr>
              <a:t>Impulsive </a:t>
            </a:r>
            <a:r>
              <a:rPr lang="en-US" sz="4000" dirty="0">
                <a:latin typeface="Calibri" panose="020F0502020204030204" pitchFamily="34" charset="0"/>
                <a:ea typeface="PMingLiU" panose="02020500000000000000" pitchFamily="18" charset="-120"/>
                <a:cs typeface="Times New Roman" panose="02020603050405020304" pitchFamily="18" charset="0"/>
              </a:rPr>
              <a:t>act during a psychotic </a:t>
            </a:r>
            <a:r>
              <a:rPr lang="en-US" sz="4000" dirty="0" smtClean="0">
                <a:latin typeface="Calibri" panose="020F0502020204030204" pitchFamily="34" charset="0"/>
                <a:ea typeface="PMingLiU" panose="02020500000000000000" pitchFamily="18" charset="-120"/>
                <a:cs typeface="Times New Roman" panose="02020603050405020304" pitchFamily="18" charset="0"/>
              </a:rPr>
              <a:t>episode</a:t>
            </a:r>
          </a:p>
          <a:p>
            <a:pPr indent="342900">
              <a:spcAft>
                <a:spcPts val="0"/>
              </a:spcAft>
            </a:pPr>
            <a:r>
              <a:rPr lang="en-US" sz="4000" dirty="0" smtClean="0">
                <a:latin typeface="Calibri" panose="020F0502020204030204" pitchFamily="34" charset="0"/>
                <a:ea typeface="PMingLiU" panose="02020500000000000000" pitchFamily="18" charset="-120"/>
                <a:cs typeface="Times New Roman" panose="02020603050405020304" pitchFamily="18" charset="0"/>
              </a:rPr>
              <a:t>Copycat </a:t>
            </a:r>
            <a:r>
              <a:rPr lang="en-US" sz="4000" dirty="0">
                <a:latin typeface="Calibri" panose="020F0502020204030204" pitchFamily="34" charset="0"/>
                <a:ea typeface="PMingLiU" panose="02020500000000000000" pitchFamily="18" charset="-120"/>
                <a:cs typeface="Times New Roman" panose="02020603050405020304" pitchFamily="18" charset="0"/>
              </a:rPr>
              <a:t>intent – when there is a suicide in a </a:t>
            </a:r>
            <a:r>
              <a:rPr lang="en-US" sz="4000" dirty="0" smtClean="0">
                <a:latin typeface="Calibri" panose="020F0502020204030204" pitchFamily="34" charset="0"/>
                <a:ea typeface="PMingLiU" panose="02020500000000000000" pitchFamily="18" charset="-120"/>
                <a:cs typeface="Times New Roman" panose="02020603050405020304" pitchFamily="18" charset="0"/>
              </a:rPr>
              <a:t>large</a:t>
            </a:r>
          </a:p>
          <a:p>
            <a:pPr indent="0">
              <a:lnSpc>
                <a:spcPct val="100000"/>
              </a:lnSpc>
              <a:spcBef>
                <a:spcPts val="0"/>
              </a:spcBef>
              <a:spcAft>
                <a:spcPts val="0"/>
              </a:spcAft>
              <a:buNone/>
            </a:pPr>
            <a:r>
              <a:rPr lang="en-US" sz="4000" dirty="0">
                <a:latin typeface="Calibri" panose="020F0502020204030204" pitchFamily="34" charset="0"/>
                <a:ea typeface="PMingLiU" panose="02020500000000000000" pitchFamily="18" charset="-120"/>
                <a:cs typeface="Times New Roman" panose="02020603050405020304" pitchFamily="18" charset="0"/>
              </a:rPr>
              <a:t> </a:t>
            </a:r>
            <a:r>
              <a:rPr lang="en-US" sz="4000" dirty="0" smtClean="0">
                <a:latin typeface="Calibri" panose="020F0502020204030204" pitchFamily="34" charset="0"/>
                <a:ea typeface="PMingLiU" panose="02020500000000000000" pitchFamily="18" charset="-120"/>
                <a:cs typeface="Times New Roman" panose="02020603050405020304" pitchFamily="18" charset="0"/>
              </a:rPr>
              <a:t>  school</a:t>
            </a:r>
            <a:r>
              <a:rPr lang="en-US" sz="4000" dirty="0">
                <a:latin typeface="Calibri" panose="020F0502020204030204" pitchFamily="34" charset="0"/>
                <a:ea typeface="PMingLiU" panose="02020500000000000000" pitchFamily="18" charset="-120"/>
                <a:cs typeface="Times New Roman" panose="02020603050405020304" pitchFamily="18" charset="0"/>
              </a:rPr>
              <a:t>, the chance of a second one   increases </a:t>
            </a:r>
            <a:r>
              <a:rPr lang="en-US" sz="4000" dirty="0" smtClean="0">
                <a:latin typeface="Calibri" panose="020F0502020204030204" pitchFamily="34" charset="0"/>
                <a:ea typeface="PMingLiU" panose="02020500000000000000" pitchFamily="18" charset="-120"/>
                <a:cs typeface="Times New Roman" panose="02020603050405020304" pitchFamily="18" charset="0"/>
              </a:rPr>
              <a:t>by</a:t>
            </a:r>
          </a:p>
          <a:p>
            <a:pPr indent="0">
              <a:lnSpc>
                <a:spcPct val="100000"/>
              </a:lnSpc>
              <a:spcBef>
                <a:spcPts val="0"/>
              </a:spcBef>
              <a:spcAft>
                <a:spcPts val="0"/>
              </a:spcAft>
              <a:buNone/>
            </a:pPr>
            <a:r>
              <a:rPr lang="en-US" sz="4000" dirty="0">
                <a:latin typeface="Calibri" panose="020F0502020204030204" pitchFamily="34" charset="0"/>
                <a:ea typeface="PMingLiU" panose="02020500000000000000" pitchFamily="18" charset="-120"/>
                <a:cs typeface="Times New Roman" panose="02020603050405020304" pitchFamily="18" charset="0"/>
              </a:rPr>
              <a:t> </a:t>
            </a:r>
            <a:r>
              <a:rPr lang="en-US" sz="4000" dirty="0" smtClean="0">
                <a:latin typeface="Calibri" panose="020F0502020204030204" pitchFamily="34" charset="0"/>
                <a:ea typeface="PMingLiU" panose="02020500000000000000" pitchFamily="18" charset="-120"/>
                <a:cs typeface="Times New Roman" panose="02020603050405020304" pitchFamily="18" charset="0"/>
              </a:rPr>
              <a:t>  300</a:t>
            </a:r>
            <a:r>
              <a:rPr lang="en-US" sz="4000" dirty="0">
                <a:latin typeface="Calibri" panose="020F0502020204030204" pitchFamily="34" charset="0"/>
                <a:ea typeface="PMingLiU" panose="02020500000000000000" pitchFamily="18" charset="-120"/>
                <a:cs typeface="Times New Roman" panose="02020603050405020304" pitchFamily="18" charset="0"/>
              </a:rPr>
              <a:t>%</a:t>
            </a:r>
            <a:endParaRPr lang="en-ZA" sz="40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047028008"/>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C36-314A-42CB-9114-6E0CE4AB2735}">
  <ds:schemaRef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16c05727-aa75-4e4a-9b5f-8a80a1165891"/>
    <ds:schemaRef ds:uri="71af3243-3dd4-4a8d-8c0d-dd76da1f02a5"/>
    <ds:schemaRef ds:uri="http://purl.org/dc/elements/1.1/"/>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924</Words>
  <Application>Microsoft Office PowerPoint</Application>
  <PresentationFormat>Widescreen</PresentationFormat>
  <Paragraphs>182</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PMingLiU</vt:lpstr>
      <vt:lpstr>Arial</vt:lpstr>
      <vt:lpstr>Calibri</vt:lpstr>
      <vt:lpstr>Calibri Light</vt:lpstr>
      <vt:lpstr>Corbel</vt:lpstr>
      <vt:lpstr>Times New Roman</vt:lpstr>
      <vt:lpstr>Office Theme</vt:lpstr>
      <vt:lpstr>SUICIDE PREVENTION FOR TEENS &amp; YOUTH</vt:lpstr>
      <vt:lpstr>Some Staggering Statistics in US</vt:lpstr>
      <vt:lpstr>TIME Magazine, May 16, 2018 </vt:lpstr>
      <vt:lpstr>Plemmons’s Latest Study </vt:lpstr>
      <vt:lpstr>The Age Groups for Suicides</vt:lpstr>
      <vt:lpstr>Why the Increase in Suicides?</vt:lpstr>
      <vt:lpstr>Why Suicide?</vt:lpstr>
      <vt:lpstr>Why Suicide?</vt:lpstr>
      <vt:lpstr>Other Reasons for Suicides</vt:lpstr>
      <vt:lpstr>IMPORTANT RISK INDICATORS</vt:lpstr>
      <vt:lpstr>IMPORTANT RISK INDICATORS</vt:lpstr>
      <vt:lpstr>IMPORTANT RISK INDICATORS</vt:lpstr>
      <vt:lpstr>SPOTTING WARNING SIGNS (1)</vt:lpstr>
      <vt:lpstr>SPOTTING WARNING SIGNS (1)</vt:lpstr>
      <vt:lpstr>WARNING SIGNS . . . (2)</vt:lpstr>
      <vt:lpstr>WARNING SIGNS . . . (2)</vt:lpstr>
      <vt:lpstr>WARNING SIGNS . . . (3)</vt:lpstr>
      <vt:lpstr>WARNING SIGNS . . . (4)</vt:lpstr>
      <vt:lpstr>WARNING SIGNS . . . (5)</vt:lpstr>
      <vt:lpstr> If you spot any of these symptoms:  Ask the 3 C’s</vt:lpstr>
      <vt:lpstr>PREVENTING SUICIDE</vt:lpstr>
      <vt:lpstr>PREVENTING SUICIDE</vt:lpstr>
      <vt:lpstr>PREVENTING SUICIDE</vt:lpstr>
      <vt:lpstr>SO BE ON THE LOOKOUT!</vt:lpstr>
      <vt:lpstr>They need you to care!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2019-10-10T22:08:18Z</dcterms:created>
  <dcterms:modified xsi:type="dcterms:W3CDTF">2019-10-10T23:03:18Z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