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2" r:id="rId3"/>
    <p:sldId id="257" r:id="rId4"/>
    <p:sldId id="258" r:id="rId5"/>
    <p:sldId id="276" r:id="rId6"/>
    <p:sldId id="259" r:id="rId7"/>
    <p:sldId id="275" r:id="rId8"/>
    <p:sldId id="266" r:id="rId9"/>
    <p:sldId id="260" r:id="rId10"/>
    <p:sldId id="261" r:id="rId11"/>
    <p:sldId id="262" r:id="rId12"/>
    <p:sldId id="273" r:id="rId13"/>
    <p:sldId id="274" r:id="rId14"/>
    <p:sldId id="263" r:id="rId15"/>
    <p:sldId id="265" r:id="rId16"/>
    <p:sldId id="267" r:id="rId17"/>
    <p:sldId id="264" r:id="rId18"/>
    <p:sldId id="268" r:id="rId19"/>
    <p:sldId id="271"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05CD5-2D33-F44D-B375-60D647987652}" v="1" dt="2021-01-06T23:08:15.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73401" autoAdjust="0"/>
  </p:normalViewPr>
  <p:slideViewPr>
    <p:cSldViewPr snapToGrid="0" snapToObjects="1">
      <p:cViewPr varScale="1">
        <p:scale>
          <a:sx n="92" d="100"/>
          <a:sy n="92" d="100"/>
        </p:scale>
        <p:origin x="289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h, Linda Mei Lin" userId="a0e7f40d-70cd-4b8f-aa27-67c7246dba12" providerId="ADAL" clId="{F82FEACB-9CFD-8240-AF10-F4A42DB0F8D5}"/>
    <pc:docChg chg="undo custSel mod addSld modSld">
      <pc:chgData name="Koh, Linda Mei Lin" userId="a0e7f40d-70cd-4b8f-aa27-67c7246dba12" providerId="ADAL" clId="{F82FEACB-9CFD-8240-AF10-F4A42DB0F8D5}" dt="2020-10-20T20:48:10.765" v="690" actId="20577"/>
      <pc:docMkLst>
        <pc:docMk/>
      </pc:docMkLst>
      <pc:sldChg chg="modSp mod">
        <pc:chgData name="Koh, Linda Mei Lin" userId="a0e7f40d-70cd-4b8f-aa27-67c7246dba12" providerId="ADAL" clId="{F82FEACB-9CFD-8240-AF10-F4A42DB0F8D5}" dt="2020-10-20T20:48:10.765" v="690" actId="20577"/>
        <pc:sldMkLst>
          <pc:docMk/>
          <pc:sldMk cId="1441367217" sldId="256"/>
        </pc:sldMkLst>
        <pc:spChg chg="mod">
          <ac:chgData name="Koh, Linda Mei Lin" userId="a0e7f40d-70cd-4b8f-aa27-67c7246dba12" providerId="ADAL" clId="{F82FEACB-9CFD-8240-AF10-F4A42DB0F8D5}" dt="2020-10-20T20:48:10.765" v="690" actId="20577"/>
          <ac:spMkLst>
            <pc:docMk/>
            <pc:sldMk cId="1441367217" sldId="256"/>
            <ac:spMk id="3" creationId="{00000000-0000-0000-0000-000000000000}"/>
          </ac:spMkLst>
        </pc:spChg>
      </pc:sldChg>
      <pc:sldChg chg="modSp mod">
        <pc:chgData name="Koh, Linda Mei Lin" userId="a0e7f40d-70cd-4b8f-aa27-67c7246dba12" providerId="ADAL" clId="{F82FEACB-9CFD-8240-AF10-F4A42DB0F8D5}" dt="2020-10-14T18:26:01.503" v="297" actId="20577"/>
        <pc:sldMkLst>
          <pc:docMk/>
          <pc:sldMk cId="3534602136" sldId="258"/>
        </pc:sldMkLst>
        <pc:spChg chg="mod">
          <ac:chgData name="Koh, Linda Mei Lin" userId="a0e7f40d-70cd-4b8f-aa27-67c7246dba12" providerId="ADAL" clId="{F82FEACB-9CFD-8240-AF10-F4A42DB0F8D5}" dt="2020-10-14T18:26:01.503" v="297" actId="20577"/>
          <ac:spMkLst>
            <pc:docMk/>
            <pc:sldMk cId="3534602136" sldId="258"/>
            <ac:spMk id="3" creationId="{00000000-0000-0000-0000-000000000000}"/>
          </ac:spMkLst>
        </pc:spChg>
      </pc:sldChg>
      <pc:sldChg chg="modSp">
        <pc:chgData name="Koh, Linda Mei Lin" userId="a0e7f40d-70cd-4b8f-aa27-67c7246dba12" providerId="ADAL" clId="{F82FEACB-9CFD-8240-AF10-F4A42DB0F8D5}" dt="2020-09-29T02:08:45.010" v="156" actId="207"/>
        <pc:sldMkLst>
          <pc:docMk/>
          <pc:sldMk cId="2800473310" sldId="259"/>
        </pc:sldMkLst>
        <pc:spChg chg="mod">
          <ac:chgData name="Koh, Linda Mei Lin" userId="a0e7f40d-70cd-4b8f-aa27-67c7246dba12" providerId="ADAL" clId="{F82FEACB-9CFD-8240-AF10-F4A42DB0F8D5}" dt="2020-09-29T02:08:45.010" v="156" actId="207"/>
          <ac:spMkLst>
            <pc:docMk/>
            <pc:sldMk cId="2800473310" sldId="259"/>
            <ac:spMk id="2" creationId="{00000000-0000-0000-0000-000000000000}"/>
          </ac:spMkLst>
        </pc:spChg>
      </pc:sldChg>
      <pc:sldChg chg="modTransition">
        <pc:chgData name="Koh, Linda Mei Lin" userId="a0e7f40d-70cd-4b8f-aa27-67c7246dba12" providerId="ADAL" clId="{F82FEACB-9CFD-8240-AF10-F4A42DB0F8D5}" dt="2020-10-14T18:59:21.054" v="626"/>
        <pc:sldMkLst>
          <pc:docMk/>
          <pc:sldMk cId="2808302902" sldId="261"/>
        </pc:sldMkLst>
      </pc:sldChg>
      <pc:sldChg chg="modSp">
        <pc:chgData name="Koh, Linda Mei Lin" userId="a0e7f40d-70cd-4b8f-aa27-67c7246dba12" providerId="ADAL" clId="{F82FEACB-9CFD-8240-AF10-F4A42DB0F8D5}" dt="2020-10-14T19:06:27.211" v="643" actId="14838"/>
        <pc:sldMkLst>
          <pc:docMk/>
          <pc:sldMk cId="1774982878" sldId="263"/>
        </pc:sldMkLst>
        <pc:spChg chg="mod">
          <ac:chgData name="Koh, Linda Mei Lin" userId="a0e7f40d-70cd-4b8f-aa27-67c7246dba12" providerId="ADAL" clId="{F82FEACB-9CFD-8240-AF10-F4A42DB0F8D5}" dt="2020-10-14T19:06:27.211" v="643" actId="14838"/>
          <ac:spMkLst>
            <pc:docMk/>
            <pc:sldMk cId="1774982878" sldId="263"/>
            <ac:spMk id="3" creationId="{00000000-0000-0000-0000-000000000000}"/>
          </ac:spMkLst>
        </pc:spChg>
      </pc:sldChg>
      <pc:sldChg chg="modSp">
        <pc:chgData name="Koh, Linda Mei Lin" userId="a0e7f40d-70cd-4b8f-aa27-67c7246dba12" providerId="ADAL" clId="{F82FEACB-9CFD-8240-AF10-F4A42DB0F8D5}" dt="2020-10-14T19:08:53.661" v="649" actId="207"/>
        <pc:sldMkLst>
          <pc:docMk/>
          <pc:sldMk cId="2255621099" sldId="264"/>
        </pc:sldMkLst>
        <pc:spChg chg="mod">
          <ac:chgData name="Koh, Linda Mei Lin" userId="a0e7f40d-70cd-4b8f-aa27-67c7246dba12" providerId="ADAL" clId="{F82FEACB-9CFD-8240-AF10-F4A42DB0F8D5}" dt="2020-10-14T19:08:53.661" v="649" actId="207"/>
          <ac:spMkLst>
            <pc:docMk/>
            <pc:sldMk cId="2255621099" sldId="264"/>
            <ac:spMk id="3" creationId="{00000000-0000-0000-0000-000000000000}"/>
          </ac:spMkLst>
        </pc:spChg>
      </pc:sldChg>
      <pc:sldChg chg="modSp">
        <pc:chgData name="Koh, Linda Mei Lin" userId="a0e7f40d-70cd-4b8f-aa27-67c7246dba12" providerId="ADAL" clId="{F82FEACB-9CFD-8240-AF10-F4A42DB0F8D5}" dt="2020-10-14T19:07:23.954" v="645" actId="207"/>
        <pc:sldMkLst>
          <pc:docMk/>
          <pc:sldMk cId="702129416" sldId="265"/>
        </pc:sldMkLst>
        <pc:spChg chg="mod">
          <ac:chgData name="Koh, Linda Mei Lin" userId="a0e7f40d-70cd-4b8f-aa27-67c7246dba12" providerId="ADAL" clId="{F82FEACB-9CFD-8240-AF10-F4A42DB0F8D5}" dt="2020-10-14T19:07:23.954" v="645" actId="207"/>
          <ac:spMkLst>
            <pc:docMk/>
            <pc:sldMk cId="702129416" sldId="265"/>
            <ac:spMk id="3" creationId="{00000000-0000-0000-0000-000000000000}"/>
          </ac:spMkLst>
        </pc:spChg>
      </pc:sldChg>
      <pc:sldChg chg="modSp mod modAnim modNotesTx">
        <pc:chgData name="Koh, Linda Mei Lin" userId="a0e7f40d-70cd-4b8f-aa27-67c7246dba12" providerId="ADAL" clId="{F82FEACB-9CFD-8240-AF10-F4A42DB0F8D5}" dt="2020-10-14T18:57:31.265" v="625" actId="113"/>
        <pc:sldMkLst>
          <pc:docMk/>
          <pc:sldMk cId="1891344974" sldId="266"/>
        </pc:sldMkLst>
        <pc:spChg chg="mod">
          <ac:chgData name="Koh, Linda Mei Lin" userId="a0e7f40d-70cd-4b8f-aa27-67c7246dba12" providerId="ADAL" clId="{F82FEACB-9CFD-8240-AF10-F4A42DB0F8D5}" dt="2020-10-14T18:55:15.726" v="623" actId="1076"/>
          <ac:spMkLst>
            <pc:docMk/>
            <pc:sldMk cId="1891344974" sldId="266"/>
            <ac:spMk id="3" creationId="{00000000-0000-0000-0000-000000000000}"/>
          </ac:spMkLst>
        </pc:spChg>
      </pc:sldChg>
      <pc:sldChg chg="modSp">
        <pc:chgData name="Koh, Linda Mei Lin" userId="a0e7f40d-70cd-4b8f-aa27-67c7246dba12" providerId="ADAL" clId="{F82FEACB-9CFD-8240-AF10-F4A42DB0F8D5}" dt="2020-10-14T19:08:24.392" v="647" actId="207"/>
        <pc:sldMkLst>
          <pc:docMk/>
          <pc:sldMk cId="709278819" sldId="267"/>
        </pc:sldMkLst>
        <pc:spChg chg="mod">
          <ac:chgData name="Koh, Linda Mei Lin" userId="a0e7f40d-70cd-4b8f-aa27-67c7246dba12" providerId="ADAL" clId="{F82FEACB-9CFD-8240-AF10-F4A42DB0F8D5}" dt="2020-10-14T19:08:24.392" v="647" actId="207"/>
          <ac:spMkLst>
            <pc:docMk/>
            <pc:sldMk cId="709278819" sldId="267"/>
            <ac:spMk id="3" creationId="{00000000-0000-0000-0000-000000000000}"/>
          </ac:spMkLst>
        </pc:spChg>
      </pc:sldChg>
      <pc:sldChg chg="modSp mod">
        <pc:chgData name="Koh, Linda Mei Lin" userId="a0e7f40d-70cd-4b8f-aa27-67c7246dba12" providerId="ADAL" clId="{F82FEACB-9CFD-8240-AF10-F4A42DB0F8D5}" dt="2020-10-14T19:10:41.404" v="662" actId="1076"/>
        <pc:sldMkLst>
          <pc:docMk/>
          <pc:sldMk cId="1251780357" sldId="268"/>
        </pc:sldMkLst>
        <pc:spChg chg="mod">
          <ac:chgData name="Koh, Linda Mei Lin" userId="a0e7f40d-70cd-4b8f-aa27-67c7246dba12" providerId="ADAL" clId="{F82FEACB-9CFD-8240-AF10-F4A42DB0F8D5}" dt="2020-10-14T19:10:35.248" v="661" actId="14838"/>
          <ac:spMkLst>
            <pc:docMk/>
            <pc:sldMk cId="1251780357" sldId="268"/>
            <ac:spMk id="3" creationId="{00000000-0000-0000-0000-000000000000}"/>
          </ac:spMkLst>
        </pc:spChg>
        <pc:spChg chg="mod">
          <ac:chgData name="Koh, Linda Mei Lin" userId="a0e7f40d-70cd-4b8f-aa27-67c7246dba12" providerId="ADAL" clId="{F82FEACB-9CFD-8240-AF10-F4A42DB0F8D5}" dt="2020-10-14T19:10:41.404" v="662" actId="1076"/>
          <ac:spMkLst>
            <pc:docMk/>
            <pc:sldMk cId="1251780357" sldId="268"/>
            <ac:spMk id="5" creationId="{00000000-0000-0000-0000-000000000000}"/>
          </ac:spMkLst>
        </pc:spChg>
      </pc:sldChg>
      <pc:sldChg chg="modSp mod modTransition modAnim">
        <pc:chgData name="Koh, Linda Mei Lin" userId="a0e7f40d-70cd-4b8f-aa27-67c7246dba12" providerId="ADAL" clId="{F82FEACB-9CFD-8240-AF10-F4A42DB0F8D5}" dt="2020-10-14T19:13:26.778" v="687" actId="207"/>
        <pc:sldMkLst>
          <pc:docMk/>
          <pc:sldMk cId="3765266200" sldId="271"/>
        </pc:sldMkLst>
        <pc:spChg chg="mod">
          <ac:chgData name="Koh, Linda Mei Lin" userId="a0e7f40d-70cd-4b8f-aa27-67c7246dba12" providerId="ADAL" clId="{F82FEACB-9CFD-8240-AF10-F4A42DB0F8D5}" dt="2020-10-14T19:12:46.346" v="683" actId="1076"/>
          <ac:spMkLst>
            <pc:docMk/>
            <pc:sldMk cId="3765266200" sldId="271"/>
            <ac:spMk id="3" creationId="{00000000-0000-0000-0000-000000000000}"/>
          </ac:spMkLst>
        </pc:spChg>
        <pc:spChg chg="mod">
          <ac:chgData name="Koh, Linda Mei Lin" userId="a0e7f40d-70cd-4b8f-aa27-67c7246dba12" providerId="ADAL" clId="{F82FEACB-9CFD-8240-AF10-F4A42DB0F8D5}" dt="2020-10-14T19:13:26.778" v="687" actId="207"/>
          <ac:spMkLst>
            <pc:docMk/>
            <pc:sldMk cId="3765266200" sldId="271"/>
            <ac:spMk id="5" creationId="{00000000-0000-0000-0000-000000000000}"/>
          </ac:spMkLst>
        </pc:spChg>
      </pc:sldChg>
      <pc:sldChg chg="modSp">
        <pc:chgData name="Koh, Linda Mei Lin" userId="a0e7f40d-70cd-4b8f-aa27-67c7246dba12" providerId="ADAL" clId="{F82FEACB-9CFD-8240-AF10-F4A42DB0F8D5}" dt="2020-09-29T02:02:30.363" v="45" actId="20577"/>
        <pc:sldMkLst>
          <pc:docMk/>
          <pc:sldMk cId="87748409" sldId="272"/>
        </pc:sldMkLst>
        <pc:graphicFrameChg chg="mod">
          <ac:chgData name="Koh, Linda Mei Lin" userId="a0e7f40d-70cd-4b8f-aa27-67c7246dba12" providerId="ADAL" clId="{F82FEACB-9CFD-8240-AF10-F4A42DB0F8D5}" dt="2020-09-29T02:02:30.363" v="45" actId="20577"/>
          <ac:graphicFrameMkLst>
            <pc:docMk/>
            <pc:sldMk cId="87748409" sldId="272"/>
            <ac:graphicFrameMk id="11" creationId="{3CF33A5B-5B43-7246-8CAF-ED608C900B6B}"/>
          </ac:graphicFrameMkLst>
        </pc:graphicFrameChg>
      </pc:sldChg>
      <pc:sldChg chg="modSp">
        <pc:chgData name="Koh, Linda Mei Lin" userId="a0e7f40d-70cd-4b8f-aa27-67c7246dba12" providerId="ADAL" clId="{F82FEACB-9CFD-8240-AF10-F4A42DB0F8D5}" dt="2020-10-14T19:00:42.932" v="628" actId="14838"/>
        <pc:sldMkLst>
          <pc:docMk/>
          <pc:sldMk cId="3919134884" sldId="273"/>
        </pc:sldMkLst>
        <pc:spChg chg="mod">
          <ac:chgData name="Koh, Linda Mei Lin" userId="a0e7f40d-70cd-4b8f-aa27-67c7246dba12" providerId="ADAL" clId="{F82FEACB-9CFD-8240-AF10-F4A42DB0F8D5}" dt="2020-10-14T19:00:42.932" v="628" actId="14838"/>
          <ac:spMkLst>
            <pc:docMk/>
            <pc:sldMk cId="3919134884" sldId="273"/>
            <ac:spMk id="3" creationId="{139E27B6-99C9-D642-9EE4-8D6158AF3966}"/>
          </ac:spMkLst>
        </pc:spChg>
      </pc:sldChg>
      <pc:sldChg chg="addSp delSp modSp mod">
        <pc:chgData name="Koh, Linda Mei Lin" userId="a0e7f40d-70cd-4b8f-aa27-67c7246dba12" providerId="ADAL" clId="{F82FEACB-9CFD-8240-AF10-F4A42DB0F8D5}" dt="2020-10-14T19:05:06.553" v="641" actId="478"/>
        <pc:sldMkLst>
          <pc:docMk/>
          <pc:sldMk cId="3925541215" sldId="274"/>
        </pc:sldMkLst>
        <pc:spChg chg="mod">
          <ac:chgData name="Koh, Linda Mei Lin" userId="a0e7f40d-70cd-4b8f-aa27-67c7246dba12" providerId="ADAL" clId="{F82FEACB-9CFD-8240-AF10-F4A42DB0F8D5}" dt="2020-10-14T19:01:49.992" v="630" actId="14838"/>
          <ac:spMkLst>
            <pc:docMk/>
            <pc:sldMk cId="3925541215" sldId="274"/>
            <ac:spMk id="3" creationId="{7A5D885E-916A-CE42-98F5-E95748C117A7}"/>
          </ac:spMkLst>
        </pc:spChg>
        <pc:picChg chg="add mod modCrop">
          <ac:chgData name="Koh, Linda Mei Lin" userId="a0e7f40d-70cd-4b8f-aa27-67c7246dba12" providerId="ADAL" clId="{F82FEACB-9CFD-8240-AF10-F4A42DB0F8D5}" dt="2020-10-14T19:05:05.268" v="640" actId="1076"/>
          <ac:picMkLst>
            <pc:docMk/>
            <pc:sldMk cId="3925541215" sldId="274"/>
            <ac:picMk id="2" creationId="{B4052785-18E0-294E-83FD-7E30B83FF63B}"/>
          </ac:picMkLst>
        </pc:picChg>
        <pc:picChg chg="del mod">
          <ac:chgData name="Koh, Linda Mei Lin" userId="a0e7f40d-70cd-4b8f-aa27-67c7246dba12" providerId="ADAL" clId="{F82FEACB-9CFD-8240-AF10-F4A42DB0F8D5}" dt="2020-10-14T19:05:06.553" v="641" actId="478"/>
          <ac:picMkLst>
            <pc:docMk/>
            <pc:sldMk cId="3925541215" sldId="274"/>
            <ac:picMk id="5" creationId="{0C5FF768-E8B6-EF4C-B4F6-B34B0C68EAA7}"/>
          </ac:picMkLst>
        </pc:picChg>
      </pc:sldChg>
      <pc:sldChg chg="addSp delSp modSp add mod modTransition modAnim">
        <pc:chgData name="Koh, Linda Mei Lin" userId="a0e7f40d-70cd-4b8f-aa27-67c7246dba12" providerId="ADAL" clId="{F82FEACB-9CFD-8240-AF10-F4A42DB0F8D5}" dt="2020-10-14T18:49:32.344" v="605"/>
        <pc:sldMkLst>
          <pc:docMk/>
          <pc:sldMk cId="741297638" sldId="275"/>
        </pc:sldMkLst>
        <pc:spChg chg="mod">
          <ac:chgData name="Koh, Linda Mei Lin" userId="a0e7f40d-70cd-4b8f-aa27-67c7246dba12" providerId="ADAL" clId="{F82FEACB-9CFD-8240-AF10-F4A42DB0F8D5}" dt="2020-09-29T02:09:41" v="159" actId="1076"/>
          <ac:spMkLst>
            <pc:docMk/>
            <pc:sldMk cId="741297638" sldId="275"/>
            <ac:spMk id="2" creationId="{8ED712D1-6DBB-1C4E-BAB9-AC622647EAC3}"/>
          </ac:spMkLst>
        </pc:spChg>
        <pc:spChg chg="mod">
          <ac:chgData name="Koh, Linda Mei Lin" userId="a0e7f40d-70cd-4b8f-aa27-67c7246dba12" providerId="ADAL" clId="{F82FEACB-9CFD-8240-AF10-F4A42DB0F8D5}" dt="2020-10-14T18:48:06.231" v="603" actId="1076"/>
          <ac:spMkLst>
            <pc:docMk/>
            <pc:sldMk cId="741297638" sldId="275"/>
            <ac:spMk id="3" creationId="{C4B4453C-BABE-9343-9842-238EFD20C434}"/>
          </ac:spMkLst>
        </pc:spChg>
        <pc:spChg chg="del">
          <ac:chgData name="Koh, Linda Mei Lin" userId="a0e7f40d-70cd-4b8f-aa27-67c7246dba12" providerId="ADAL" clId="{F82FEACB-9CFD-8240-AF10-F4A42DB0F8D5}" dt="2020-09-29T02:09:48.336" v="162" actId="478"/>
          <ac:spMkLst>
            <pc:docMk/>
            <pc:sldMk cId="741297638" sldId="275"/>
            <ac:spMk id="4" creationId="{7F1A85C1-6841-D044-945F-DA85C8DC4C79}"/>
          </ac:spMkLst>
        </pc:spChg>
        <pc:picChg chg="add mod">
          <ac:chgData name="Koh, Linda Mei Lin" userId="a0e7f40d-70cd-4b8f-aa27-67c7246dba12" providerId="ADAL" clId="{F82FEACB-9CFD-8240-AF10-F4A42DB0F8D5}" dt="2020-09-29T02:09:45.767" v="161" actId="1076"/>
          <ac:picMkLst>
            <pc:docMk/>
            <pc:sldMk cId="741297638" sldId="275"/>
            <ac:picMk id="5" creationId="{57920F9F-B620-7E4A-A91F-63F815A19C5F}"/>
          </ac:picMkLst>
        </pc:picChg>
      </pc:sldChg>
      <pc:sldChg chg="addSp delSp modSp add mod modTransition modClrScheme modAnim chgLayout">
        <pc:chgData name="Koh, Linda Mei Lin" userId="a0e7f40d-70cd-4b8f-aa27-67c7246dba12" providerId="ADAL" clId="{F82FEACB-9CFD-8240-AF10-F4A42DB0F8D5}" dt="2020-10-14T18:43:56.832" v="567" actId="14838"/>
        <pc:sldMkLst>
          <pc:docMk/>
          <pc:sldMk cId="3225123306" sldId="276"/>
        </pc:sldMkLst>
        <pc:spChg chg="mod">
          <ac:chgData name="Koh, Linda Mei Lin" userId="a0e7f40d-70cd-4b8f-aa27-67c7246dba12" providerId="ADAL" clId="{F82FEACB-9CFD-8240-AF10-F4A42DB0F8D5}" dt="2020-10-14T18:42:52.997" v="565" actId="1076"/>
          <ac:spMkLst>
            <pc:docMk/>
            <pc:sldMk cId="3225123306" sldId="276"/>
            <ac:spMk id="2" creationId="{77CDE32F-5FCC-AE4D-9A64-89BEF6C469B5}"/>
          </ac:spMkLst>
        </pc:spChg>
        <pc:spChg chg="del">
          <ac:chgData name="Koh, Linda Mei Lin" userId="a0e7f40d-70cd-4b8f-aa27-67c7246dba12" providerId="ADAL" clId="{F82FEACB-9CFD-8240-AF10-F4A42DB0F8D5}" dt="2020-10-14T18:35:00.902" v="317"/>
          <ac:spMkLst>
            <pc:docMk/>
            <pc:sldMk cId="3225123306" sldId="276"/>
            <ac:spMk id="3" creationId="{4E916F81-C414-9E45-872A-1B3145AD03D0}"/>
          </ac:spMkLst>
        </pc:spChg>
        <pc:spChg chg="del mod">
          <ac:chgData name="Koh, Linda Mei Lin" userId="a0e7f40d-70cd-4b8f-aa27-67c7246dba12" providerId="ADAL" clId="{F82FEACB-9CFD-8240-AF10-F4A42DB0F8D5}" dt="2020-10-14T18:35:20.890" v="320" actId="26606"/>
          <ac:spMkLst>
            <pc:docMk/>
            <pc:sldMk cId="3225123306" sldId="276"/>
            <ac:spMk id="4" creationId="{7991A1C6-3992-8144-87D6-0824B874FCCD}"/>
          </ac:spMkLst>
        </pc:spChg>
        <pc:spChg chg="add mod">
          <ac:chgData name="Koh, Linda Mei Lin" userId="a0e7f40d-70cd-4b8f-aa27-67c7246dba12" providerId="ADAL" clId="{F82FEACB-9CFD-8240-AF10-F4A42DB0F8D5}" dt="2020-10-14T18:43:56.832" v="567" actId="14838"/>
          <ac:spMkLst>
            <pc:docMk/>
            <pc:sldMk cId="3225123306" sldId="276"/>
            <ac:spMk id="10" creationId="{D6E69CFC-F1F1-4DC0-87A3-EC8BDDD7463D}"/>
          </ac:spMkLst>
        </pc:spChg>
        <pc:picChg chg="add mod">
          <ac:chgData name="Koh, Linda Mei Lin" userId="a0e7f40d-70cd-4b8f-aa27-67c7246dba12" providerId="ADAL" clId="{F82FEACB-9CFD-8240-AF10-F4A42DB0F8D5}" dt="2020-10-14T18:35:31.481" v="323" actId="1076"/>
          <ac:picMkLst>
            <pc:docMk/>
            <pc:sldMk cId="3225123306" sldId="276"/>
            <ac:picMk id="5" creationId="{A58715C9-C742-7640-9482-C79C4D562F22}"/>
          </ac:picMkLst>
        </pc:picChg>
      </pc:sldChg>
    </pc:docChg>
  </pc:docChgLst>
  <pc:docChgLst>
    <pc:chgData name="Muganda, Tanya" userId="323390a5-446a-4573-93ef-fa8f5c1254e9" providerId="ADAL" clId="{85605CD5-2D33-F44D-B375-60D647987652}"/>
    <pc:docChg chg="modSld">
      <pc:chgData name="Muganda, Tanya" userId="323390a5-446a-4573-93ef-fa8f5c1254e9" providerId="ADAL" clId="{85605CD5-2D33-F44D-B375-60D647987652}" dt="2021-01-06T23:08:19.120" v="2"/>
      <pc:docMkLst>
        <pc:docMk/>
      </pc:docMkLst>
      <pc:sldChg chg="addSp delSp modSp mod">
        <pc:chgData name="Muganda, Tanya" userId="323390a5-446a-4573-93ef-fa8f5c1254e9" providerId="ADAL" clId="{85605CD5-2D33-F44D-B375-60D647987652}" dt="2021-01-06T23:08:19.120" v="2"/>
        <pc:sldMkLst>
          <pc:docMk/>
          <pc:sldMk cId="1441367217" sldId="256"/>
        </pc:sldMkLst>
        <pc:spChg chg="add del mod">
          <ac:chgData name="Muganda, Tanya" userId="323390a5-446a-4573-93ef-fa8f5c1254e9" providerId="ADAL" clId="{85605CD5-2D33-F44D-B375-60D647987652}" dt="2021-01-06T23:08:19.120" v="2"/>
          <ac:spMkLst>
            <pc:docMk/>
            <pc:sldMk cId="1441367217" sldId="256"/>
            <ac:spMk id="4" creationId="{7A936F92-AAAE-A946-A7E7-D383A803976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4E32D-B76D-C64B-B8F2-205B5A57B43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AFFCFBF-4F7D-1D41-A9EE-34C66D7A243D}">
      <dgm:prSet phldrT="[Text]" custT="1"/>
      <dgm:spPr/>
      <dgm:t>
        <a:bodyPr/>
        <a:lstStyle/>
        <a:p>
          <a:pPr>
            <a:spcAft>
              <a:spcPts val="0"/>
            </a:spcAft>
          </a:pP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2010</a:t>
          </a:r>
        </a:p>
        <a:p>
          <a:pPr>
            <a:spcAft>
              <a:spcPts val="0"/>
            </a:spcAft>
          </a:pP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8</a:t>
          </a:r>
          <a:r>
            <a:rPr lang="en-US" sz="2800" b="1" i="0" baseline="300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th</a:t>
          </a: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-12</a:t>
          </a:r>
          <a:r>
            <a:rPr lang="en-US" sz="2800" b="1" i="0" baseline="300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th</a:t>
          </a: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  graders </a:t>
          </a:r>
        </a:p>
        <a:p>
          <a:pPr>
            <a:spcAft>
              <a:spcPts val="0"/>
            </a:spcAft>
          </a:pP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13%  reported depression</a:t>
          </a:r>
        </a:p>
      </dgm:t>
    </dgm:pt>
    <dgm:pt modelId="{30EE6763-6E30-4543-BAA6-05DB5917B32C}" type="parTrans" cxnId="{BEB73124-565E-7D43-85AD-62000161FC20}">
      <dgm:prSet/>
      <dgm:spPr/>
      <dgm:t>
        <a:bodyPr/>
        <a:lstStyle/>
        <a:p>
          <a:endParaRPr lang="en-US"/>
        </a:p>
      </dgm:t>
    </dgm:pt>
    <dgm:pt modelId="{1E33695A-D9E5-AA46-B755-C213940D0F4A}" type="sibTrans" cxnId="{BEB73124-565E-7D43-85AD-62000161FC20}">
      <dgm:prSet/>
      <dgm:spPr/>
      <dgm:t>
        <a:bodyPr/>
        <a:lstStyle/>
        <a:p>
          <a:endParaRPr lang="en-US"/>
        </a:p>
      </dgm:t>
    </dgm:pt>
    <dgm:pt modelId="{B2E05A64-9581-F24A-9B27-823038486CDF}">
      <dgm:prSet phldrT="[Text]" custT="1"/>
      <dgm:spPr/>
      <dgm:t>
        <a:bodyPr/>
        <a:lstStyle/>
        <a:p>
          <a:pPr>
            <a:spcAft>
              <a:spcPts val="0"/>
            </a:spcAft>
          </a:pP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2015 </a:t>
          </a:r>
        </a:p>
        <a:p>
          <a:pPr>
            <a:spcAft>
              <a:spcPts val="0"/>
            </a:spcAft>
          </a:pP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8</a:t>
          </a:r>
          <a:r>
            <a:rPr lang="en-US" sz="2800" b="1" i="0" baseline="300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th</a:t>
          </a: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-12</a:t>
          </a:r>
          <a:r>
            <a:rPr lang="en-US" sz="2800" b="1" i="0" baseline="300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th</a:t>
          </a: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  graders</a:t>
          </a:r>
        </a:p>
        <a:p>
          <a:pPr>
            <a:spcAft>
              <a:spcPts val="0"/>
            </a:spcAft>
          </a:pPr>
          <a:r>
            <a:rPr lang="en-US" sz="2800" b="1" i="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66% reported depression</a:t>
          </a:r>
        </a:p>
      </dgm:t>
    </dgm:pt>
    <dgm:pt modelId="{A4AD60FA-BF9F-4E40-B504-F377A0DAE2E1}" type="parTrans" cxnId="{0625B8FB-F367-7646-B9C1-1AEAFA54C020}">
      <dgm:prSet/>
      <dgm:spPr/>
      <dgm:t>
        <a:bodyPr/>
        <a:lstStyle/>
        <a:p>
          <a:endParaRPr lang="en-US"/>
        </a:p>
      </dgm:t>
    </dgm:pt>
    <dgm:pt modelId="{0B6C82D4-DF4F-9A47-960A-313B456F2F64}" type="sibTrans" cxnId="{0625B8FB-F367-7646-B9C1-1AEAFA54C020}">
      <dgm:prSet/>
      <dgm:spPr/>
      <dgm:t>
        <a:bodyPr/>
        <a:lstStyle/>
        <a:p>
          <a:endParaRPr lang="en-US"/>
        </a:p>
      </dgm:t>
    </dgm:pt>
    <dgm:pt modelId="{C502EBE5-A6E1-0648-8A27-0300B61B7DAA}">
      <dgm:prSet phldrT="[Text]" custT="1"/>
      <dgm:spPr/>
      <dgm:t>
        <a:bodyPr/>
        <a:lstStyle/>
        <a:p>
          <a:pPr>
            <a:spcAft>
              <a:spcPts val="0"/>
            </a:spcAft>
          </a:pPr>
          <a:r>
            <a:rPr lang="en-US" sz="2800" b="1"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2010-2015 Suicide rates for girls</a:t>
          </a:r>
        </a:p>
        <a:p>
          <a:pPr>
            <a:spcAft>
              <a:spcPts val="0"/>
            </a:spcAft>
          </a:pPr>
          <a:r>
            <a:rPr lang="en-US" sz="2800" b="1"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increased by 65% </a:t>
          </a:r>
        </a:p>
      </dgm:t>
    </dgm:pt>
    <dgm:pt modelId="{A5FC2B07-2EAA-1A49-84C8-1F9493CFEAD7}" type="parTrans" cxnId="{F0C9427D-F9C6-D749-BE62-BA88C6E29198}">
      <dgm:prSet/>
      <dgm:spPr/>
      <dgm:t>
        <a:bodyPr/>
        <a:lstStyle/>
        <a:p>
          <a:endParaRPr lang="en-US"/>
        </a:p>
      </dgm:t>
    </dgm:pt>
    <dgm:pt modelId="{47E0B464-9038-794F-93D7-B9B9B902343C}" type="sibTrans" cxnId="{F0C9427D-F9C6-D749-BE62-BA88C6E29198}">
      <dgm:prSet/>
      <dgm:spPr/>
      <dgm:t>
        <a:bodyPr/>
        <a:lstStyle/>
        <a:p>
          <a:endParaRPr lang="en-US"/>
        </a:p>
      </dgm:t>
    </dgm:pt>
    <dgm:pt modelId="{0E4682B2-39D1-4F44-A9CB-7A143B8A2A7E}">
      <dgm:prSet phldrT="[Text]" custT="1"/>
      <dgm:spPr/>
      <dgm:t>
        <a:bodyPr/>
        <a:lstStyle/>
        <a:p>
          <a:r>
            <a:rPr lang="en-US" sz="2800" b="1"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2010-2015</a:t>
          </a:r>
        </a:p>
        <a:p>
          <a:r>
            <a:rPr lang="en-US" sz="2800" b="1"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Visits to counseling centers jumped 30%</a:t>
          </a:r>
        </a:p>
      </dgm:t>
    </dgm:pt>
    <dgm:pt modelId="{E8D0CF47-8547-E245-A810-FBB52CAB0C2D}" type="parTrans" cxnId="{9FD5B825-A0F7-A043-9CFF-7D3628C9E7E8}">
      <dgm:prSet/>
      <dgm:spPr/>
      <dgm:t>
        <a:bodyPr/>
        <a:lstStyle/>
        <a:p>
          <a:endParaRPr lang="en-US"/>
        </a:p>
      </dgm:t>
    </dgm:pt>
    <dgm:pt modelId="{548B5B56-FCC1-D843-871B-201E4EDD79B7}" type="sibTrans" cxnId="{9FD5B825-A0F7-A043-9CFF-7D3628C9E7E8}">
      <dgm:prSet/>
      <dgm:spPr/>
      <dgm:t>
        <a:bodyPr/>
        <a:lstStyle/>
        <a:p>
          <a:endParaRPr lang="en-US"/>
        </a:p>
      </dgm:t>
    </dgm:pt>
    <dgm:pt modelId="{62C197D7-C02F-2A4E-A3AA-2E7717FDA956}">
      <dgm:prSet phldrT="[Text]" custT="1"/>
      <dgm:spPr/>
      <dgm:t>
        <a:bodyPr/>
        <a:lstStyle/>
        <a:p>
          <a:pPr>
            <a:spcAft>
              <a:spcPts val="0"/>
            </a:spcAft>
          </a:pPr>
          <a:r>
            <a:rPr lang="en-US" sz="2400" b="1" dirty="0">
              <a:solidFill>
                <a:schemeClr val="bg1"/>
              </a:solidFill>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2007—Smartphones introduced.</a:t>
          </a:r>
        </a:p>
        <a:p>
          <a:pPr>
            <a:spcAft>
              <a:spcPts val="0"/>
            </a:spcAft>
          </a:pPr>
          <a:r>
            <a:rPr lang="en-US" sz="2400" b="1" dirty="0">
              <a:solidFill>
                <a:schemeClr val="bg1"/>
              </a:solidFill>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2015—</a:t>
          </a:r>
        </a:p>
        <a:p>
          <a:pPr>
            <a:spcAft>
              <a:spcPts val="0"/>
            </a:spcAft>
          </a:pPr>
          <a:r>
            <a:rPr lang="en-US" sz="2400" b="1" dirty="0">
              <a:solidFill>
                <a:schemeClr val="bg1"/>
              </a:solidFill>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92% teen have phones</a:t>
          </a:r>
        </a:p>
      </dgm:t>
    </dgm:pt>
    <dgm:pt modelId="{88B6250D-6351-0245-875F-74513DDE3536}" type="parTrans" cxnId="{AD4C56FB-265A-CD46-A61B-B9ACF9F477BC}">
      <dgm:prSet/>
      <dgm:spPr/>
      <dgm:t>
        <a:bodyPr/>
        <a:lstStyle/>
        <a:p>
          <a:endParaRPr lang="en-US"/>
        </a:p>
      </dgm:t>
    </dgm:pt>
    <dgm:pt modelId="{6C95D5CA-8189-D244-B689-38328F360CFA}" type="sibTrans" cxnId="{AD4C56FB-265A-CD46-A61B-B9ACF9F477BC}">
      <dgm:prSet/>
      <dgm:spPr/>
      <dgm:t>
        <a:bodyPr/>
        <a:lstStyle/>
        <a:p>
          <a:endParaRPr lang="en-US"/>
        </a:p>
      </dgm:t>
    </dgm:pt>
    <dgm:pt modelId="{26B66359-2671-CC4D-999B-466565C512CE}" type="pres">
      <dgm:prSet presAssocID="{CBE4E32D-B76D-C64B-B8F2-205B5A57B43C}" presName="diagram" presStyleCnt="0">
        <dgm:presLayoutVars>
          <dgm:dir/>
          <dgm:resizeHandles val="exact"/>
        </dgm:presLayoutVars>
      </dgm:prSet>
      <dgm:spPr/>
    </dgm:pt>
    <dgm:pt modelId="{62180DC6-6D28-1849-AA91-2691D0706DF4}" type="pres">
      <dgm:prSet presAssocID="{2AFFCFBF-4F7D-1D41-A9EE-34C66D7A243D}" presName="node" presStyleLbl="node1" presStyleIdx="0" presStyleCnt="5" custScaleY="119301">
        <dgm:presLayoutVars>
          <dgm:bulletEnabled val="1"/>
        </dgm:presLayoutVars>
      </dgm:prSet>
      <dgm:spPr/>
    </dgm:pt>
    <dgm:pt modelId="{0C7BD9B1-109C-1942-BEB1-6DDFE1B48705}" type="pres">
      <dgm:prSet presAssocID="{1E33695A-D9E5-AA46-B755-C213940D0F4A}" presName="sibTrans" presStyleCnt="0"/>
      <dgm:spPr/>
    </dgm:pt>
    <dgm:pt modelId="{A60392A7-5B91-ED4B-8B97-92047972C310}" type="pres">
      <dgm:prSet presAssocID="{B2E05A64-9581-F24A-9B27-823038486CDF}" presName="node" presStyleLbl="node1" presStyleIdx="1" presStyleCnt="5" custScaleY="121846">
        <dgm:presLayoutVars>
          <dgm:bulletEnabled val="1"/>
        </dgm:presLayoutVars>
      </dgm:prSet>
      <dgm:spPr/>
    </dgm:pt>
    <dgm:pt modelId="{4AF40B2E-AF5E-BA40-81CF-D5F93F2B60D4}" type="pres">
      <dgm:prSet presAssocID="{0B6C82D4-DF4F-9A47-960A-313B456F2F64}" presName="sibTrans" presStyleCnt="0"/>
      <dgm:spPr/>
    </dgm:pt>
    <dgm:pt modelId="{9B6D86B2-0147-C24E-BCEA-EC60EDDE3245}" type="pres">
      <dgm:prSet presAssocID="{C502EBE5-A6E1-0648-8A27-0300B61B7DAA}" presName="node" presStyleLbl="node1" presStyleIdx="2" presStyleCnt="5" custScaleY="134221">
        <dgm:presLayoutVars>
          <dgm:bulletEnabled val="1"/>
        </dgm:presLayoutVars>
      </dgm:prSet>
      <dgm:spPr/>
    </dgm:pt>
    <dgm:pt modelId="{A7A686B1-B04A-3340-8E15-FFBAABB28847}" type="pres">
      <dgm:prSet presAssocID="{47E0B464-9038-794F-93D7-B9B9B902343C}" presName="sibTrans" presStyleCnt="0"/>
      <dgm:spPr/>
    </dgm:pt>
    <dgm:pt modelId="{AE7071AB-71E0-FE4E-BB4E-A2BC0D7C5E8E}" type="pres">
      <dgm:prSet presAssocID="{0E4682B2-39D1-4F44-A9CB-7A143B8A2A7E}" presName="node" presStyleLbl="node1" presStyleIdx="3" presStyleCnt="5" custScaleX="147211" custLinFactNeighborX="-16797" custLinFactNeighborY="1273">
        <dgm:presLayoutVars>
          <dgm:bulletEnabled val="1"/>
        </dgm:presLayoutVars>
      </dgm:prSet>
      <dgm:spPr/>
    </dgm:pt>
    <dgm:pt modelId="{1BAE51EE-52C0-FF42-AE4E-DC10D7A37C0D}" type="pres">
      <dgm:prSet presAssocID="{548B5B56-FCC1-D843-871B-201E4EDD79B7}" presName="sibTrans" presStyleCnt="0"/>
      <dgm:spPr/>
    </dgm:pt>
    <dgm:pt modelId="{4FD191BD-4381-4844-B106-094D0A3F1395}" type="pres">
      <dgm:prSet presAssocID="{62C197D7-C02F-2A4E-A3AA-2E7717FDA956}" presName="node" presStyleLbl="node1" presStyleIdx="4" presStyleCnt="5" custScaleX="139649" custScaleY="100000" custLinFactNeighborX="-3423" custLinFactNeighborY="-3077">
        <dgm:presLayoutVars>
          <dgm:bulletEnabled val="1"/>
        </dgm:presLayoutVars>
      </dgm:prSet>
      <dgm:spPr/>
    </dgm:pt>
  </dgm:ptLst>
  <dgm:cxnLst>
    <dgm:cxn modelId="{61D5290C-80D5-5141-8900-85415DD8587A}" type="presOf" srcId="{2AFFCFBF-4F7D-1D41-A9EE-34C66D7A243D}" destId="{62180DC6-6D28-1849-AA91-2691D0706DF4}" srcOrd="0" destOrd="0" presId="urn:microsoft.com/office/officeart/2005/8/layout/default"/>
    <dgm:cxn modelId="{D377CC0E-A48E-7049-9B16-AA6A19C5E470}" type="presOf" srcId="{62C197D7-C02F-2A4E-A3AA-2E7717FDA956}" destId="{4FD191BD-4381-4844-B106-094D0A3F1395}" srcOrd="0" destOrd="0" presId="urn:microsoft.com/office/officeart/2005/8/layout/default"/>
    <dgm:cxn modelId="{2C16A111-5F08-174D-81D9-8B5E8EDA7DEC}" type="presOf" srcId="{B2E05A64-9581-F24A-9B27-823038486CDF}" destId="{A60392A7-5B91-ED4B-8B97-92047972C310}" srcOrd="0" destOrd="0" presId="urn:microsoft.com/office/officeart/2005/8/layout/default"/>
    <dgm:cxn modelId="{BEB73124-565E-7D43-85AD-62000161FC20}" srcId="{CBE4E32D-B76D-C64B-B8F2-205B5A57B43C}" destId="{2AFFCFBF-4F7D-1D41-A9EE-34C66D7A243D}" srcOrd="0" destOrd="0" parTransId="{30EE6763-6E30-4543-BAA6-05DB5917B32C}" sibTransId="{1E33695A-D9E5-AA46-B755-C213940D0F4A}"/>
    <dgm:cxn modelId="{9FD5B825-A0F7-A043-9CFF-7D3628C9E7E8}" srcId="{CBE4E32D-B76D-C64B-B8F2-205B5A57B43C}" destId="{0E4682B2-39D1-4F44-A9CB-7A143B8A2A7E}" srcOrd="3" destOrd="0" parTransId="{E8D0CF47-8547-E245-A810-FBB52CAB0C2D}" sibTransId="{548B5B56-FCC1-D843-871B-201E4EDD79B7}"/>
    <dgm:cxn modelId="{2DB42D49-12E7-404D-B60C-E687DA5EDACC}" type="presOf" srcId="{CBE4E32D-B76D-C64B-B8F2-205B5A57B43C}" destId="{26B66359-2671-CC4D-999B-466565C512CE}" srcOrd="0" destOrd="0" presId="urn:microsoft.com/office/officeart/2005/8/layout/default"/>
    <dgm:cxn modelId="{F0C9427D-F9C6-D749-BE62-BA88C6E29198}" srcId="{CBE4E32D-B76D-C64B-B8F2-205B5A57B43C}" destId="{C502EBE5-A6E1-0648-8A27-0300B61B7DAA}" srcOrd="2" destOrd="0" parTransId="{A5FC2B07-2EAA-1A49-84C8-1F9493CFEAD7}" sibTransId="{47E0B464-9038-794F-93D7-B9B9B902343C}"/>
    <dgm:cxn modelId="{F1A87088-9A9C-BE4F-AB23-E612A450399D}" type="presOf" srcId="{0E4682B2-39D1-4F44-A9CB-7A143B8A2A7E}" destId="{AE7071AB-71E0-FE4E-BB4E-A2BC0D7C5E8E}" srcOrd="0" destOrd="0" presId="urn:microsoft.com/office/officeart/2005/8/layout/default"/>
    <dgm:cxn modelId="{70C7ADF2-C68E-5B45-9584-D249DE5E9199}" type="presOf" srcId="{C502EBE5-A6E1-0648-8A27-0300B61B7DAA}" destId="{9B6D86B2-0147-C24E-BCEA-EC60EDDE3245}" srcOrd="0" destOrd="0" presId="urn:microsoft.com/office/officeart/2005/8/layout/default"/>
    <dgm:cxn modelId="{AD4C56FB-265A-CD46-A61B-B9ACF9F477BC}" srcId="{CBE4E32D-B76D-C64B-B8F2-205B5A57B43C}" destId="{62C197D7-C02F-2A4E-A3AA-2E7717FDA956}" srcOrd="4" destOrd="0" parTransId="{88B6250D-6351-0245-875F-74513DDE3536}" sibTransId="{6C95D5CA-8189-D244-B689-38328F360CFA}"/>
    <dgm:cxn modelId="{0625B8FB-F367-7646-B9C1-1AEAFA54C020}" srcId="{CBE4E32D-B76D-C64B-B8F2-205B5A57B43C}" destId="{B2E05A64-9581-F24A-9B27-823038486CDF}" srcOrd="1" destOrd="0" parTransId="{A4AD60FA-BF9F-4E40-B504-F377A0DAE2E1}" sibTransId="{0B6C82D4-DF4F-9A47-960A-313B456F2F64}"/>
    <dgm:cxn modelId="{0B9EFF1E-796F-A947-9095-8835C4091EAE}" type="presParOf" srcId="{26B66359-2671-CC4D-999B-466565C512CE}" destId="{62180DC6-6D28-1849-AA91-2691D0706DF4}" srcOrd="0" destOrd="0" presId="urn:microsoft.com/office/officeart/2005/8/layout/default"/>
    <dgm:cxn modelId="{19409790-32C9-A841-9C49-18F355FE29DA}" type="presParOf" srcId="{26B66359-2671-CC4D-999B-466565C512CE}" destId="{0C7BD9B1-109C-1942-BEB1-6DDFE1B48705}" srcOrd="1" destOrd="0" presId="urn:microsoft.com/office/officeart/2005/8/layout/default"/>
    <dgm:cxn modelId="{ABF9116E-7522-C141-BA9A-C542CECCDB7E}" type="presParOf" srcId="{26B66359-2671-CC4D-999B-466565C512CE}" destId="{A60392A7-5B91-ED4B-8B97-92047972C310}" srcOrd="2" destOrd="0" presId="urn:microsoft.com/office/officeart/2005/8/layout/default"/>
    <dgm:cxn modelId="{7B8EFD69-CB8E-E84F-B7CA-E5F2AE9AFE0B}" type="presParOf" srcId="{26B66359-2671-CC4D-999B-466565C512CE}" destId="{4AF40B2E-AF5E-BA40-81CF-D5F93F2B60D4}" srcOrd="3" destOrd="0" presId="urn:microsoft.com/office/officeart/2005/8/layout/default"/>
    <dgm:cxn modelId="{B83C6AAA-9E28-4C46-8472-56E7B983AF5B}" type="presParOf" srcId="{26B66359-2671-CC4D-999B-466565C512CE}" destId="{9B6D86B2-0147-C24E-BCEA-EC60EDDE3245}" srcOrd="4" destOrd="0" presId="urn:microsoft.com/office/officeart/2005/8/layout/default"/>
    <dgm:cxn modelId="{C33C3B7E-1CE8-914B-B82B-7FCEAAF0194A}" type="presParOf" srcId="{26B66359-2671-CC4D-999B-466565C512CE}" destId="{A7A686B1-B04A-3340-8E15-FFBAABB28847}" srcOrd="5" destOrd="0" presId="urn:microsoft.com/office/officeart/2005/8/layout/default"/>
    <dgm:cxn modelId="{DC67E6E6-914D-CE4B-AE48-1D7CF0D0CE49}" type="presParOf" srcId="{26B66359-2671-CC4D-999B-466565C512CE}" destId="{AE7071AB-71E0-FE4E-BB4E-A2BC0D7C5E8E}" srcOrd="6" destOrd="0" presId="urn:microsoft.com/office/officeart/2005/8/layout/default"/>
    <dgm:cxn modelId="{1547033A-303E-E446-B070-285E1862918E}" type="presParOf" srcId="{26B66359-2671-CC4D-999B-466565C512CE}" destId="{1BAE51EE-52C0-FF42-AE4E-DC10D7A37C0D}" srcOrd="7" destOrd="0" presId="urn:microsoft.com/office/officeart/2005/8/layout/default"/>
    <dgm:cxn modelId="{DE3F3F08-67DA-6A48-B31B-B39A3D5524B9}" type="presParOf" srcId="{26B66359-2671-CC4D-999B-466565C512CE}" destId="{4FD191BD-4381-4844-B106-094D0A3F139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80DC6-6D28-1849-AA91-2691D0706DF4}">
      <dsp:nvSpPr>
        <dsp:cNvPr id="0" name=""/>
        <dsp:cNvSpPr/>
      </dsp:nvSpPr>
      <dsp:spPr>
        <a:xfrm>
          <a:off x="0" y="565153"/>
          <a:ext cx="2495065" cy="1785983"/>
        </a:xfrm>
        <a:prstGeom prst="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2010</a:t>
          </a:r>
        </a:p>
        <a:p>
          <a:pPr marL="0" lvl="0" indent="0" algn="ctr" defTabSz="1244600">
            <a:lnSpc>
              <a:spcPct val="90000"/>
            </a:lnSpc>
            <a:spcBef>
              <a:spcPct val="0"/>
            </a:spcBef>
            <a:spcAft>
              <a:spcPts val="0"/>
            </a:spcAft>
            <a:buNone/>
          </a:pP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8</a:t>
          </a:r>
          <a:r>
            <a:rPr lang="en-US" sz="2800" b="1" i="0" kern="1200" baseline="300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th</a:t>
          </a: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-12</a:t>
          </a:r>
          <a:r>
            <a:rPr lang="en-US" sz="2800" b="1" i="0" kern="1200" baseline="300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th</a:t>
          </a: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  graders </a:t>
          </a:r>
        </a:p>
        <a:p>
          <a:pPr marL="0" lvl="0" indent="0" algn="ctr" defTabSz="1244600">
            <a:lnSpc>
              <a:spcPct val="90000"/>
            </a:lnSpc>
            <a:spcBef>
              <a:spcPct val="0"/>
            </a:spcBef>
            <a:spcAft>
              <a:spcPts val="0"/>
            </a:spcAft>
            <a:buNone/>
          </a:pP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13%  reported depression</a:t>
          </a:r>
        </a:p>
      </dsp:txBody>
      <dsp:txXfrm>
        <a:off x="0" y="565153"/>
        <a:ext cx="2495065" cy="1785983"/>
      </dsp:txXfrm>
    </dsp:sp>
    <dsp:sp modelId="{A60392A7-5B91-ED4B-8B97-92047972C310}">
      <dsp:nvSpPr>
        <dsp:cNvPr id="0" name=""/>
        <dsp:cNvSpPr/>
      </dsp:nvSpPr>
      <dsp:spPr>
        <a:xfrm>
          <a:off x="2744572" y="546104"/>
          <a:ext cx="2495065" cy="1824082"/>
        </a:xfrm>
        <a:prstGeom prst="rect">
          <a:avLst/>
        </a:prstGeom>
        <a:solidFill>
          <a:schemeClr val="accent5">
            <a:hueOff val="4058470"/>
            <a:satOff val="-7603"/>
            <a:lumOff val="735"/>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2015 </a:t>
          </a:r>
        </a:p>
        <a:p>
          <a:pPr marL="0" lvl="0" indent="0" algn="ctr" defTabSz="1244600">
            <a:lnSpc>
              <a:spcPct val="90000"/>
            </a:lnSpc>
            <a:spcBef>
              <a:spcPct val="0"/>
            </a:spcBef>
            <a:spcAft>
              <a:spcPts val="0"/>
            </a:spcAft>
            <a:buNone/>
          </a:pP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8</a:t>
          </a:r>
          <a:r>
            <a:rPr lang="en-US" sz="2800" b="1" i="0" kern="1200" baseline="300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th</a:t>
          </a: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-12</a:t>
          </a:r>
          <a:r>
            <a:rPr lang="en-US" sz="2800" b="1" i="0" kern="1200" baseline="300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th</a:t>
          </a: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  graders</a:t>
          </a:r>
        </a:p>
        <a:p>
          <a:pPr marL="0" lvl="0" indent="0" algn="ctr" defTabSz="1244600">
            <a:lnSpc>
              <a:spcPct val="90000"/>
            </a:lnSpc>
            <a:spcBef>
              <a:spcPct val="0"/>
            </a:spcBef>
            <a:spcAft>
              <a:spcPts val="0"/>
            </a:spcAft>
            <a:buNone/>
          </a:pPr>
          <a:r>
            <a:rPr lang="en-US" sz="2800" b="1" i="0" kern="1200" dirty="0">
              <a:effectLst>
                <a:outerShdw blurRad="50800" dist="38100" dir="13500000" algn="br" rotWithShape="0">
                  <a:prstClr val="black">
                    <a:alpha val="40000"/>
                  </a:prstClr>
                </a:outerShdw>
              </a:effectLst>
              <a:latin typeface="Arial Narrow" panose="020B0604020202020204" pitchFamily="34" charset="0"/>
              <a:cs typeface="Arial Narrow" panose="020B0604020202020204" pitchFamily="34" charset="0"/>
            </a:rPr>
            <a:t>66% reported depression</a:t>
          </a:r>
        </a:p>
      </dsp:txBody>
      <dsp:txXfrm>
        <a:off x="2744572" y="546104"/>
        <a:ext cx="2495065" cy="1824082"/>
      </dsp:txXfrm>
    </dsp:sp>
    <dsp:sp modelId="{9B6D86B2-0147-C24E-BCEA-EC60EDDE3245}">
      <dsp:nvSpPr>
        <dsp:cNvPr id="0" name=""/>
        <dsp:cNvSpPr/>
      </dsp:nvSpPr>
      <dsp:spPr>
        <a:xfrm>
          <a:off x="5489145" y="453474"/>
          <a:ext cx="2495065" cy="2009341"/>
        </a:xfrm>
        <a:prstGeom prst="rect">
          <a:avLst/>
        </a:prstGeom>
        <a:solidFill>
          <a:schemeClr val="accent5">
            <a:hueOff val="8116940"/>
            <a:satOff val="-15205"/>
            <a:lumOff val="147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US" sz="2800" b="1" kern="1200"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2010-2015 Suicide rates for girls</a:t>
          </a:r>
        </a:p>
        <a:p>
          <a:pPr marL="0" lvl="0" indent="0" algn="ctr" defTabSz="1244600">
            <a:lnSpc>
              <a:spcPct val="90000"/>
            </a:lnSpc>
            <a:spcBef>
              <a:spcPct val="0"/>
            </a:spcBef>
            <a:spcAft>
              <a:spcPts val="0"/>
            </a:spcAft>
            <a:buNone/>
          </a:pPr>
          <a:r>
            <a:rPr lang="en-US" sz="2800" b="1" kern="1200"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increased by 65% </a:t>
          </a:r>
        </a:p>
      </dsp:txBody>
      <dsp:txXfrm>
        <a:off x="5489145" y="453474"/>
        <a:ext cx="2495065" cy="2009341"/>
      </dsp:txXfrm>
    </dsp:sp>
    <dsp:sp modelId="{AE7071AB-71E0-FE4E-BB4E-A2BC0D7C5E8E}">
      <dsp:nvSpPr>
        <dsp:cNvPr id="0" name=""/>
        <dsp:cNvSpPr/>
      </dsp:nvSpPr>
      <dsp:spPr>
        <a:xfrm>
          <a:off x="0" y="2731380"/>
          <a:ext cx="3673011" cy="1497039"/>
        </a:xfrm>
        <a:prstGeom prst="rect">
          <a:avLst/>
        </a:prstGeom>
        <a:solidFill>
          <a:schemeClr val="accent5">
            <a:hueOff val="12175410"/>
            <a:satOff val="-22808"/>
            <a:lumOff val="2205"/>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2010-2015</a:t>
          </a:r>
        </a:p>
        <a:p>
          <a:pPr marL="0" lvl="0" indent="0" algn="ctr" defTabSz="1244600">
            <a:lnSpc>
              <a:spcPct val="90000"/>
            </a:lnSpc>
            <a:spcBef>
              <a:spcPct val="0"/>
            </a:spcBef>
            <a:spcAft>
              <a:spcPct val="35000"/>
            </a:spcAft>
            <a:buNone/>
          </a:pPr>
          <a:r>
            <a:rPr lang="en-US" sz="2800" b="1" kern="1200"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Visits to counseling centers jumped 30%</a:t>
          </a:r>
        </a:p>
      </dsp:txBody>
      <dsp:txXfrm>
        <a:off x="0" y="2731380"/>
        <a:ext cx="3673011" cy="1497039"/>
      </dsp:txXfrm>
    </dsp:sp>
    <dsp:sp modelId="{4FD191BD-4381-4844-B106-094D0A3F1395}">
      <dsp:nvSpPr>
        <dsp:cNvPr id="0" name=""/>
        <dsp:cNvSpPr/>
      </dsp:nvSpPr>
      <dsp:spPr>
        <a:xfrm>
          <a:off x="4125791" y="2666258"/>
          <a:ext cx="3484334" cy="1497039"/>
        </a:xfrm>
        <a:prstGeom prst="rect">
          <a:avLst/>
        </a:prstGeom>
        <a:solidFill>
          <a:schemeClr val="accent5">
            <a:hueOff val="16233880"/>
            <a:satOff val="-30410"/>
            <a:lumOff val="294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dirty="0">
              <a:solidFill>
                <a:schemeClr val="bg1"/>
              </a:solidFill>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2007—Smartphones introduced.</a:t>
          </a:r>
        </a:p>
        <a:p>
          <a:pPr marL="0" lvl="0" indent="0" algn="ctr" defTabSz="1066800">
            <a:lnSpc>
              <a:spcPct val="90000"/>
            </a:lnSpc>
            <a:spcBef>
              <a:spcPct val="0"/>
            </a:spcBef>
            <a:spcAft>
              <a:spcPts val="0"/>
            </a:spcAft>
            <a:buNone/>
          </a:pPr>
          <a:r>
            <a:rPr lang="en-US" sz="2400" b="1" kern="1200" dirty="0">
              <a:solidFill>
                <a:schemeClr val="bg1"/>
              </a:solidFill>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2015—</a:t>
          </a:r>
        </a:p>
        <a:p>
          <a:pPr marL="0" lvl="0" indent="0" algn="ctr" defTabSz="1066800">
            <a:lnSpc>
              <a:spcPct val="90000"/>
            </a:lnSpc>
            <a:spcBef>
              <a:spcPct val="0"/>
            </a:spcBef>
            <a:spcAft>
              <a:spcPts val="0"/>
            </a:spcAft>
            <a:buNone/>
          </a:pPr>
          <a:r>
            <a:rPr lang="en-US" sz="2400" b="1" kern="1200" dirty="0">
              <a:solidFill>
                <a:schemeClr val="bg1"/>
              </a:solidFill>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92% teen have phones</a:t>
          </a:r>
        </a:p>
      </dsp:txBody>
      <dsp:txXfrm>
        <a:off x="4125791" y="2666258"/>
        <a:ext cx="3484334" cy="14970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17DE8C-123E-0A40-AD93-D594B85EE007}" type="datetimeFigureOut">
              <a:rPr lang="en-US" smtClean="0"/>
              <a:t>1/6/21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9A3AD-41AF-7341-BADB-88ECEEF2DE0C}" type="slidenum">
              <a:rPr lang="en-US" smtClean="0"/>
              <a:t>‹#›</a:t>
            </a:fld>
            <a:endParaRPr lang="en-US"/>
          </a:p>
        </p:txBody>
      </p:sp>
    </p:spTree>
    <p:extLst>
      <p:ext uri="{BB962C8B-B14F-4D97-AF65-F5344CB8AC3E}">
        <p14:creationId xmlns:p14="http://schemas.microsoft.com/office/powerpoint/2010/main" val="1910660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Does Social Media Cause Depression?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Is using social media making our kids unhappy? Evidence is mounting that there is a link between social media and depression. </a:t>
            </a: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1</a:t>
            </a:fld>
            <a:endParaRPr lang="en-US"/>
          </a:p>
        </p:txBody>
      </p:sp>
    </p:spTree>
    <p:extLst>
      <p:ext uri="{BB962C8B-B14F-4D97-AF65-F5344CB8AC3E}">
        <p14:creationId xmlns:p14="http://schemas.microsoft.com/office/powerpoint/2010/main" val="320950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dirty="0"/>
              <a:t>Disrupted Concentration</a:t>
            </a:r>
            <a:endParaRPr lang="en-US" sz="1200" b="1" kern="1200" dirty="0">
              <a:solidFill>
                <a:schemeClr val="tx1"/>
              </a:solidFill>
              <a:effectLst/>
              <a:latin typeface="+mn-lt"/>
              <a:ea typeface="+mn-ea"/>
              <a:cs typeface="+mn-cs"/>
            </a:endParaRPr>
          </a:p>
          <a:p>
            <a:pPr marL="171450" indent="-171450">
              <a:buFont typeface="Arial"/>
              <a:buChar char="•"/>
            </a:pP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Another thing disrupted by social media is the process of doing homework and other tasks that require concentration. </a:t>
            </a:r>
          </a:p>
          <a:p>
            <a:pPr marL="171450" indent="-171450">
              <a:buFont typeface="Arial"/>
              <a:buChar char="•"/>
            </a:pPr>
            <a:r>
              <a:rPr lang="en-US" sz="1200" kern="1200" dirty="0">
                <a:solidFill>
                  <a:schemeClr val="tx1"/>
                </a:solidFill>
                <a:effectLst/>
                <a:latin typeface="+mn-lt"/>
                <a:ea typeface="+mn-ea"/>
                <a:cs typeface="+mn-cs"/>
              </a:rPr>
              <a:t>It’s become common for teenagers to engage with friends on social media at the same time they are studying. </a:t>
            </a:r>
          </a:p>
          <a:p>
            <a:pPr marL="171450" indent="-171450">
              <a:buFont typeface="Arial"/>
              <a:buChar char="•"/>
            </a:pPr>
            <a:r>
              <a:rPr lang="en-US" sz="1200" kern="1200" dirty="0">
                <a:solidFill>
                  <a:schemeClr val="tx1"/>
                </a:solidFill>
                <a:effectLst/>
                <a:latin typeface="+mn-lt"/>
                <a:ea typeface="+mn-ea"/>
                <a:cs typeface="+mn-cs"/>
              </a:rPr>
              <a:t>They take pride in being able to multi-task, but evidence shows that it cuts down on learning and performance. </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“Basically, multitasking isn’t possible,” Dr. Hamlet notes. “What you end up doing is really just switching back and forth between two tasks rather quickly. There is a cost to the brain.” And with poorer concentration and constant interruption, homework takes substantially longer than it should, cutting into free time and adding to stress.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10</a:t>
            </a:fld>
            <a:endParaRPr lang="en-US"/>
          </a:p>
        </p:txBody>
      </p:sp>
    </p:spTree>
    <p:extLst>
      <p:ext uri="{BB962C8B-B14F-4D97-AF65-F5344CB8AC3E}">
        <p14:creationId xmlns:p14="http://schemas.microsoft.com/office/powerpoint/2010/main" val="212317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1" dirty="0"/>
              <a:t>Sleep Deprivation And Depression</a:t>
            </a:r>
            <a:endParaRPr lang="en-US" sz="1200" b="1"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Research shows that 60 percent of adolescents are looking at their phones in the last hour before sleep, and that they get on average an hour less sleep than their peers who don’t use their phones before bed.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Blue light from electronic screens interferes with falling asleep; on top of that, checking social media is not necessarily a relaxing or sleep-inducing activity.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Scrolling on social media, notes Dr. Hamlet, can easily end up causing stress. </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ways in which social media use impacts mood may be indirect. For instance, one of the most common contributors to depression in teenagers is sleep deprivation, which can be caused, or exacerbated, by social media. </a:t>
            </a:r>
            <a:endParaRPr lang="en-US" dirty="0">
              <a:effectLst/>
            </a:endParaRPr>
          </a:p>
          <a:p>
            <a:r>
              <a:rPr lang="en-US" sz="1200" kern="1200" dirty="0">
                <a:solidFill>
                  <a:schemeClr val="tx1"/>
                </a:solidFill>
                <a:effectLst/>
                <a:latin typeface="+mn-lt"/>
                <a:ea typeface="+mn-ea"/>
                <a:cs typeface="+mn-cs"/>
              </a:rPr>
              <a:t>Research shows that 60 percent of adolescents are looking at their phones in the last hour before sleep, and that they get on average an hour less sleep than their peers who don’t use their phones before bed. Blue light from electronic screens interferes with falling asleep; on top of that, checking social media is not necessarily a relaxing or sleep-inducing activity. Scrolling on social media, notes Dr. Hamlet, can easily end up causing stress. </a:t>
            </a:r>
            <a:endParaRPr lang="en-US" dirty="0">
              <a:effectLst/>
            </a:endParaRPr>
          </a:p>
          <a:p>
            <a:r>
              <a:rPr lang="en-US" sz="1200" kern="1200" dirty="0">
                <a:solidFill>
                  <a:schemeClr val="tx1"/>
                </a:solidFill>
                <a:effectLst/>
                <a:latin typeface="+mn-lt"/>
                <a:ea typeface="+mn-ea"/>
                <a:cs typeface="+mn-cs"/>
              </a:rPr>
              <a:t>“Social media can have a profound </a:t>
            </a:r>
            <a:r>
              <a:rPr lang="en-US" sz="1200" kern="1200" dirty="0" err="1">
                <a:solidFill>
                  <a:schemeClr val="tx1"/>
                </a:solidFill>
                <a:effectLst/>
                <a:latin typeface="+mn-lt"/>
                <a:ea typeface="+mn-ea"/>
                <a:cs typeface="+mn-cs"/>
              </a:rPr>
              <a:t>eTect</a:t>
            </a:r>
            <a:r>
              <a:rPr lang="en-US" sz="1200" kern="1200" dirty="0">
                <a:solidFill>
                  <a:schemeClr val="tx1"/>
                </a:solidFill>
                <a:effectLst/>
                <a:latin typeface="+mn-lt"/>
                <a:ea typeface="+mn-ea"/>
                <a:cs typeface="+mn-cs"/>
              </a:rPr>
              <a:t> on sleep,” adds Dr. </a:t>
            </a:r>
            <a:r>
              <a:rPr lang="en-US" sz="1200" kern="1200" dirty="0" err="1">
                <a:solidFill>
                  <a:schemeClr val="tx1"/>
                </a:solidFill>
                <a:effectLst/>
                <a:latin typeface="+mn-lt"/>
                <a:ea typeface="+mn-ea"/>
                <a:cs typeface="+mn-cs"/>
              </a:rPr>
              <a:t>Bubrick</a:t>
            </a:r>
            <a:r>
              <a:rPr lang="en-US" sz="1200" kern="1200" dirty="0">
                <a:solidFill>
                  <a:schemeClr val="tx1"/>
                </a:solidFill>
                <a:effectLst/>
                <a:latin typeface="+mn-lt"/>
                <a:ea typeface="+mn-ea"/>
                <a:cs typeface="+mn-cs"/>
              </a:rPr>
              <a:t>. “You have </a:t>
            </a:r>
            <a:endParaRPr lang="en-US" dirty="0">
              <a:effectLst/>
            </a:endParaRPr>
          </a:p>
          <a:p>
            <a:r>
              <a:rPr lang="en-US" sz="1200" kern="1200" dirty="0">
                <a:solidFill>
                  <a:schemeClr val="tx1"/>
                </a:solidFill>
                <a:effectLst/>
                <a:latin typeface="+mn-lt"/>
                <a:ea typeface="+mn-ea"/>
                <a:cs typeface="+mn-cs"/>
              </a:rPr>
              <a:t>the intention to check Facebook or </a:t>
            </a:r>
            <a:r>
              <a:rPr lang="en-US" sz="1200" kern="1200" dirty="0" err="1">
                <a:solidFill>
                  <a:schemeClr val="tx1"/>
                </a:solidFill>
                <a:effectLst/>
                <a:latin typeface="+mn-lt"/>
                <a:ea typeface="+mn-ea"/>
                <a:cs typeface="+mn-cs"/>
              </a:rPr>
              <a:t>Instagram</a:t>
            </a:r>
            <a:r>
              <a:rPr lang="en-US" sz="1200" kern="1200" dirty="0">
                <a:solidFill>
                  <a:schemeClr val="tx1"/>
                </a:solidFill>
                <a:effectLst/>
                <a:latin typeface="+mn-lt"/>
                <a:ea typeface="+mn-ea"/>
                <a:cs typeface="+mn-cs"/>
              </a:rPr>
              <a:t> for 5 minutes, and the next thing you know 50 minutes are gone. You’re an hour behind in sleep, and more tired the next day. You </a:t>
            </a:r>
            <a:r>
              <a:rPr lang="en-US" sz="1200" kern="1200" dirty="0" err="1">
                <a:solidFill>
                  <a:schemeClr val="tx1"/>
                </a:solidFill>
                <a:effectLst/>
                <a:latin typeface="+mn-lt"/>
                <a:ea typeface="+mn-ea"/>
                <a:cs typeface="+mn-cs"/>
              </a:rPr>
              <a:t>Vnd</a:t>
            </a:r>
            <a:r>
              <a:rPr lang="en-US" sz="1200" kern="1200" dirty="0">
                <a:solidFill>
                  <a:schemeClr val="tx1"/>
                </a:solidFill>
                <a:effectLst/>
                <a:latin typeface="+mn-lt"/>
                <a:ea typeface="+mn-ea"/>
                <a:cs typeface="+mn-cs"/>
              </a:rPr>
              <a:t> it harder to focus. You’re </a:t>
            </a:r>
            <a:r>
              <a:rPr lang="en-US" sz="1200" kern="1200" dirty="0" err="1">
                <a:solidFill>
                  <a:schemeClr val="tx1"/>
                </a:solidFill>
                <a:effectLst/>
                <a:latin typeface="+mn-lt"/>
                <a:ea typeface="+mn-ea"/>
                <a:cs typeface="+mn-cs"/>
              </a:rPr>
              <a:t>oT</a:t>
            </a:r>
            <a:r>
              <a:rPr lang="en-US" sz="1200" kern="1200" dirty="0">
                <a:solidFill>
                  <a:schemeClr val="tx1"/>
                </a:solidFill>
                <a:effectLst/>
                <a:latin typeface="+mn-lt"/>
                <a:ea typeface="+mn-ea"/>
                <a:cs typeface="+mn-cs"/>
              </a:rPr>
              <a:t> your game, and it spirals from there.”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11</a:t>
            </a:fld>
            <a:endParaRPr lang="en-US"/>
          </a:p>
        </p:txBody>
      </p:sp>
    </p:spTree>
    <p:extLst>
      <p:ext uri="{BB962C8B-B14F-4D97-AF65-F5344CB8AC3E}">
        <p14:creationId xmlns:p14="http://schemas.microsoft.com/office/powerpoint/2010/main" val="291708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FF00"/>
                </a:solidFill>
                <a:effectLst>
                  <a:outerShdw blurRad="50800" dist="38100" dir="13500000" algn="br" rotWithShape="0">
                    <a:prstClr val="black">
                      <a:alpha val="40000"/>
                    </a:prstClr>
                  </a:outerShdw>
                </a:effectLst>
              </a:rPr>
              <a:t>University of Pennsylvania Research:  </a:t>
            </a:r>
            <a:r>
              <a:rPr lang="en-US" sz="1200" b="1" dirty="0">
                <a:solidFill>
                  <a:srgbClr val="FFFF00"/>
                </a:solidFill>
                <a:effectLst>
                  <a:outerShdw blurRad="50800" dist="38100" dir="13500000" algn="br" rotWithShape="0">
                    <a:prstClr val="black">
                      <a:alpha val="40000"/>
                    </a:prstClr>
                  </a:outerShdw>
                </a:effectLst>
              </a:rPr>
              <a:t>Psychologist Melissa G. Hunt published her findings in the December 2018 </a:t>
            </a:r>
            <a:r>
              <a:rPr lang="en-US" sz="1200" b="1" i="1" dirty="0">
                <a:solidFill>
                  <a:srgbClr val="FFFF00"/>
                </a:solidFill>
                <a:effectLst>
                  <a:outerShdw blurRad="50800" dist="38100" dir="13500000" algn="br" rotWithShape="0">
                    <a:prstClr val="black">
                      <a:alpha val="40000"/>
                    </a:prstClr>
                  </a:outerShdw>
                </a:effectLst>
              </a:rPr>
              <a:t>Journal of Social and Clinical Psychology</a:t>
            </a:r>
          </a:p>
          <a:p>
            <a:pPr marL="171450" indent="-171450">
              <a:buFont typeface="Arial" panose="020B0604020202020204" pitchFamily="34" charset="0"/>
              <a:buChar char="•"/>
            </a:pPr>
            <a:endParaRPr lang="en-US" sz="1200" b="1" i="1" dirty="0">
              <a:solidFill>
                <a:srgbClr val="FFFF00"/>
              </a:solidFill>
              <a:effectLst>
                <a:outerShdw blurRad="50800" dist="38100" dir="13500000" algn="br" rotWithShape="0">
                  <a:prstClr val="black">
                    <a:alpha val="40000"/>
                  </a:prstClr>
                </a:outerShdw>
              </a:effectLst>
            </a:endParaRPr>
          </a:p>
          <a:p>
            <a:pPr marL="171450" indent="-171450">
              <a:buFont typeface="Arial" panose="020B0604020202020204" pitchFamily="34" charset="0"/>
              <a:buChar char="•"/>
            </a:pPr>
            <a:r>
              <a:rPr lang="en-US" sz="1200" dirty="0">
                <a:effectLst>
                  <a:glow rad="63500">
                    <a:schemeClr val="accent2">
                      <a:satMod val="175000"/>
                      <a:alpha val="40000"/>
                    </a:schemeClr>
                  </a:glow>
                  <a:outerShdw blurRad="50800" dist="38100" dir="13500000" algn="br" rotWithShape="0">
                    <a:prstClr val="black">
                      <a:alpha val="40000"/>
                    </a:prstClr>
                  </a:outerShdw>
                </a:effectLst>
              </a:rPr>
              <a:t>143 participants completed a survey to determine mood and well-being at the study's start.</a:t>
            </a:r>
          </a:p>
          <a:p>
            <a:pPr marL="171450" indent="-171450">
              <a:buFont typeface="Arial" panose="020B0604020202020204" pitchFamily="34" charset="0"/>
              <a:buChar char="•"/>
            </a:pPr>
            <a:r>
              <a:rPr lang="en-US" sz="1200" dirty="0">
                <a:effectLst>
                  <a:glow rad="63500">
                    <a:schemeClr val="accent2">
                      <a:satMod val="175000"/>
                      <a:alpha val="40000"/>
                    </a:schemeClr>
                  </a:glow>
                  <a:outerShdw blurRad="50800" dist="38100" dir="13500000" algn="br" rotWithShape="0">
                    <a:prstClr val="black">
                      <a:alpha val="40000"/>
                    </a:prstClr>
                  </a:outerShdw>
                </a:effectLst>
              </a:rPr>
              <a:t>They shared shots of their iPhone battery screens to offer a week's worth of baseline social-media data.</a:t>
            </a:r>
          </a:p>
          <a:p>
            <a:pPr marL="171450" indent="-171450">
              <a:buFont typeface="Arial" panose="020B0604020202020204" pitchFamily="34" charset="0"/>
              <a:buChar char="•"/>
            </a:pPr>
            <a:r>
              <a:rPr lang="en-US" sz="1200" dirty="0">
                <a:effectLst>
                  <a:glow rad="63500">
                    <a:schemeClr val="accent2">
                      <a:satMod val="175000"/>
                      <a:alpha val="40000"/>
                    </a:schemeClr>
                  </a:glow>
                  <a:outerShdw blurRad="50800" dist="38100" dir="13500000" algn="br" rotWithShape="0">
                    <a:prstClr val="black">
                      <a:alpha val="40000"/>
                    </a:prstClr>
                  </a:outerShdw>
                </a:effectLst>
              </a:rPr>
              <a:t>Hunt then looked at seven outcome measures including fear of missing out, anxiety, depression, and loneliness.</a:t>
            </a:r>
            <a:br>
              <a:rPr lang="en-US" sz="1200" dirty="0">
                <a:effectLst>
                  <a:glow rad="63500">
                    <a:schemeClr val="accent2">
                      <a:satMod val="175000"/>
                      <a:alpha val="40000"/>
                    </a:schemeClr>
                  </a:glow>
                  <a:outerShdw blurRad="50800" dist="38100" dir="13500000" algn="br" rotWithShape="0">
                    <a:prstClr val="black">
                      <a:alpha val="40000"/>
                    </a:prstClr>
                  </a:outerShdw>
                </a:effectLst>
              </a:rPr>
            </a:br>
            <a:endParaRPr lang="en-US" sz="1200" dirty="0">
              <a:effectLst>
                <a:glow rad="63500">
                  <a:schemeClr val="accent2">
                    <a:satMod val="175000"/>
                    <a:alpha val="40000"/>
                  </a:schemeClr>
                </a:glow>
                <a:outerShdw blurRad="50800" dist="38100" dir="13500000" algn="br" rotWithShape="0">
                  <a:prstClr val="black">
                    <a:alpha val="40000"/>
                  </a:prstClr>
                </a:outerShdw>
              </a:effectLst>
            </a:endParaRPr>
          </a:p>
          <a:p>
            <a:endParaRPr lang="en-US" b="1" dirty="0"/>
          </a:p>
        </p:txBody>
      </p:sp>
      <p:sp>
        <p:nvSpPr>
          <p:cNvPr id="4" name="Slide Number Placeholder 3"/>
          <p:cNvSpPr>
            <a:spLocks noGrp="1"/>
          </p:cNvSpPr>
          <p:nvPr>
            <p:ph type="sldNum" sz="quarter" idx="5"/>
          </p:nvPr>
        </p:nvSpPr>
        <p:spPr/>
        <p:txBody>
          <a:bodyPr/>
          <a:lstStyle/>
          <a:p>
            <a:fld id="{8C69A3AD-41AF-7341-BADB-88ECEEF2DE0C}" type="slidenum">
              <a:rPr lang="en-US" smtClean="0"/>
              <a:t>12</a:t>
            </a:fld>
            <a:endParaRPr lang="en-US"/>
          </a:p>
        </p:txBody>
      </p:sp>
    </p:spTree>
    <p:extLst>
      <p:ext uri="{BB962C8B-B14F-4D97-AF65-F5344CB8AC3E}">
        <p14:creationId xmlns:p14="http://schemas.microsoft.com/office/powerpoint/2010/main" val="203075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50800" dist="38100" dir="13500000" algn="br" rotWithShape="0">
                    <a:prstClr val="black">
                      <a:alpha val="40000"/>
                    </a:prstClr>
                  </a:outerShdw>
                </a:effectLst>
              </a:rPr>
              <a:t>Research Results</a:t>
            </a:r>
          </a:p>
          <a:p>
            <a:pPr marL="171450" indent="-171450">
              <a:lnSpc>
                <a:spcPct val="90000"/>
              </a:lnSpc>
              <a:buFont typeface="Arial" panose="020B0604020202020204" pitchFamily="34" charset="0"/>
              <a:buChar char="•"/>
            </a:pPr>
            <a:r>
              <a:rPr lang="en-US" sz="1200" b="0" dirty="0">
                <a:effectLst>
                  <a:glow rad="63500">
                    <a:schemeClr val="accent2">
                      <a:satMod val="175000"/>
                      <a:alpha val="40000"/>
                    </a:schemeClr>
                  </a:glow>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Using less social media leads to significant decreases in both depression and loneliness. </a:t>
            </a:r>
          </a:p>
          <a:p>
            <a:pPr marL="171450" indent="-171450">
              <a:lnSpc>
                <a:spcPct val="90000"/>
              </a:lnSpc>
              <a:buFont typeface="Arial" panose="020B0604020202020204" pitchFamily="34" charset="0"/>
              <a:buChar char="•"/>
            </a:pPr>
            <a:r>
              <a:rPr lang="en-US" sz="1200" b="0" dirty="0">
                <a:effectLst>
                  <a:glow rad="63500">
                    <a:schemeClr val="accent2">
                      <a:satMod val="175000"/>
                      <a:alpha val="40000"/>
                    </a:schemeClr>
                  </a:glow>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When you're not busy getting sucked into social media, you're actually spending more time on things that are more likely to make you feel better about your life.</a:t>
            </a:r>
          </a:p>
          <a:p>
            <a:pPr marL="171450" indent="-171450">
              <a:lnSpc>
                <a:spcPct val="90000"/>
              </a:lnSpc>
              <a:buFont typeface="Arial" panose="020B0604020202020204" pitchFamily="34" charset="0"/>
              <a:buChar char="•"/>
            </a:pPr>
            <a:r>
              <a:rPr lang="en-US" sz="1200" b="0" dirty="0">
                <a:effectLst>
                  <a:glow rad="63500">
                    <a:schemeClr val="accent2">
                      <a:satMod val="175000"/>
                      <a:alpha val="40000"/>
                    </a:schemeClr>
                  </a:glow>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t>"In general, put your phone down and be with the people in your life."</a:t>
            </a:r>
          </a:p>
        </p:txBody>
      </p:sp>
      <p:sp>
        <p:nvSpPr>
          <p:cNvPr id="4" name="Slide Number Placeholder 3"/>
          <p:cNvSpPr>
            <a:spLocks noGrp="1"/>
          </p:cNvSpPr>
          <p:nvPr>
            <p:ph type="sldNum" sz="quarter" idx="5"/>
          </p:nvPr>
        </p:nvSpPr>
        <p:spPr/>
        <p:txBody>
          <a:bodyPr/>
          <a:lstStyle/>
          <a:p>
            <a:fld id="{8C69A3AD-41AF-7341-BADB-88ECEEF2DE0C}" type="slidenum">
              <a:rPr lang="en-US" smtClean="0"/>
              <a:t>13</a:t>
            </a:fld>
            <a:endParaRPr lang="en-US"/>
          </a:p>
        </p:txBody>
      </p:sp>
    </p:spTree>
    <p:extLst>
      <p:ext uri="{BB962C8B-B14F-4D97-AF65-F5344CB8AC3E}">
        <p14:creationId xmlns:p14="http://schemas.microsoft.com/office/powerpoint/2010/main" val="65893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How To Minimize</a:t>
            </a:r>
            <a:r>
              <a:rPr lang="en-US" sz="1200" b="1" kern="1200" baseline="0" dirty="0">
                <a:solidFill>
                  <a:schemeClr val="tx1"/>
                </a:solidFill>
                <a:effectLst/>
                <a:latin typeface="+mn-lt"/>
                <a:ea typeface="+mn-ea"/>
                <a:cs typeface="+mn-cs"/>
              </a:rPr>
              <a:t> Negative Effects Of Social Media Use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Focus On Balance: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Make sure your kids are also engaging in social interaction online and have time for activities that help build identity and self-confidence. </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we don’t yet have conclusive evidence that social media use actually causes depression, we do have plenty of warning signs that it may be </a:t>
            </a:r>
            <a:r>
              <a:rPr lang="en-US" sz="1200" kern="1200" dirty="0" err="1">
                <a:solidFill>
                  <a:schemeClr val="tx1"/>
                </a:solidFill>
                <a:effectLst/>
                <a:latin typeface="+mn-lt"/>
                <a:ea typeface="+mn-ea"/>
                <a:cs typeface="+mn-cs"/>
              </a:rPr>
              <a:t>aTecting</a:t>
            </a:r>
            <a:r>
              <a:rPr lang="en-US" sz="1200" kern="1200" dirty="0">
                <a:solidFill>
                  <a:schemeClr val="tx1"/>
                </a:solidFill>
                <a:effectLst/>
                <a:latin typeface="+mn-lt"/>
                <a:ea typeface="+mn-ea"/>
                <a:cs typeface="+mn-cs"/>
              </a:rPr>
              <a:t> our kids negatively. So it’s smart for parents to check in regularly with kids about their social media use, to make sure it’s positive and healthy, and guide them towards ways to change it, if you think it’s not. </a:t>
            </a:r>
            <a:endParaRPr lang="en-US" dirty="0">
              <a:effectLst/>
            </a:endParaRPr>
          </a:p>
          <a:p>
            <a:r>
              <a:rPr lang="en-US" sz="1200" kern="1200" dirty="0">
                <a:solidFill>
                  <a:schemeClr val="tx1"/>
                </a:solidFill>
                <a:effectLst/>
                <a:latin typeface="+mn-lt"/>
                <a:ea typeface="+mn-ea"/>
                <a:cs typeface="+mn-cs"/>
              </a:rPr>
              <a:t>Also, be alert for symptoms of depression. If you notice signs that your child might be depressed, take them seriously. Ask your child how he is doing, and don’t hesitate to set up an appointment with a mental health provider. </a:t>
            </a:r>
            <a:endParaRPr lang="en-US" dirty="0">
              <a:effectLst/>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14</a:t>
            </a:fld>
            <a:endParaRPr lang="en-US"/>
          </a:p>
        </p:txBody>
      </p:sp>
    </p:spTree>
    <p:extLst>
      <p:ext uri="{BB962C8B-B14F-4D97-AF65-F5344CB8AC3E}">
        <p14:creationId xmlns:p14="http://schemas.microsoft.com/office/powerpoint/2010/main" val="282256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1" kern="1200" dirty="0">
                <a:solidFill>
                  <a:schemeClr val="tx1"/>
                </a:solidFill>
                <a:effectLst/>
                <a:latin typeface="+mn-lt"/>
                <a:ea typeface="+mn-ea"/>
                <a:cs typeface="+mn-cs"/>
              </a:rPr>
              <a:t>2.  Turn Off Notifications: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App developers are getting more and more aggressive with notifications to lure users to interrupt whatever they’re doing to engage constantly with their phones. Don’t let them.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15</a:t>
            </a:fld>
            <a:endParaRPr lang="en-US"/>
          </a:p>
        </p:txBody>
      </p:sp>
    </p:spTree>
    <p:extLst>
      <p:ext uri="{BB962C8B-B14F-4D97-AF65-F5344CB8AC3E}">
        <p14:creationId xmlns:p14="http://schemas.microsoft.com/office/powerpoint/2010/main" val="349113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Arial"/>
              <a:buAutoNum type="arabicPeriod" startAt="3"/>
              <a:tabLst/>
              <a:defRPr/>
            </a:pPr>
            <a:r>
              <a:rPr lang="en-US" b="1" dirty="0">
                <a:effectLst/>
              </a:rPr>
              <a:t>Look Out For Girls At Higher Risk Of Depression: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Monitor girls who are going through a particularly tough time or are under unusual stress.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Negative effects of social media can have more impact when confidence is down. </a:t>
            </a:r>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16</a:t>
            </a:fld>
            <a:endParaRPr lang="en-US"/>
          </a:p>
        </p:txBody>
      </p:sp>
    </p:spTree>
    <p:extLst>
      <p:ext uri="{BB962C8B-B14F-4D97-AF65-F5344CB8AC3E}">
        <p14:creationId xmlns:p14="http://schemas.microsoft.com/office/powerpoint/2010/main" val="181535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a:buAutoNum type="arabicPeriod" startAt="4"/>
            </a:pPr>
            <a:r>
              <a:rPr lang="en-US" sz="1200" b="1" kern="1200" dirty="0">
                <a:solidFill>
                  <a:schemeClr val="tx1"/>
                </a:solidFill>
                <a:effectLst/>
                <a:latin typeface="+mn-lt"/>
                <a:ea typeface="+mn-ea"/>
                <a:cs typeface="+mn-cs"/>
              </a:rPr>
              <a:t>Teach Mindful Use Of Social Media: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Encourage teenagers to be honest with themselves about how time spent on social media makes them feel and disengage from interactions that increase stress or unhappiness. </a:t>
            </a:r>
            <a:endParaRPr lang="en-US" dirty="0">
              <a:effectLst/>
            </a:endParaRPr>
          </a:p>
        </p:txBody>
      </p:sp>
      <p:sp>
        <p:nvSpPr>
          <p:cNvPr id="4" name="Slide Number Placeholder 3"/>
          <p:cNvSpPr>
            <a:spLocks noGrp="1"/>
          </p:cNvSpPr>
          <p:nvPr>
            <p:ph type="sldNum" sz="quarter" idx="10"/>
          </p:nvPr>
        </p:nvSpPr>
        <p:spPr/>
        <p:txBody>
          <a:bodyPr/>
          <a:lstStyle/>
          <a:p>
            <a:fld id="{8C69A3AD-41AF-7341-BADB-88ECEEF2DE0C}" type="slidenum">
              <a:rPr lang="en-US" smtClean="0"/>
              <a:t>17</a:t>
            </a:fld>
            <a:endParaRPr lang="en-US"/>
          </a:p>
        </p:txBody>
      </p:sp>
    </p:spTree>
    <p:extLst>
      <p:ext uri="{BB962C8B-B14F-4D97-AF65-F5344CB8AC3E}">
        <p14:creationId xmlns:p14="http://schemas.microsoft.com/office/powerpoint/2010/main" val="252739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dirty="0">
                <a:effectLst/>
              </a:rPr>
              <a:t>5.  Model Restraint And Balance In Your Own Media Diet: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Set an example by disengaging from media to spend quality family time together, including phone-free  dinners and other activities.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Kids may resist, but they’ll feel the benefits. </a:t>
            </a: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18</a:t>
            </a:fld>
            <a:endParaRPr lang="en-US"/>
          </a:p>
        </p:txBody>
      </p:sp>
    </p:spTree>
    <p:extLst>
      <p:ext uri="{BB962C8B-B14F-4D97-AF65-F5344CB8AC3E}">
        <p14:creationId xmlns:p14="http://schemas.microsoft.com/office/powerpoint/2010/main" val="3635036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effectLst/>
              </a:rPr>
              <a:t>6.  Phone-free Time Before Sleep:</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 Enforce a policy of no smartphones in the bedroom after a specific time and overnight. Use an old-fashioned alarm clock to wake up. </a:t>
            </a: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19</a:t>
            </a:fld>
            <a:endParaRPr lang="en-US"/>
          </a:p>
        </p:txBody>
      </p:sp>
    </p:spTree>
    <p:extLst>
      <p:ext uri="{BB962C8B-B14F-4D97-AF65-F5344CB8AC3E}">
        <p14:creationId xmlns:p14="http://schemas.microsoft.com/office/powerpoint/2010/main" val="244225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Correlation Between Smartphone and Depression:  2017 San Diego Study by Jean Twenge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2010 – 13%l of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reported depression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2015 – 66% of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reported depression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Suicide rates for girls increased by 65%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2010-2015 – visits to counseling centers jumped by 30%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2007 Smartphones was introduced – 2015:  92% of teens have phones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several recent studies, teenage and young</a:t>
            </a:r>
            <a:r>
              <a:rPr lang="en-US" sz="1200" kern="1200" baseline="0" dirty="0">
                <a:solidFill>
                  <a:schemeClr val="tx1"/>
                </a:solidFill>
                <a:effectLst/>
                <a:latin typeface="+mn-lt"/>
                <a:ea typeface="+mn-ea"/>
                <a:cs typeface="+mn-cs"/>
              </a:rPr>
              <a:t> adult users who spend the most time on Instagram, Facebook and other platforms were shown to have a substantially (from 13 percent to 66 percent) higher rate of reported depression than those who spent the least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Does that mean that Instagram and Facebook are actually causing depression? These studies show a correlation, not causation. But it’s worth a serious look at how social media could be affecting teenagers and young adults negatively. </a:t>
            </a:r>
          </a:p>
          <a:p>
            <a:r>
              <a:rPr lang="en-US" sz="1200" kern="1200" dirty="0">
                <a:solidFill>
                  <a:schemeClr val="tx1"/>
                </a:solidFill>
                <a:effectLst/>
                <a:latin typeface="+mn-lt"/>
                <a:ea typeface="+mn-ea"/>
                <a:cs typeface="+mn-cs"/>
              </a:rPr>
              <a:t>One reason the correlation seems more than coincidental is that an increase in depression occurred in tandem with the rise in smartphone use. </a:t>
            </a:r>
          </a:p>
          <a:p>
            <a:endParaRPr lang="en-US" dirty="0">
              <a:effectLst/>
            </a:endParaRPr>
          </a:p>
          <a:p>
            <a:r>
              <a:rPr lang="en-US" sz="1200" kern="1200" dirty="0">
                <a:solidFill>
                  <a:schemeClr val="tx1"/>
                </a:solidFill>
                <a:effectLst/>
                <a:latin typeface="+mn-lt"/>
                <a:ea typeface="+mn-ea"/>
                <a:cs typeface="+mn-cs"/>
              </a:rPr>
              <a:t>A 2017 study of over half a million eighth through 12th graders found that the number exhibiting high levels of depressive symptoms increased by 33 percent between 2010 and 2015. In the same period, the suicide rate for girls in that age group increased by 65 percent. </a:t>
            </a:r>
            <a:endParaRPr lang="en-US" dirty="0">
              <a:effectLst/>
            </a:endParaRPr>
          </a:p>
          <a:p>
            <a:r>
              <a:rPr lang="en-US" sz="1200" kern="1200" dirty="0">
                <a:solidFill>
                  <a:schemeClr val="tx1"/>
                </a:solidFill>
                <a:effectLst/>
                <a:latin typeface="+mn-lt"/>
                <a:ea typeface="+mn-ea"/>
                <a:cs typeface="+mn-cs"/>
              </a:rPr>
              <a:t>Smartphones were introduced in 2007, and by 2015 fully 92 percent of teens and young adults owned a smartphone. The rise in depressive symptoms correlates with smartphone adoption during that period, even when matched year by year, observes the study’s lead author, San Diego State University psychologist Jean Twenge. </a:t>
            </a:r>
            <a:endParaRPr lang="en-US" dirty="0">
              <a:effectLst/>
            </a:endParaRPr>
          </a:p>
          <a:p>
            <a:r>
              <a:rPr lang="en-US" sz="1200" kern="1200" dirty="0">
                <a:solidFill>
                  <a:schemeClr val="tx1"/>
                </a:solidFill>
                <a:effectLst/>
                <a:latin typeface="+mn-lt"/>
                <a:ea typeface="+mn-ea"/>
                <a:cs typeface="+mn-cs"/>
              </a:rPr>
              <a:t>Over that same time period there was a sharp spike in reports of students seeking help at college and university counseling centers, principally for depression and anxiety. Visits jumped 30 percent between 2010 and 2015 </a:t>
            </a: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C69A3AD-41AF-7341-BADB-88ECEEF2DE0C}" type="slidenum">
              <a:rPr lang="en-US" smtClean="0"/>
              <a:t>2</a:t>
            </a:fld>
            <a:endParaRPr lang="en-US"/>
          </a:p>
        </p:txBody>
      </p:sp>
    </p:spTree>
    <p:extLst>
      <p:ext uri="{BB962C8B-B14F-4D97-AF65-F5344CB8AC3E}">
        <p14:creationId xmlns:p14="http://schemas.microsoft.com/office/powerpoint/2010/main" val="257504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https://</a:t>
            </a:r>
            <a:r>
              <a:rPr lang="en-US" dirty="0" err="1"/>
              <a:t>www.sciencedaily.com</a:t>
            </a:r>
            <a:r>
              <a:rPr lang="en-US" dirty="0"/>
              <a:t>/releases/2018/11/181108164316.htm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https://</a:t>
            </a:r>
            <a:r>
              <a:rPr lang="en-US" sz="1200" b="0" dirty="0" err="1"/>
              <a:t>childmind.org</a:t>
            </a:r>
            <a:r>
              <a:rPr lang="en-US" sz="1200" b="0" dirty="0"/>
              <a:t>/article/is-social-media-use-causing-depression/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20</a:t>
            </a:fld>
            <a:endParaRPr lang="en-US"/>
          </a:p>
        </p:txBody>
      </p:sp>
    </p:spTree>
    <p:extLst>
      <p:ext uri="{BB962C8B-B14F-4D97-AF65-F5344CB8AC3E}">
        <p14:creationId xmlns:p14="http://schemas.microsoft.com/office/powerpoint/2010/main" val="146939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Social Media and </a:t>
            </a:r>
            <a:r>
              <a:rPr lang="en-US" sz="1200" b="1" dirty="0"/>
              <a:t>Depression</a:t>
            </a: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less you are connected with human beings in a deep, empathic way, the less you’re really getting the benefits of a social interaction,” points out Alexandra Hamlet, PsyD, a clinical psychologist at the Child Mind Institute. “The more superficial it is, the less likely it’s going to cause you to feel connected, which is something we all need.” </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Background/Illustration</a:t>
            </a:r>
          </a:p>
          <a:p>
            <a:r>
              <a:rPr lang="en-US" sz="1200" kern="1200" dirty="0">
                <a:solidFill>
                  <a:schemeClr val="tx1"/>
                </a:solidFill>
                <a:effectLst/>
                <a:latin typeface="+mn-lt"/>
                <a:ea typeface="+mn-ea"/>
                <a:cs typeface="+mn-cs"/>
              </a:rPr>
              <a:t>One of the biggest differences in the lives of current teenagers and young adults, compared to earlier generations, is that they spend much less time connecting with their peers in person and more time connecting electronically, principally through social media. </a:t>
            </a:r>
            <a:endParaRPr lang="en-US" dirty="0">
              <a:effectLst/>
            </a:endParaRPr>
          </a:p>
          <a:p>
            <a:r>
              <a:rPr lang="en-US" sz="1200" kern="1200" dirty="0">
                <a:solidFill>
                  <a:schemeClr val="tx1"/>
                </a:solidFill>
                <a:effectLst/>
                <a:latin typeface="+mn-lt"/>
                <a:ea typeface="+mn-ea"/>
                <a:cs typeface="+mn-cs"/>
              </a:rPr>
              <a:t>Some experts see the rise in depression as evidence that the connections social media users form electronically are less emotionally satisfying, leaving them feeling socially isolated. </a:t>
            </a:r>
            <a:endParaRPr lang="en-US" dirty="0">
              <a:effectLst/>
            </a:endParaRPr>
          </a:p>
          <a:p>
            <a:r>
              <a:rPr lang="en-US" sz="1200" kern="1200" dirty="0">
                <a:solidFill>
                  <a:schemeClr val="tx1"/>
                </a:solidFill>
                <a:effectLst/>
                <a:latin typeface="+mn-lt"/>
                <a:ea typeface="+mn-ea"/>
                <a:cs typeface="+mn-cs"/>
              </a:rPr>
              <a:t>“The less you are connected with human beings in a deep, empathic way, the less you’re really getting the benefits of a social interaction,” points out Alexandra Hamlet, </a:t>
            </a:r>
            <a:r>
              <a:rPr lang="en-US" sz="1200" kern="1200" dirty="0" err="1">
                <a:solidFill>
                  <a:schemeClr val="tx1"/>
                </a:solidFill>
                <a:effectLst/>
                <a:latin typeface="+mn-lt"/>
                <a:ea typeface="+mn-ea"/>
                <a:cs typeface="+mn-cs"/>
              </a:rPr>
              <a:t>PsyD</a:t>
            </a:r>
            <a:r>
              <a:rPr lang="en-US" sz="1200" kern="1200" dirty="0">
                <a:solidFill>
                  <a:schemeClr val="tx1"/>
                </a:solidFill>
                <a:effectLst/>
                <a:latin typeface="+mn-lt"/>
                <a:ea typeface="+mn-ea"/>
                <a:cs typeface="+mn-cs"/>
              </a:rPr>
              <a:t>, a clinical psychologist at the Child Mind Institute. “The more superficial it is, the less likely it’s going to cause you to feel connected, which is something we all need.” </a:t>
            </a:r>
            <a:endParaRPr lang="en-US" dirty="0">
              <a:effectLst/>
            </a:endParaRPr>
          </a:p>
          <a:p>
            <a:r>
              <a:rPr lang="en-US" sz="1200" kern="1200" dirty="0">
                <a:solidFill>
                  <a:schemeClr val="tx1"/>
                </a:solidFill>
                <a:effectLst/>
                <a:latin typeface="+mn-lt"/>
                <a:ea typeface="+mn-ea"/>
                <a:cs typeface="+mn-cs"/>
              </a:rPr>
              <a:t>Indeed, one exception to the depression correlation is girls who are high users of social media but also keep up a high level of face-to-face social interaction. Jean </a:t>
            </a:r>
            <a:r>
              <a:rPr lang="en-US" sz="1200" kern="1200" dirty="0" err="1">
                <a:solidFill>
                  <a:schemeClr val="tx1"/>
                </a:solidFill>
                <a:effectLst/>
                <a:latin typeface="+mn-lt"/>
                <a:ea typeface="+mn-ea"/>
                <a:cs typeface="+mn-cs"/>
              </a:rPr>
              <a:t>Twenge’s</a:t>
            </a:r>
            <a:r>
              <a:rPr lang="en-US" sz="1200" kern="1200" dirty="0">
                <a:solidFill>
                  <a:schemeClr val="tx1"/>
                </a:solidFill>
                <a:effectLst/>
                <a:latin typeface="+mn-lt"/>
                <a:ea typeface="+mn-ea"/>
                <a:cs typeface="+mn-cs"/>
              </a:rPr>
              <a:t> study showed that those girls who interact intensely online as well as through social media don’t show the increase in depressive symptoms that those who interact less in person do. </a:t>
            </a:r>
            <a:endParaRPr lang="en-US" dirty="0">
              <a:effectLst/>
            </a:endParaRPr>
          </a:p>
          <a:p>
            <a:r>
              <a:rPr lang="en-US" sz="1200" kern="1200" dirty="0">
                <a:solidFill>
                  <a:schemeClr val="tx1"/>
                </a:solidFill>
                <a:effectLst/>
                <a:latin typeface="+mn-lt"/>
                <a:ea typeface="+mn-ea"/>
                <a:cs typeface="+mn-cs"/>
              </a:rPr>
              <a:t>And there are some teenagers who aren’t successful in connecting with peers online, because they are isolated geographically or don’t feel accepted in their schools and local communities. For those kids, electronic connection can be lifesaving. </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3</a:t>
            </a:fld>
            <a:endParaRPr lang="en-US"/>
          </a:p>
        </p:txBody>
      </p:sp>
    </p:spTree>
    <p:extLst>
      <p:ext uri="{BB962C8B-B14F-4D97-AF65-F5344CB8AC3E}">
        <p14:creationId xmlns:p14="http://schemas.microsoft.com/office/powerpoint/2010/main" val="108967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Social Media and Perceived Isolation</a:t>
            </a: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Jerry </a:t>
            </a:r>
            <a:r>
              <a:rPr lang="en-US" sz="1200" kern="1200" dirty="0" err="1">
                <a:solidFill>
                  <a:schemeClr val="tx1"/>
                </a:solidFill>
                <a:effectLst/>
                <a:latin typeface="+mn-lt"/>
                <a:ea typeface="+mn-ea"/>
                <a:cs typeface="+mn-cs"/>
              </a:rPr>
              <a:t>Bubrick</a:t>
            </a:r>
            <a:r>
              <a:rPr lang="en-US" sz="1200" kern="1200" dirty="0">
                <a:solidFill>
                  <a:schemeClr val="tx1"/>
                </a:solidFill>
                <a:effectLst/>
                <a:latin typeface="+mn-lt"/>
                <a:ea typeface="+mn-ea"/>
                <a:cs typeface="+mn-cs"/>
              </a:rPr>
              <a:t>, PhD, a clinical psychologist at the Child Mind Institute, observes that “FOMO is really the fear of not being connected to our social world, and that need to feel connected sometimes trumps whatever’s going on in the actual situation we’re in. The more we use social media, the less we think about being present in the moment.” </a:t>
            </a:r>
            <a:endParaRPr lang="en-US" dirty="0">
              <a:effectLst/>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Background/Illustration</a:t>
            </a:r>
          </a:p>
          <a:p>
            <a:r>
              <a:rPr lang="en-US" sz="1200" kern="1200" dirty="0">
                <a:solidFill>
                  <a:schemeClr val="tx1"/>
                </a:solidFill>
                <a:effectLst/>
                <a:latin typeface="+mn-lt"/>
                <a:ea typeface="+mn-ea"/>
                <a:cs typeface="+mn-cs"/>
              </a:rPr>
              <a:t>Another study last year of a national sample of young adults (age 19-32) showed correlation between the time spent on social media and perceived social isolation (PSI). The authors noted that directionality can’t be determined. That is, “Do people feeling socially isolated spend more time on social media, or do more intense users develop PSI?” </a:t>
            </a:r>
            <a:endParaRPr lang="en-US" dirty="0">
              <a:effectLst/>
            </a:endParaRPr>
          </a:p>
          <a:p>
            <a:r>
              <a:rPr lang="en-US" sz="1200" kern="1200" dirty="0">
                <a:solidFill>
                  <a:schemeClr val="tx1"/>
                </a:solidFill>
                <a:effectLst/>
                <a:latin typeface="+mn-lt"/>
                <a:ea typeface="+mn-ea"/>
                <a:cs typeface="+mn-cs"/>
              </a:rPr>
              <a:t>If it’s the latter, they noted, “Is it because the individual is spending less time on more authentic social experiences that would decrease PSI? Or is it the nature of observing highly curated social feeds that they make you feel more excluded?” </a:t>
            </a:r>
            <a:endParaRPr lang="en-US" dirty="0">
              <a:effectLst/>
            </a:endParaRPr>
          </a:p>
          <a:p>
            <a:r>
              <a:rPr lang="en-US" sz="1200" kern="1200" dirty="0">
                <a:solidFill>
                  <a:schemeClr val="tx1"/>
                </a:solidFill>
                <a:effectLst/>
                <a:latin typeface="+mn-lt"/>
                <a:ea typeface="+mn-ea"/>
                <a:cs typeface="+mn-cs"/>
              </a:rPr>
              <a:t>Which brings us what we now call FOMO, or fear of missing out. </a:t>
            </a:r>
            <a:endParaRPr lang="en-US" dirty="0">
              <a:effectLst/>
            </a:endParaRPr>
          </a:p>
          <a:p>
            <a:r>
              <a:rPr lang="en-US" sz="1200" kern="1200" dirty="0">
                <a:solidFill>
                  <a:schemeClr val="tx1"/>
                </a:solidFill>
                <a:effectLst/>
                <a:latin typeface="+mn-lt"/>
                <a:ea typeface="+mn-ea"/>
                <a:cs typeface="+mn-cs"/>
              </a:rPr>
              <a:t>Jerry </a:t>
            </a:r>
            <a:r>
              <a:rPr lang="en-US" sz="1200" kern="1200" dirty="0" err="1">
                <a:solidFill>
                  <a:schemeClr val="tx1"/>
                </a:solidFill>
                <a:effectLst/>
                <a:latin typeface="+mn-lt"/>
                <a:ea typeface="+mn-ea"/>
                <a:cs typeface="+mn-cs"/>
              </a:rPr>
              <a:t>Bubrick</a:t>
            </a:r>
            <a:r>
              <a:rPr lang="en-US" sz="1200" kern="1200" dirty="0">
                <a:solidFill>
                  <a:schemeClr val="tx1"/>
                </a:solidFill>
                <a:effectLst/>
                <a:latin typeface="+mn-lt"/>
                <a:ea typeface="+mn-ea"/>
                <a:cs typeface="+mn-cs"/>
              </a:rPr>
              <a:t>, PhD, a clinical psychologist at the Child Mind Institute, observes that “FOMO is really the fear of not being connected to our social world, and that need to feel connected sometimes trumps whatever’s going on in the actual situation we’re in. The more we use social media, the less we think about being present in the moment.” </a:t>
            </a:r>
            <a:endParaRPr lang="en-US" dirty="0">
              <a:effectLst/>
            </a:endParaRPr>
          </a:p>
          <a:p>
            <a:r>
              <a:rPr lang="en-US" sz="1200" kern="1200" dirty="0">
                <a:solidFill>
                  <a:schemeClr val="tx1"/>
                </a:solidFill>
                <a:effectLst/>
                <a:latin typeface="+mn-lt"/>
                <a:ea typeface="+mn-ea"/>
                <a:cs typeface="+mn-cs"/>
              </a:rPr>
              <a:t>Instead we might be occupied with worrying why we weren’t invited to a party we’re seeing on </a:t>
            </a:r>
            <a:r>
              <a:rPr lang="en-US" sz="1200" kern="1200" dirty="0" err="1">
                <a:solidFill>
                  <a:schemeClr val="tx1"/>
                </a:solidFill>
                <a:effectLst/>
                <a:latin typeface="+mn-lt"/>
                <a:ea typeface="+mn-ea"/>
                <a:cs typeface="+mn-cs"/>
              </a:rPr>
              <a:t>Instagram</a:t>
            </a:r>
            <a:r>
              <a:rPr lang="en-US" sz="1200" kern="1200" dirty="0">
                <a:solidFill>
                  <a:schemeClr val="tx1"/>
                </a:solidFill>
                <a:effectLst/>
                <a:latin typeface="+mn-lt"/>
                <a:ea typeface="+mn-ea"/>
                <a:cs typeface="+mn-cs"/>
              </a:rPr>
              <a:t>, or making sure we don’t miss a single post from a friend. But if we’re always playing catch-up to endless online updates, we’re prioritizing social interactions that aren’t as emotionally rewarding and can actually make us feel more isolated. </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4</a:t>
            </a:fld>
            <a:endParaRPr lang="en-US"/>
          </a:p>
        </p:txBody>
      </p:sp>
    </p:spTree>
    <p:extLst>
      <p:ext uri="{BB962C8B-B14F-4D97-AF65-F5344CB8AC3E}">
        <p14:creationId xmlns:p14="http://schemas.microsoft.com/office/powerpoint/2010/main" val="325448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9A3AD-41AF-7341-BADB-88ECEEF2DE0C}" type="slidenum">
              <a:rPr lang="en-US" smtClean="0"/>
              <a:t>5</a:t>
            </a:fld>
            <a:endParaRPr lang="en-US"/>
          </a:p>
        </p:txBody>
      </p:sp>
    </p:spTree>
    <p:extLst>
      <p:ext uri="{BB962C8B-B14F-4D97-AF65-F5344CB8AC3E}">
        <p14:creationId xmlns:p14="http://schemas.microsoft.com/office/powerpoint/2010/main" val="357905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Social Media and Self-esteem</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Another theory about the increase in depression is the loss of self-esteem, especially in teenage girls, when they compare themselves negatively with artfully curated images of those who appear to be prettier, thinner, more popular and richer. </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Background/Illustration</a:t>
            </a:r>
          </a:p>
          <a:p>
            <a:r>
              <a:rPr lang="en-US" sz="1200" kern="1200" dirty="0">
                <a:solidFill>
                  <a:schemeClr val="tx1"/>
                </a:solidFill>
                <a:effectLst/>
                <a:latin typeface="+mn-lt"/>
                <a:ea typeface="+mn-ea"/>
                <a:cs typeface="+mn-cs"/>
              </a:rPr>
              <a:t>“Many girls are bombarded with their friends posting the most perfect pictures of themselves, or they’re following celebrities and influencers who do a lot of Photo shopping and have makeup and hair teams,” explains Dr. Hamlet. “If that’s their model for what is normal, it can be very hard on their self- confidence.” </a:t>
            </a: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Curation</a:t>
            </a:r>
            <a:r>
              <a:rPr lang="en-US" sz="1200" kern="1200" dirty="0">
                <a:solidFill>
                  <a:schemeClr val="tx1"/>
                </a:solidFill>
                <a:effectLst/>
                <a:latin typeface="+mn-lt"/>
                <a:ea typeface="+mn-ea"/>
                <a:cs typeface="+mn-cs"/>
              </a:rPr>
              <a:t> of a perfect image may not only make others feel inadequate, it’s unhealthy even for those who appear to be successful at it, notes Dr. </a:t>
            </a:r>
            <a:r>
              <a:rPr lang="en-US" sz="1200" kern="1200" dirty="0" err="1">
                <a:solidFill>
                  <a:schemeClr val="tx1"/>
                </a:solidFill>
                <a:effectLst/>
                <a:latin typeface="+mn-lt"/>
                <a:ea typeface="+mn-ea"/>
                <a:cs typeface="+mn-cs"/>
              </a:rPr>
              <a:t>Bubrick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6</a:t>
            </a:fld>
            <a:endParaRPr lang="en-US"/>
          </a:p>
        </p:txBody>
      </p:sp>
    </p:spTree>
    <p:extLst>
      <p:ext uri="{BB962C8B-B14F-4D97-AF65-F5344CB8AC3E}">
        <p14:creationId xmlns:p14="http://schemas.microsoft.com/office/powerpoint/2010/main" val="364463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“Kids spend so much time on social media trying to post what they think the world will think is a perfect life.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Look at how happy I am! Look how beautiful I am! Without that they’re worried that their friends won’t accept them. They’re afraid of being rejected.”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And if they are getting positive feedback from their social media accounts, they might worry that what their friends like isn’t the “real” them.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C69A3AD-41AF-7341-BADB-88ECEEF2DE0C}" type="slidenum">
              <a:rPr lang="en-US" smtClean="0"/>
              <a:t>7</a:t>
            </a:fld>
            <a:endParaRPr lang="en-US"/>
          </a:p>
        </p:txBody>
      </p:sp>
    </p:spTree>
    <p:extLst>
      <p:ext uri="{BB962C8B-B14F-4D97-AF65-F5344CB8AC3E}">
        <p14:creationId xmlns:p14="http://schemas.microsoft.com/office/powerpoint/2010/main" val="387597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sz="1200" b="0" dirty="0">
                <a:solidFill>
                  <a:schemeClr val="tx1"/>
                </a:solidFill>
                <a:effectLst/>
                <a:latin typeface="Arial Narrow" panose="020B0604020202020204" pitchFamily="34" charset="0"/>
                <a:cs typeface="Arial Narrow" panose="020B0604020202020204" pitchFamily="34" charset="0"/>
              </a:rPr>
              <a:t>And if they are getting positive feedback from their social media accounts, they might worry that what their friends like isn’t the “real” them. </a:t>
            </a:r>
          </a:p>
          <a:p>
            <a:pPr marL="171450" indent="-171450">
              <a:spcAft>
                <a:spcPts val="0"/>
              </a:spcAft>
              <a:buFont typeface="Arial" panose="020B0604020202020204" pitchFamily="34" charset="0"/>
              <a:buChar char="•"/>
            </a:pPr>
            <a:r>
              <a:rPr lang="en-US" sz="1200" b="0" dirty="0">
                <a:solidFill>
                  <a:schemeClr val="tx1"/>
                </a:solidFill>
                <a:effectLst/>
                <a:latin typeface="Arial Narrow" panose="020B0604020202020204" pitchFamily="34" charset="0"/>
                <a:cs typeface="Arial Narrow" panose="020B0604020202020204" pitchFamily="34" charset="0"/>
              </a:rPr>
              <a:t>Curation of a perfect image may not only make others feel inadequate, it’s unhealthy even for those who appear to be successful at it.</a:t>
            </a: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8</a:t>
            </a:fld>
            <a:endParaRPr lang="en-US"/>
          </a:p>
        </p:txBody>
      </p:sp>
    </p:spTree>
    <p:extLst>
      <p:ext uri="{BB962C8B-B14F-4D97-AF65-F5344CB8AC3E}">
        <p14:creationId xmlns:p14="http://schemas.microsoft.com/office/powerpoint/2010/main" val="291947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Less Healthy Activity</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Another possible source of depression may be what teenagers are not doing during while they’re spending time on social media, including physical activity and things that generate a sense of accomplishment, like learning new skills and developing talents. </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Illustration/Background</a:t>
            </a:r>
          </a:p>
          <a:p>
            <a:r>
              <a:rPr lang="en-US" sz="1200" kern="1200" dirty="0">
                <a:solidFill>
                  <a:schemeClr val="tx1"/>
                </a:solidFill>
                <a:effectLst/>
                <a:latin typeface="+mn-lt"/>
                <a:ea typeface="+mn-ea"/>
                <a:cs typeface="+mn-cs"/>
              </a:rPr>
              <a:t>“If you’re spending a lot of time on your phone, you have less time for activities that can build confidence, a sense of achievement and connectedness,” explains Dr. Hamlet. </a:t>
            </a:r>
            <a:endParaRPr lang="en-US" dirty="0">
              <a:effectLst/>
            </a:endParaRPr>
          </a:p>
          <a:p>
            <a:r>
              <a:rPr lang="en-US" sz="1200" kern="1200" dirty="0">
                <a:solidFill>
                  <a:schemeClr val="tx1"/>
                </a:solidFill>
                <a:effectLst/>
                <a:latin typeface="+mn-lt"/>
                <a:ea typeface="+mn-ea"/>
                <a:cs typeface="+mn-cs"/>
              </a:rPr>
              <a:t>Kids who are spending a lot of time on devices are not getting much in return to make them feel good about themselves, she adds. “Yes, you get a little dopamine burst whenever you get a notification, or a like on a picture, or a follow request. But those things are addicting without being satisfying.”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C69A3AD-41AF-7341-BADB-88ECEEF2DE0C}" type="slidenum">
              <a:rPr lang="en-US" smtClean="0"/>
              <a:t>9</a:t>
            </a:fld>
            <a:endParaRPr lang="en-US"/>
          </a:p>
        </p:txBody>
      </p:sp>
    </p:spTree>
    <p:extLst>
      <p:ext uri="{BB962C8B-B14F-4D97-AF65-F5344CB8AC3E}">
        <p14:creationId xmlns:p14="http://schemas.microsoft.com/office/powerpoint/2010/main" val="3949852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1/6/21</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aily.com/releases/2018/11/181108164316.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936018" y="3120181"/>
            <a:ext cx="7551601" cy="1612607"/>
          </a:xfrm>
        </p:spPr>
        <p:txBody>
          <a:bodyPr/>
          <a:lstStyle/>
          <a:p>
            <a:r>
              <a:rPr lang="en-US" sz="4800" dirty="0">
                <a:effectLst>
                  <a:outerShdw blurRad="50800" dist="38100" dir="13500000" algn="br" rotWithShape="0">
                    <a:prstClr val="black">
                      <a:alpha val="40000"/>
                    </a:prstClr>
                  </a:outerShdw>
                </a:effectLst>
              </a:rPr>
              <a:t>DOES SOCIAL MEDIA CAUSE DEPRESSION?</a:t>
            </a:r>
          </a:p>
        </p:txBody>
      </p:sp>
      <p:sp>
        <p:nvSpPr>
          <p:cNvPr id="3" name="Subtitle 2"/>
          <p:cNvSpPr>
            <a:spLocks noGrp="1"/>
          </p:cNvSpPr>
          <p:nvPr>
            <p:ph type="subTitle" idx="1"/>
          </p:nvPr>
        </p:nvSpPr>
        <p:spPr>
          <a:xfrm rot="21060000">
            <a:off x="2349093" y="4874848"/>
            <a:ext cx="3696112" cy="914400"/>
          </a:xfrm>
        </p:spPr>
        <p:txBody>
          <a:bodyPr>
            <a:normAutofit lnSpcReduction="10000"/>
          </a:bodyPr>
          <a:lstStyle/>
          <a:p>
            <a:r>
              <a:rPr lang="en-US" sz="2000" dirty="0">
                <a:effectLst>
                  <a:outerShdw blurRad="50800" dist="38100" dir="13500000" algn="br" rotWithShape="0">
                    <a:prstClr val="black">
                      <a:alpha val="40000"/>
                    </a:prstClr>
                  </a:outerShdw>
                </a:effectLst>
              </a:rPr>
              <a:t>Linda Mei Lin </a:t>
            </a:r>
            <a:r>
              <a:rPr lang="en-US" sz="2000">
                <a:effectLst>
                  <a:outerShdw blurRad="50800" dist="38100" dir="13500000" algn="br" rotWithShape="0">
                    <a:prstClr val="black">
                      <a:alpha val="40000"/>
                    </a:prstClr>
                  </a:outerShdw>
                </a:effectLst>
              </a:rPr>
              <a:t>Koh &amp;</a:t>
            </a:r>
            <a:endParaRPr lang="en-US" sz="2000" dirty="0">
              <a:effectLst>
                <a:outerShdw blurRad="50800" dist="38100" dir="13500000" algn="br" rotWithShape="0">
                  <a:prstClr val="black">
                    <a:alpha val="40000"/>
                  </a:prstClr>
                </a:outerShdw>
              </a:effectLst>
            </a:endParaRPr>
          </a:p>
          <a:p>
            <a:r>
              <a:rPr lang="en-US" sz="2000" dirty="0">
                <a:effectLst>
                  <a:outerShdw blurRad="50800" dist="38100" dir="13500000" algn="br" rotWithShape="0">
                    <a:prstClr val="black">
                      <a:alpha val="40000"/>
                    </a:prstClr>
                  </a:outerShdw>
                </a:effectLst>
              </a:rPr>
              <a:t>Tanya </a:t>
            </a:r>
            <a:r>
              <a:rPr lang="en-US" sz="2000" dirty="0" err="1">
                <a:effectLst>
                  <a:outerShdw blurRad="50800" dist="38100" dir="13500000" algn="br" rotWithShape="0">
                    <a:prstClr val="black">
                      <a:alpha val="40000"/>
                    </a:prstClr>
                  </a:outerShdw>
                </a:effectLst>
              </a:rPr>
              <a:t>Muganda</a:t>
            </a:r>
            <a:endParaRPr lang="en-US" sz="2000" dirty="0">
              <a:effectLst>
                <a:outerShdw blurRad="50800" dist="38100" dir="13500000" algn="br" rotWithShape="0">
                  <a:prstClr val="black">
                    <a:alpha val="40000"/>
                  </a:prstClr>
                </a:outerShdw>
              </a:effectLst>
            </a:endParaRPr>
          </a:p>
          <a:p>
            <a:r>
              <a:rPr lang="en-US" sz="2000" dirty="0">
                <a:effectLst>
                  <a:outerShdw blurRad="50800" dist="38100" dir="13500000" algn="br" rotWithShape="0">
                    <a:prstClr val="black">
                      <a:alpha val="40000"/>
                    </a:prstClr>
                  </a:outerShdw>
                </a:effectLst>
              </a:rPr>
              <a:t>GC Children’s Ministries</a:t>
            </a:r>
          </a:p>
        </p:txBody>
      </p:sp>
      <p:pic>
        <p:nvPicPr>
          <p:cNvPr id="5" name="Picture 4" descr="GettyImages-49908726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27" y="0"/>
            <a:ext cx="3449195" cy="3439250"/>
          </a:xfrm>
          <a:prstGeom prst="ellipse">
            <a:avLst/>
          </a:prstGeom>
        </p:spPr>
      </p:pic>
      <p:pic>
        <p:nvPicPr>
          <p:cNvPr id="6" name="Picture 5" descr="internet-3113279_128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0384" y="4823140"/>
            <a:ext cx="3663616" cy="1685587"/>
          </a:xfrm>
          <a:prstGeom prst="roundRect">
            <a:avLst/>
          </a:prstGeom>
        </p:spPr>
      </p:pic>
    </p:spTree>
    <p:extLst>
      <p:ext uri="{BB962C8B-B14F-4D97-AF65-F5344CB8AC3E}">
        <p14:creationId xmlns:p14="http://schemas.microsoft.com/office/powerpoint/2010/main" val="144136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Disrupted Concentration</a:t>
            </a:r>
          </a:p>
        </p:txBody>
      </p:sp>
      <p:sp>
        <p:nvSpPr>
          <p:cNvPr id="3" name="Content Placeholder 2"/>
          <p:cNvSpPr>
            <a:spLocks noGrp="1"/>
          </p:cNvSpPr>
          <p:nvPr>
            <p:ph idx="1"/>
          </p:nvPr>
        </p:nvSpPr>
        <p:spPr>
          <a:xfrm>
            <a:off x="4227896" y="857250"/>
            <a:ext cx="4611304" cy="6324600"/>
          </a:xfrm>
        </p:spPr>
        <p:txBody>
          <a:bodyPr>
            <a:normAutofit fontScale="77500" lnSpcReduction="20000"/>
          </a:bodyPr>
          <a:lstStyle/>
          <a:p>
            <a:r>
              <a:rPr lang="en-US" sz="3300" dirty="0">
                <a:solidFill>
                  <a:schemeClr val="tx1"/>
                </a:solidFill>
                <a:effectLst/>
              </a:rPr>
              <a:t>Another thing disrupted by social media is the process of doing homework and other tasks that require concentration. </a:t>
            </a:r>
          </a:p>
          <a:p>
            <a:r>
              <a:rPr lang="en-US" sz="3300" dirty="0">
                <a:solidFill>
                  <a:schemeClr val="tx1"/>
                </a:solidFill>
                <a:effectLst/>
              </a:rPr>
              <a:t>It’s become common for teenagers to engage with friends on social media at the same time they are studying. </a:t>
            </a:r>
          </a:p>
          <a:p>
            <a:r>
              <a:rPr lang="en-US" sz="3300" dirty="0">
                <a:solidFill>
                  <a:schemeClr val="tx1"/>
                </a:solidFill>
                <a:effectLst/>
              </a:rPr>
              <a:t>They take pride in being able to multi-task, but evidence shows that it cuts down on learning and performance. </a:t>
            </a:r>
            <a:endParaRPr lang="en-US" sz="3300" dirty="0">
              <a:effectLst/>
            </a:endParaRPr>
          </a:p>
          <a:p>
            <a:endParaRPr lang="en-US" dirty="0"/>
          </a:p>
        </p:txBody>
      </p:sp>
      <p:sp>
        <p:nvSpPr>
          <p:cNvPr id="6" name="Text Placeholder 5"/>
          <p:cNvSpPr>
            <a:spLocks noGrp="1"/>
          </p:cNvSpPr>
          <p:nvPr>
            <p:ph type="body" sz="half" idx="2"/>
          </p:nvPr>
        </p:nvSpPr>
        <p:spPr/>
        <p:txBody>
          <a:bodyPr/>
          <a:lstStyle/>
          <a:p>
            <a:endParaRPr lang="en-US"/>
          </a:p>
        </p:txBody>
      </p:sp>
      <p:pic>
        <p:nvPicPr>
          <p:cNvPr id="5" name="Picture 4" descr="GettyImages-117214107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850775"/>
            <a:ext cx="3428999" cy="3169025"/>
          </a:xfrm>
          <a:prstGeom prst="roundRect">
            <a:avLst/>
          </a:prstGeom>
        </p:spPr>
      </p:pic>
    </p:spTree>
    <p:extLst>
      <p:ext uri="{BB962C8B-B14F-4D97-AF65-F5344CB8AC3E}">
        <p14:creationId xmlns:p14="http://schemas.microsoft.com/office/powerpoint/2010/main" val="2808302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9" y="1784465"/>
            <a:ext cx="4151970" cy="1066800"/>
          </a:xfrm>
        </p:spPr>
        <p:txBody>
          <a:bodyPr/>
          <a:lstStyle/>
          <a:p>
            <a:r>
              <a:rPr lang="en-US" sz="3200" dirty="0"/>
              <a:t>Sleep Deprivation And Depression</a:t>
            </a:r>
          </a:p>
        </p:txBody>
      </p:sp>
      <p:sp>
        <p:nvSpPr>
          <p:cNvPr id="3" name="Content Placeholder 2"/>
          <p:cNvSpPr>
            <a:spLocks noGrp="1"/>
          </p:cNvSpPr>
          <p:nvPr>
            <p:ph idx="1"/>
          </p:nvPr>
        </p:nvSpPr>
        <p:spPr>
          <a:xfrm>
            <a:off x="4146539" y="463436"/>
            <a:ext cx="4838702" cy="7086600"/>
          </a:xfrm>
        </p:spPr>
        <p:txBody>
          <a:bodyPr>
            <a:normAutofit fontScale="55000" lnSpcReduction="20000"/>
          </a:bodyPr>
          <a:lstStyle/>
          <a:p>
            <a:pPr>
              <a:lnSpc>
                <a:spcPct val="120000"/>
              </a:lnSpc>
              <a:spcAft>
                <a:spcPts val="0"/>
              </a:spcAft>
            </a:pPr>
            <a:r>
              <a:rPr lang="en-US" sz="4400" dirty="0">
                <a:solidFill>
                  <a:schemeClr val="tx1"/>
                </a:solidFill>
                <a:effectLst/>
              </a:rPr>
              <a:t>Research shows that 60 percent of adolescents are looking at their phones in the last hour before sleep, and that they get on average an hour less sleep than their peers who don’t use their phones before bed. </a:t>
            </a:r>
          </a:p>
          <a:p>
            <a:pPr>
              <a:lnSpc>
                <a:spcPct val="120000"/>
              </a:lnSpc>
              <a:spcAft>
                <a:spcPts val="0"/>
              </a:spcAft>
            </a:pPr>
            <a:r>
              <a:rPr lang="en-US" sz="4400" dirty="0">
                <a:solidFill>
                  <a:schemeClr val="tx1"/>
                </a:solidFill>
                <a:effectLst/>
              </a:rPr>
              <a:t>Blue light from electronic screens interferes with falling asleep; on top of that, checking social media is not necessarily a relaxing or sleep-inducing activity. </a:t>
            </a:r>
          </a:p>
          <a:p>
            <a:pPr>
              <a:lnSpc>
                <a:spcPct val="120000"/>
              </a:lnSpc>
              <a:spcAft>
                <a:spcPts val="0"/>
              </a:spcAft>
            </a:pPr>
            <a:r>
              <a:rPr lang="en-US" sz="4400" dirty="0">
                <a:solidFill>
                  <a:schemeClr val="tx1"/>
                </a:solidFill>
                <a:effectLst/>
              </a:rPr>
              <a:t>Scrolling on social media, can easily end up causing stress. </a:t>
            </a:r>
            <a:endParaRPr lang="en-US" sz="4400" dirty="0">
              <a:effectLst/>
            </a:endParaRPr>
          </a:p>
          <a:p>
            <a:endParaRPr lang="en-US" dirty="0"/>
          </a:p>
        </p:txBody>
      </p:sp>
      <p:pic>
        <p:nvPicPr>
          <p:cNvPr id="4" name="Picture 3" descr="GettyImages-109353194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3056449"/>
            <a:ext cx="3428999" cy="2963351"/>
          </a:xfrm>
          <a:prstGeom prst="roundRect">
            <a:avLst/>
          </a:prstGeom>
        </p:spPr>
      </p:pic>
    </p:spTree>
    <p:extLst>
      <p:ext uri="{BB962C8B-B14F-4D97-AF65-F5344CB8AC3E}">
        <p14:creationId xmlns:p14="http://schemas.microsoft.com/office/powerpoint/2010/main" val="3631919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443A-15FF-924D-8075-7543D47F2BEC}"/>
              </a:ext>
            </a:extLst>
          </p:cNvPr>
          <p:cNvSpPr>
            <a:spLocks noGrp="1"/>
          </p:cNvSpPr>
          <p:nvPr>
            <p:ph type="title"/>
          </p:nvPr>
        </p:nvSpPr>
        <p:spPr>
          <a:xfrm>
            <a:off x="381000" y="1885950"/>
            <a:ext cx="3581399" cy="1066800"/>
          </a:xfrm>
        </p:spPr>
        <p:txBody>
          <a:bodyPr/>
          <a:lstStyle/>
          <a:p>
            <a:r>
              <a:rPr lang="en-US" dirty="0">
                <a:solidFill>
                  <a:srgbClr val="FFFF00"/>
                </a:solidFill>
                <a:effectLst>
                  <a:outerShdw blurRad="50800" dist="38100" dir="13500000" algn="br" rotWithShape="0">
                    <a:prstClr val="black">
                      <a:alpha val="40000"/>
                    </a:prstClr>
                  </a:outerShdw>
                </a:effectLst>
              </a:rPr>
              <a:t>University of Pennsylvania </a:t>
            </a:r>
            <a:br>
              <a:rPr lang="en-US" dirty="0">
                <a:solidFill>
                  <a:srgbClr val="FFFF00"/>
                </a:solidFill>
                <a:effectLst>
                  <a:outerShdw blurRad="50800" dist="38100" dir="13500000" algn="br" rotWithShape="0">
                    <a:prstClr val="black">
                      <a:alpha val="40000"/>
                    </a:prstClr>
                  </a:outerShdw>
                </a:effectLst>
              </a:rPr>
            </a:br>
            <a:r>
              <a:rPr lang="en-US" dirty="0">
                <a:solidFill>
                  <a:srgbClr val="FFFF00"/>
                </a:solidFill>
                <a:effectLst>
                  <a:outerShdw blurRad="50800" dist="38100" dir="13500000" algn="br" rotWithShape="0">
                    <a:prstClr val="black">
                      <a:alpha val="40000"/>
                    </a:prstClr>
                  </a:outerShdw>
                </a:effectLst>
              </a:rPr>
              <a:t>Research </a:t>
            </a:r>
          </a:p>
        </p:txBody>
      </p:sp>
      <p:sp>
        <p:nvSpPr>
          <p:cNvPr id="3" name="Content Placeholder 2">
            <a:extLst>
              <a:ext uri="{FF2B5EF4-FFF2-40B4-BE49-F238E27FC236}">
                <a16:creationId xmlns:a16="http://schemas.microsoft.com/office/drawing/2014/main" id="{139E27B6-99C9-D642-9EE4-8D6158AF3966}"/>
              </a:ext>
            </a:extLst>
          </p:cNvPr>
          <p:cNvSpPr>
            <a:spLocks noGrp="1"/>
          </p:cNvSpPr>
          <p:nvPr>
            <p:ph idx="1"/>
          </p:nvPr>
        </p:nvSpPr>
        <p:spPr>
          <a:xfrm>
            <a:off x="3962399" y="200025"/>
            <a:ext cx="5048250" cy="5505450"/>
          </a:xfrm>
        </p:spPr>
        <p:txBody>
          <a:bodyPr>
            <a:noAutofit/>
          </a:bodyPr>
          <a:lstStyle/>
          <a:p>
            <a:r>
              <a:rPr lang="en-US" sz="2800" dirty="0">
                <a:solidFill>
                  <a:schemeClr val="tx1"/>
                </a:solidFill>
                <a:effectLst>
                  <a:glow rad="63500">
                    <a:schemeClr val="accent2">
                      <a:satMod val="175000"/>
                      <a:alpha val="40000"/>
                    </a:schemeClr>
                  </a:glow>
                </a:effectLst>
              </a:rPr>
              <a:t>143 participants completed a survey to determine mood and well-being at the study's start.</a:t>
            </a:r>
          </a:p>
          <a:p>
            <a:r>
              <a:rPr lang="en-US" sz="2800" dirty="0">
                <a:solidFill>
                  <a:schemeClr val="tx1"/>
                </a:solidFill>
                <a:effectLst>
                  <a:glow rad="63500">
                    <a:schemeClr val="accent2">
                      <a:satMod val="175000"/>
                      <a:alpha val="40000"/>
                    </a:schemeClr>
                  </a:glow>
                </a:effectLst>
              </a:rPr>
              <a:t>They shared shots of their iPhone battery screens to offer a week's worth of baseline social-media data.</a:t>
            </a:r>
          </a:p>
          <a:p>
            <a:r>
              <a:rPr lang="en-US" sz="2800" dirty="0">
                <a:solidFill>
                  <a:schemeClr val="tx1"/>
                </a:solidFill>
                <a:effectLst>
                  <a:glow rad="63500">
                    <a:schemeClr val="accent2">
                      <a:satMod val="175000"/>
                      <a:alpha val="40000"/>
                    </a:schemeClr>
                  </a:glow>
                </a:effectLst>
              </a:rPr>
              <a:t>Hunt then looked at seven outcome measures including fear of missing out, anxiety, depression, and loneliness.</a:t>
            </a:r>
            <a:br>
              <a:rPr lang="en-US" sz="2800" dirty="0">
                <a:solidFill>
                  <a:schemeClr val="tx1"/>
                </a:solidFill>
                <a:effectLst>
                  <a:glow rad="63500">
                    <a:schemeClr val="accent2">
                      <a:satMod val="175000"/>
                      <a:alpha val="40000"/>
                    </a:schemeClr>
                  </a:glow>
                </a:effectLst>
              </a:rPr>
            </a:br>
            <a:endParaRPr lang="en-US" sz="2800" dirty="0">
              <a:solidFill>
                <a:schemeClr val="tx1"/>
              </a:solidFill>
              <a:effectLst>
                <a:glow rad="63500">
                  <a:schemeClr val="accent2">
                    <a:satMod val="175000"/>
                    <a:alpha val="40000"/>
                  </a:schemeClr>
                </a:glow>
              </a:effectLst>
            </a:endParaRPr>
          </a:p>
        </p:txBody>
      </p:sp>
      <p:sp>
        <p:nvSpPr>
          <p:cNvPr id="4" name="Text Placeholder 3">
            <a:extLst>
              <a:ext uri="{FF2B5EF4-FFF2-40B4-BE49-F238E27FC236}">
                <a16:creationId xmlns:a16="http://schemas.microsoft.com/office/drawing/2014/main" id="{80C04C31-BDAE-204A-B93C-3F7CE3004EC7}"/>
              </a:ext>
            </a:extLst>
          </p:cNvPr>
          <p:cNvSpPr>
            <a:spLocks noGrp="1"/>
          </p:cNvSpPr>
          <p:nvPr>
            <p:ph type="body" sz="half" idx="2"/>
          </p:nvPr>
        </p:nvSpPr>
        <p:spPr>
          <a:xfrm>
            <a:off x="457199" y="3231775"/>
            <a:ext cx="3429000" cy="3797675"/>
          </a:xfrm>
        </p:spPr>
        <p:txBody>
          <a:bodyPr>
            <a:normAutofit fontScale="85000" lnSpcReduction="20000"/>
          </a:bodyPr>
          <a:lstStyle/>
          <a:p>
            <a:r>
              <a:rPr lang="en-US" sz="3300" dirty="0">
                <a:solidFill>
                  <a:srgbClr val="FFFF00"/>
                </a:solidFill>
                <a:effectLst>
                  <a:outerShdw blurRad="50800" dist="38100" dir="13500000" algn="br" rotWithShape="0">
                    <a:prstClr val="black">
                      <a:alpha val="40000"/>
                    </a:prstClr>
                  </a:outerShdw>
                </a:effectLst>
              </a:rPr>
              <a:t>Psychologist Melissa G. Hunt published her findings in the December 2018 </a:t>
            </a:r>
            <a:r>
              <a:rPr lang="en-US" sz="3300" i="1" dirty="0">
                <a:solidFill>
                  <a:srgbClr val="FFFF00"/>
                </a:solidFill>
                <a:effectLst>
                  <a:outerShdw blurRad="50800" dist="38100" dir="13500000" algn="br" rotWithShape="0">
                    <a:prstClr val="black">
                      <a:alpha val="40000"/>
                    </a:prstClr>
                  </a:outerShdw>
                </a:effectLst>
              </a:rPr>
              <a:t>Journal of Social and Clinical Psychology</a:t>
            </a:r>
            <a:r>
              <a:rPr lang="en-US" sz="3300" dirty="0">
                <a:solidFill>
                  <a:srgbClr val="FFFF00"/>
                </a:solidFill>
                <a:effectLst>
                  <a:outerShdw blurRad="50800" dist="38100" dir="13500000" algn="br" rotWithShape="0">
                    <a:prstClr val="black">
                      <a:alpha val="40000"/>
                    </a:prstClr>
                  </a:outerShdw>
                </a:effectLst>
              </a:rPr>
              <a:t>.</a:t>
            </a:r>
          </a:p>
          <a:p>
            <a:br>
              <a:rPr lang="en-US" sz="3300" dirty="0">
                <a:effectLst>
                  <a:outerShdw blurRad="50800" dist="38100" dir="13500000" algn="br" rotWithShape="0">
                    <a:prstClr val="black">
                      <a:alpha val="40000"/>
                    </a:prstClr>
                  </a:outerShdw>
                </a:effectLst>
              </a:rPr>
            </a:br>
            <a:endParaRPr lang="en-US" sz="3300" dirty="0">
              <a:effectLst>
                <a:outerShdw blurRad="50800" dist="38100" dir="13500000" algn="br" rotWithShape="0">
                  <a:prstClr val="black">
                    <a:alpha val="40000"/>
                  </a:prstClr>
                </a:outerShdw>
              </a:effectLst>
            </a:endParaRPr>
          </a:p>
          <a:p>
            <a:endParaRPr lang="en-US" dirty="0"/>
          </a:p>
        </p:txBody>
      </p:sp>
    </p:spTree>
    <p:extLst>
      <p:ext uri="{BB962C8B-B14F-4D97-AF65-F5344CB8AC3E}">
        <p14:creationId xmlns:p14="http://schemas.microsoft.com/office/powerpoint/2010/main" val="391913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16B149-C8C4-8E44-8F20-FDD148623EE8}"/>
              </a:ext>
            </a:extLst>
          </p:cNvPr>
          <p:cNvSpPr>
            <a:spLocks noGrp="1"/>
          </p:cNvSpPr>
          <p:nvPr>
            <p:ph type="title"/>
          </p:nvPr>
        </p:nvSpPr>
        <p:spPr>
          <a:xfrm>
            <a:off x="712788" y="1371600"/>
            <a:ext cx="7716837" cy="1447800"/>
          </a:xfrm>
        </p:spPr>
        <p:txBody>
          <a:bodyPr anchor="ctr">
            <a:normAutofit/>
          </a:bodyPr>
          <a:lstStyle/>
          <a:p>
            <a:r>
              <a:rPr lang="en-US" dirty="0">
                <a:effectLst>
                  <a:outerShdw blurRad="50800" dist="38100" dir="13500000" algn="br" rotWithShape="0">
                    <a:prstClr val="black">
                      <a:alpha val="40000"/>
                    </a:prstClr>
                  </a:outerShdw>
                </a:effectLst>
              </a:rPr>
              <a:t>Research Results</a:t>
            </a:r>
          </a:p>
        </p:txBody>
      </p:sp>
      <p:sp>
        <p:nvSpPr>
          <p:cNvPr id="3" name="Content Placeholder 2">
            <a:extLst>
              <a:ext uri="{FF2B5EF4-FFF2-40B4-BE49-F238E27FC236}">
                <a16:creationId xmlns:a16="http://schemas.microsoft.com/office/drawing/2014/main" id="{7A5D885E-916A-CE42-98F5-E95748C117A7}"/>
              </a:ext>
            </a:extLst>
          </p:cNvPr>
          <p:cNvSpPr>
            <a:spLocks noGrp="1"/>
          </p:cNvSpPr>
          <p:nvPr>
            <p:ph sz="half" idx="1"/>
          </p:nvPr>
        </p:nvSpPr>
        <p:spPr>
          <a:xfrm>
            <a:off x="447571" y="2952751"/>
            <a:ext cx="8247269" cy="3376612"/>
          </a:xfrm>
        </p:spPr>
        <p:txBody>
          <a:bodyPr>
            <a:noAutofit/>
          </a:bodyPr>
          <a:lstStyle/>
          <a:p>
            <a:pPr>
              <a:lnSpc>
                <a:spcPct val="90000"/>
              </a:lnSpc>
            </a:pPr>
            <a:r>
              <a:rPr lang="en-US" sz="2800" b="1" dirty="0">
                <a:solidFill>
                  <a:schemeClr val="tx1"/>
                </a:solidFill>
                <a:effectLst>
                  <a:glow rad="63500">
                    <a:schemeClr val="accent2">
                      <a:satMod val="175000"/>
                      <a:alpha val="40000"/>
                    </a:schemeClr>
                  </a:glow>
                </a:effectLst>
                <a:latin typeface="Calibri" panose="020F0502020204030204" pitchFamily="34" charset="0"/>
                <a:cs typeface="Calibri" panose="020F0502020204030204" pitchFamily="34" charset="0"/>
              </a:rPr>
              <a:t>Using less social media leads to significant decreases in both depression and loneliness. </a:t>
            </a:r>
          </a:p>
          <a:p>
            <a:pPr>
              <a:lnSpc>
                <a:spcPct val="90000"/>
              </a:lnSpc>
            </a:pPr>
            <a:r>
              <a:rPr lang="en-US" sz="2800" b="1" dirty="0">
                <a:solidFill>
                  <a:schemeClr val="tx1"/>
                </a:solidFill>
                <a:effectLst>
                  <a:glow rad="63500">
                    <a:schemeClr val="accent2">
                      <a:satMod val="175000"/>
                      <a:alpha val="40000"/>
                    </a:schemeClr>
                  </a:glow>
                </a:effectLst>
                <a:latin typeface="Calibri" panose="020F0502020204030204" pitchFamily="34" charset="0"/>
                <a:cs typeface="Calibri" panose="020F0502020204030204" pitchFamily="34" charset="0"/>
              </a:rPr>
              <a:t>When you're not busy getting sucked into social media, you're actually spending more time on things that are more likely to make you feel better about your life.</a:t>
            </a:r>
          </a:p>
          <a:p>
            <a:pPr>
              <a:lnSpc>
                <a:spcPct val="90000"/>
              </a:lnSpc>
            </a:pPr>
            <a:r>
              <a:rPr lang="en-US" sz="2800" b="1" dirty="0">
                <a:solidFill>
                  <a:schemeClr val="tx1"/>
                </a:solidFill>
                <a:effectLst>
                  <a:glow rad="63500">
                    <a:schemeClr val="accent2">
                      <a:satMod val="175000"/>
                      <a:alpha val="40000"/>
                    </a:schemeClr>
                  </a:glow>
                </a:effectLst>
                <a:latin typeface="Calibri" panose="020F0502020204030204" pitchFamily="34" charset="0"/>
                <a:cs typeface="Calibri" panose="020F0502020204030204" pitchFamily="34" charset="0"/>
              </a:rPr>
              <a:t>"In general, put your phone down and be with the people in your life."</a:t>
            </a:r>
          </a:p>
          <a:p>
            <a:pPr marL="0" indent="0">
              <a:lnSpc>
                <a:spcPct val="90000"/>
              </a:lnSpc>
              <a:buNone/>
            </a:pPr>
            <a:br>
              <a:rPr lang="en-US" sz="2800"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rPr>
            </a:br>
            <a:endParaRPr lang="en-US" sz="3600" dirty="0">
              <a:effectLst>
                <a:outerShdw blurRad="50800" dist="38100" dir="13500000" algn="br" rotWithShape="0">
                  <a:prstClr val="black">
                    <a:alpha val="40000"/>
                  </a:prst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4052785-18E0-294E-83FD-7E30B83FF63B}"/>
              </a:ext>
            </a:extLst>
          </p:cNvPr>
          <p:cNvPicPr>
            <a:picLocks noChangeAspect="1"/>
          </p:cNvPicPr>
          <p:nvPr/>
        </p:nvPicPr>
        <p:blipFill rotWithShape="1">
          <a:blip r:embed="rId3"/>
          <a:srcRect l="3052" t="2349" b="7235"/>
          <a:stretch/>
        </p:blipFill>
        <p:spPr>
          <a:xfrm>
            <a:off x="6444756" y="212506"/>
            <a:ext cx="2538248" cy="2673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255412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283479" cy="1447800"/>
          </a:xfrm>
        </p:spPr>
        <p:txBody>
          <a:bodyPr/>
          <a:lstStyle/>
          <a:p>
            <a:r>
              <a:rPr lang="en-US" dirty="0">
                <a:effectLst>
                  <a:outerShdw blurRad="50800" dist="38100" dir="13500000" algn="br" rotWithShape="0">
                    <a:prstClr val="black">
                      <a:alpha val="40000"/>
                    </a:prstClr>
                  </a:outerShdw>
                </a:effectLst>
              </a:rPr>
              <a:t>How To Minimize Negative Effects Of Social Media Use</a:t>
            </a:r>
          </a:p>
        </p:txBody>
      </p:sp>
      <p:sp>
        <p:nvSpPr>
          <p:cNvPr id="3" name="Content Placeholder 2"/>
          <p:cNvSpPr>
            <a:spLocks noGrp="1"/>
          </p:cNvSpPr>
          <p:nvPr>
            <p:ph sz="half" idx="1"/>
          </p:nvPr>
        </p:nvSpPr>
        <p:spPr>
          <a:xfrm>
            <a:off x="399955" y="3024188"/>
            <a:ext cx="4351337" cy="3643312"/>
          </a:xfrm>
        </p:spPr>
        <p:txBody>
          <a:bodyPr>
            <a:normAutofit fontScale="92500" lnSpcReduction="10000"/>
          </a:bodyPr>
          <a:lstStyle/>
          <a:p>
            <a:pPr marL="0" indent="0">
              <a:buNone/>
            </a:pPr>
            <a:r>
              <a:rPr lang="en-US" sz="3500" dirty="0">
                <a:solidFill>
                  <a:srgbClr val="FFFF00"/>
                </a:solidFill>
                <a:effectLst>
                  <a:outerShdw blurRad="50800" dist="38100" dir="13500000" algn="br" rotWithShape="0">
                    <a:prstClr val="black">
                      <a:alpha val="40000"/>
                    </a:prstClr>
                  </a:outerShdw>
                </a:effectLst>
              </a:rPr>
              <a:t>1. Focus on balance: </a:t>
            </a:r>
          </a:p>
          <a:p>
            <a:pPr lvl="1"/>
            <a:r>
              <a:rPr lang="en-US" sz="3000" dirty="0">
                <a:solidFill>
                  <a:schemeClr val="tx1"/>
                </a:solidFill>
                <a:effectLst/>
              </a:rPr>
              <a:t>Make sure your kids are also engaging in social interaction online and have time for activities that help build identity and self-confidence</a:t>
            </a:r>
            <a:r>
              <a:rPr lang="en-US" sz="2400" dirty="0">
                <a:effectLst/>
              </a:rPr>
              <a:t>. </a:t>
            </a:r>
          </a:p>
          <a:p>
            <a:endParaRPr lang="en-US" dirty="0"/>
          </a:p>
        </p:txBody>
      </p:sp>
      <p:pic>
        <p:nvPicPr>
          <p:cNvPr id="7" name="Content Placeholder 6" descr="GettyImages-583851040.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3893" r="13893"/>
          <a:stretch>
            <a:fillRect/>
          </a:stretch>
        </p:blipFill>
        <p:spPr>
          <a:xfrm>
            <a:off x="5206251" y="3178969"/>
            <a:ext cx="3790016" cy="3205162"/>
          </a:xfrm>
          <a:prstGeom prst="roundRect">
            <a:avLst/>
          </a:prstGeom>
        </p:spPr>
      </p:pic>
    </p:spTree>
    <p:extLst>
      <p:ext uri="{BB962C8B-B14F-4D97-AF65-F5344CB8AC3E}">
        <p14:creationId xmlns:p14="http://schemas.microsoft.com/office/powerpoint/2010/main" val="1774982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6144" y="1588501"/>
            <a:ext cx="3429000" cy="1066800"/>
          </a:xfrm>
        </p:spPr>
        <p:txBody>
          <a:bodyPr/>
          <a:lstStyle/>
          <a:p>
            <a:r>
              <a:rPr lang="en-US" sz="3600" dirty="0">
                <a:solidFill>
                  <a:srgbClr val="FFFF00"/>
                </a:solidFill>
                <a:effectLst>
                  <a:outerShdw blurRad="50800" dist="38100" dir="13500000" algn="br" rotWithShape="0">
                    <a:prstClr val="black">
                      <a:alpha val="40000"/>
                    </a:prstClr>
                  </a:outerShdw>
                </a:effectLst>
              </a:rPr>
              <a:t>2. Turn off Notifications:</a:t>
            </a:r>
          </a:p>
        </p:txBody>
      </p:sp>
      <p:sp>
        <p:nvSpPr>
          <p:cNvPr id="3" name="Content Placeholder 2"/>
          <p:cNvSpPr>
            <a:spLocks noGrp="1"/>
          </p:cNvSpPr>
          <p:nvPr>
            <p:ph idx="1"/>
          </p:nvPr>
        </p:nvSpPr>
        <p:spPr>
          <a:xfrm>
            <a:off x="4133114" y="1066800"/>
            <a:ext cx="4564742" cy="5257800"/>
          </a:xfrm>
        </p:spPr>
        <p:txBody>
          <a:bodyPr>
            <a:normAutofit/>
          </a:bodyPr>
          <a:lstStyle/>
          <a:p>
            <a:r>
              <a:rPr lang="en-US" sz="3200" dirty="0">
                <a:solidFill>
                  <a:schemeClr val="tx1"/>
                </a:solidFill>
                <a:effectLst/>
              </a:rPr>
              <a:t>App developers are getting more and more aggressive with notifications to lure users to interrupt whatever they’re doing to engage constantly with their phones. Don’t let them. </a:t>
            </a:r>
          </a:p>
          <a:p>
            <a:endParaRPr lang="en-US" dirty="0"/>
          </a:p>
        </p:txBody>
      </p:sp>
      <p:sp>
        <p:nvSpPr>
          <p:cNvPr id="6" name="Text Placeholder 5"/>
          <p:cNvSpPr>
            <a:spLocks noGrp="1"/>
          </p:cNvSpPr>
          <p:nvPr>
            <p:ph type="body" sz="half" idx="2"/>
          </p:nvPr>
        </p:nvSpPr>
        <p:spPr/>
        <p:txBody>
          <a:bodyPr/>
          <a:lstStyle/>
          <a:p>
            <a:endParaRPr lang="en-US"/>
          </a:p>
        </p:txBody>
      </p:sp>
      <p:pic>
        <p:nvPicPr>
          <p:cNvPr id="4" name="Picture 3" descr="internet-3113279_128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818237"/>
            <a:ext cx="3254488" cy="3038627"/>
          </a:xfrm>
          <a:prstGeom prst="roundRect">
            <a:avLst/>
          </a:prstGeom>
        </p:spPr>
      </p:pic>
    </p:spTree>
    <p:extLst>
      <p:ext uri="{BB962C8B-B14F-4D97-AF65-F5344CB8AC3E}">
        <p14:creationId xmlns:p14="http://schemas.microsoft.com/office/powerpoint/2010/main" val="702129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792567" y="800100"/>
            <a:ext cx="5351433" cy="5791200"/>
          </a:xfrm>
        </p:spPr>
        <p:txBody>
          <a:bodyPr>
            <a:normAutofit fontScale="92500" lnSpcReduction="10000"/>
          </a:bodyPr>
          <a:lstStyle/>
          <a:p>
            <a:pPr marL="0" indent="0">
              <a:buNone/>
            </a:pPr>
            <a:r>
              <a:rPr lang="en-US" sz="3600" dirty="0">
                <a:solidFill>
                  <a:srgbClr val="FFFF00"/>
                </a:solidFill>
                <a:effectLst>
                  <a:outerShdw blurRad="50800" dist="38100" dir="13500000" algn="br" rotWithShape="0">
                    <a:prstClr val="black">
                      <a:alpha val="40000"/>
                    </a:prstClr>
                  </a:outerShdw>
                </a:effectLst>
              </a:rPr>
              <a:t>3.  Look out for girls at 	 higher risk of 	  	  depression: </a:t>
            </a:r>
          </a:p>
          <a:p>
            <a:pPr lvl="1"/>
            <a:r>
              <a:rPr lang="en-US" sz="3200" dirty="0">
                <a:solidFill>
                  <a:schemeClr val="tx1"/>
                </a:solidFill>
                <a:effectLst/>
              </a:rPr>
              <a:t>Monitor girls who are going through a particularly tough time or are under unusual stress. </a:t>
            </a:r>
          </a:p>
          <a:p>
            <a:pPr lvl="1"/>
            <a:r>
              <a:rPr lang="en-US" sz="3200" dirty="0">
                <a:solidFill>
                  <a:schemeClr val="tx1"/>
                </a:solidFill>
                <a:effectLst/>
              </a:rPr>
              <a:t>Negative effects of social media can have more impact when confidence is down. </a:t>
            </a:r>
          </a:p>
          <a:p>
            <a:endParaRPr lang="en-US" dirty="0"/>
          </a:p>
        </p:txBody>
      </p:sp>
      <p:sp>
        <p:nvSpPr>
          <p:cNvPr id="5" name="Text Placeholder 4"/>
          <p:cNvSpPr>
            <a:spLocks noGrp="1"/>
          </p:cNvSpPr>
          <p:nvPr>
            <p:ph type="body" sz="half" idx="2"/>
          </p:nvPr>
        </p:nvSpPr>
        <p:spPr/>
        <p:txBody>
          <a:bodyPr/>
          <a:lstStyle/>
          <a:p>
            <a:endParaRPr lang="en-US" dirty="0"/>
          </a:p>
        </p:txBody>
      </p:sp>
      <p:pic>
        <p:nvPicPr>
          <p:cNvPr id="6" name="Content Placeholder 4" descr="GettyImages-530211512.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2416" r="12416"/>
          <a:stretch>
            <a:fillRect/>
          </a:stretch>
        </p:blipFill>
        <p:spPr>
          <a:xfrm>
            <a:off x="457198" y="1944692"/>
            <a:ext cx="3482165" cy="4075108"/>
          </a:xfrm>
          <a:prstGeom prst="roundRect">
            <a:avLst/>
          </a:prstGeom>
        </p:spPr>
      </p:pic>
    </p:spTree>
    <p:extLst>
      <p:ext uri="{BB962C8B-B14F-4D97-AF65-F5344CB8AC3E}">
        <p14:creationId xmlns:p14="http://schemas.microsoft.com/office/powerpoint/2010/main" val="709278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4157581" y="752474"/>
            <a:ext cx="4617661" cy="5810250"/>
          </a:xfrm>
        </p:spPr>
        <p:txBody>
          <a:bodyPr>
            <a:normAutofit fontScale="92500" lnSpcReduction="10000"/>
          </a:bodyPr>
          <a:lstStyle/>
          <a:p>
            <a:pPr marL="0" indent="0">
              <a:buNone/>
            </a:pPr>
            <a:r>
              <a:rPr lang="en-US" sz="3600" dirty="0">
                <a:solidFill>
                  <a:srgbClr val="FFFF00"/>
                </a:solidFill>
                <a:effectLst>
                  <a:outerShdw blurRad="50800" dist="38100" dir="13500000" algn="br" rotWithShape="0">
                    <a:prstClr val="black">
                      <a:alpha val="40000"/>
                    </a:prstClr>
                  </a:outerShdw>
                </a:effectLst>
              </a:rPr>
              <a:t>4. Teach mindful use of social media: </a:t>
            </a:r>
          </a:p>
          <a:p>
            <a:pPr lvl="1">
              <a:spcAft>
                <a:spcPts val="0"/>
              </a:spcAft>
            </a:pPr>
            <a:r>
              <a:rPr lang="en-US" sz="3200" dirty="0">
                <a:solidFill>
                  <a:schemeClr val="tx1"/>
                </a:solidFill>
                <a:effectLst/>
              </a:rPr>
              <a:t>Encourage teenagers to be honest with themselves about how time spent on social media makes them feel and disengage from interactions that increase stress or unhappiness. </a:t>
            </a:r>
          </a:p>
          <a:p>
            <a:endParaRPr lang="en-US" dirty="0"/>
          </a:p>
        </p:txBody>
      </p:sp>
      <p:sp>
        <p:nvSpPr>
          <p:cNvPr id="6" name="Text Placeholder 5"/>
          <p:cNvSpPr>
            <a:spLocks noGrp="1"/>
          </p:cNvSpPr>
          <p:nvPr>
            <p:ph type="body" sz="half" idx="2"/>
          </p:nvPr>
        </p:nvSpPr>
        <p:spPr/>
        <p:txBody>
          <a:bodyPr/>
          <a:lstStyle/>
          <a:p>
            <a:endParaRPr lang="en-US"/>
          </a:p>
        </p:txBody>
      </p:sp>
      <p:pic>
        <p:nvPicPr>
          <p:cNvPr id="4" name="Picture 3" descr="GettyImages-11835041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17" y="1676400"/>
            <a:ext cx="3624183" cy="4343399"/>
          </a:xfrm>
          <a:prstGeom prst="roundRect">
            <a:avLst/>
          </a:prstGeom>
        </p:spPr>
      </p:pic>
    </p:spTree>
    <p:extLst>
      <p:ext uri="{BB962C8B-B14F-4D97-AF65-F5344CB8AC3E}">
        <p14:creationId xmlns:p14="http://schemas.microsoft.com/office/powerpoint/2010/main" val="2255621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0" y="1294821"/>
            <a:ext cx="4293552" cy="1431832"/>
          </a:xfrm>
        </p:spPr>
        <p:txBody>
          <a:bodyPr/>
          <a:lstStyle/>
          <a:p>
            <a:r>
              <a:rPr lang="en-US" sz="3200" dirty="0">
                <a:solidFill>
                  <a:srgbClr val="FFFF00"/>
                </a:solidFill>
                <a:effectLst>
                  <a:outerShdw blurRad="50800" dist="38100" dir="13500000" algn="br" rotWithShape="0">
                    <a:prstClr val="black">
                      <a:alpha val="40000"/>
                    </a:prstClr>
                  </a:outerShdw>
                </a:effectLst>
              </a:rPr>
              <a:t>5. Model Restraint And Balance In Your Own Media Diet: </a:t>
            </a:r>
            <a:br>
              <a:rPr lang="en-US" sz="3200" dirty="0">
                <a:solidFill>
                  <a:srgbClr val="FFFF00"/>
                </a:solidFill>
                <a:effectLst>
                  <a:outerShdw blurRad="50800" dist="38100" dir="13500000" algn="br" rotWithShape="0">
                    <a:prstClr val="black">
                      <a:alpha val="40000"/>
                    </a:prstClr>
                  </a:outerShdw>
                </a:effectLst>
              </a:rPr>
            </a:br>
            <a:r>
              <a:rPr lang="en-US" sz="3200" dirty="0">
                <a:solidFill>
                  <a:srgbClr val="FFFF00"/>
                </a:solidFill>
                <a:effectLst>
                  <a:outerShdw blurRad="50800" dist="38100" dir="13500000" algn="br" rotWithShape="0">
                    <a:prstClr val="black">
                      <a:alpha val="40000"/>
                    </a:prstClr>
                  </a:outerShdw>
                </a:effectLst>
              </a:rPr>
              <a:t>	</a:t>
            </a:r>
          </a:p>
        </p:txBody>
      </p:sp>
      <p:sp>
        <p:nvSpPr>
          <p:cNvPr id="6" name="Picture Placeholder 5"/>
          <p:cNvSpPr>
            <a:spLocks noGrp="1"/>
          </p:cNvSpPr>
          <p:nvPr>
            <p:ph type="pic" idx="1"/>
          </p:nvPr>
        </p:nvSpPr>
        <p:spPr/>
      </p:sp>
      <p:sp>
        <p:nvSpPr>
          <p:cNvPr id="3" name="Content Placeholder 2"/>
          <p:cNvSpPr>
            <a:spLocks noGrp="1"/>
          </p:cNvSpPr>
          <p:nvPr>
            <p:ph type="body" sz="half" idx="2"/>
          </p:nvPr>
        </p:nvSpPr>
        <p:spPr>
          <a:xfrm>
            <a:off x="3866270" y="2688044"/>
            <a:ext cx="4999282" cy="3914897"/>
          </a:xfrm>
        </p:spPr>
        <p:txBody>
          <a:bodyPr>
            <a:normAutofit fontScale="85000" lnSpcReduction="20000"/>
          </a:bodyPr>
          <a:lstStyle/>
          <a:p>
            <a:pPr marL="914400" lvl="1" indent="-457200">
              <a:spcAft>
                <a:spcPts val="0"/>
              </a:spcAft>
              <a:buFont typeface="Arial"/>
              <a:buChar char="•"/>
            </a:pPr>
            <a:r>
              <a:rPr lang="en-US" sz="3500" dirty="0">
                <a:effectLst>
                  <a:outerShdw blurRad="50800" dist="38100" dir="13500000" algn="br" rotWithShape="0">
                    <a:prstClr val="black">
                      <a:alpha val="40000"/>
                    </a:prstClr>
                  </a:outerShdw>
                </a:effectLst>
              </a:rPr>
              <a:t>Set an example by disengaging from media to spend quality family time together, including phone-free  dinners and other activities. </a:t>
            </a:r>
          </a:p>
          <a:p>
            <a:pPr marL="914400" lvl="1" indent="-457200">
              <a:spcAft>
                <a:spcPts val="0"/>
              </a:spcAft>
              <a:buFont typeface="Arial"/>
              <a:buChar char="•"/>
            </a:pPr>
            <a:r>
              <a:rPr lang="en-US" sz="3500" dirty="0">
                <a:effectLst>
                  <a:outerShdw blurRad="50800" dist="38100" dir="13500000" algn="br" rotWithShape="0">
                    <a:prstClr val="black">
                      <a:alpha val="40000"/>
                    </a:prstClr>
                  </a:outerShdw>
                </a:effectLst>
              </a:rPr>
              <a:t>Kids may resist, but they’ll feel the benefits. </a:t>
            </a:r>
          </a:p>
          <a:p>
            <a:pPr>
              <a:spcAft>
                <a:spcPts val="0"/>
              </a:spcAft>
            </a:pPr>
            <a:endParaRPr lang="en-US" dirty="0"/>
          </a:p>
        </p:txBody>
      </p:sp>
      <p:pic>
        <p:nvPicPr>
          <p:cNvPr id="4" name="Picture 3" descr="GettyImages-116913467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2441">
            <a:off x="466747" y="1441219"/>
            <a:ext cx="3409683" cy="4807182"/>
          </a:xfrm>
          <a:prstGeom prst="roundRect">
            <a:avLst/>
          </a:prstGeom>
        </p:spPr>
      </p:pic>
    </p:spTree>
    <p:extLst>
      <p:ext uri="{BB962C8B-B14F-4D97-AF65-F5344CB8AC3E}">
        <p14:creationId xmlns:p14="http://schemas.microsoft.com/office/powerpoint/2010/main" val="1251780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54045" y="1388213"/>
            <a:ext cx="4856630" cy="1431832"/>
          </a:xfrm>
        </p:spPr>
        <p:txBody>
          <a:bodyPr/>
          <a:lstStyle/>
          <a:p>
            <a:r>
              <a:rPr lang="en-US" sz="4000" dirty="0">
                <a:solidFill>
                  <a:srgbClr val="FFFF00"/>
                </a:solidFill>
                <a:effectLst>
                  <a:outerShdw blurRad="50800" dist="38100" dir="13500000" algn="br" rotWithShape="0">
                    <a:prstClr val="black">
                      <a:alpha val="40000"/>
                    </a:prstClr>
                  </a:outerShdw>
                </a:effectLst>
              </a:rPr>
              <a:t>6. Phone-free Time Before Sleep: </a:t>
            </a:r>
            <a:br>
              <a:rPr lang="en-US" sz="4000" dirty="0">
                <a:solidFill>
                  <a:srgbClr val="FFFF00"/>
                </a:solidFill>
                <a:effectLst>
                  <a:outerShdw blurRad="50800" dist="38100" dir="13500000" algn="br" rotWithShape="0">
                    <a:prstClr val="black">
                      <a:alpha val="40000"/>
                    </a:prstClr>
                  </a:outerShdw>
                </a:effectLst>
              </a:rPr>
            </a:br>
            <a:endParaRPr lang="en-US" sz="4000" dirty="0">
              <a:solidFill>
                <a:srgbClr val="FFFF00"/>
              </a:solidFill>
              <a:effectLst>
                <a:outerShdw blurRad="50800" dist="38100" dir="13500000" algn="br" rotWithShape="0">
                  <a:prstClr val="black">
                    <a:alpha val="40000"/>
                  </a:prstClr>
                </a:outerShdw>
              </a:effectLst>
            </a:endParaRPr>
          </a:p>
        </p:txBody>
      </p:sp>
      <p:sp>
        <p:nvSpPr>
          <p:cNvPr id="6" name="Picture Placeholder 5"/>
          <p:cNvSpPr>
            <a:spLocks noGrp="1"/>
          </p:cNvSpPr>
          <p:nvPr>
            <p:ph type="pic" idx="1"/>
          </p:nvPr>
        </p:nvSpPr>
        <p:spPr/>
      </p:sp>
      <p:sp>
        <p:nvSpPr>
          <p:cNvPr id="3" name="Content Placeholder 2"/>
          <p:cNvSpPr>
            <a:spLocks noGrp="1"/>
          </p:cNvSpPr>
          <p:nvPr>
            <p:ph type="body" sz="half" idx="2"/>
          </p:nvPr>
        </p:nvSpPr>
        <p:spPr>
          <a:xfrm>
            <a:off x="3608079" y="2655835"/>
            <a:ext cx="5257473" cy="4071597"/>
          </a:xfrm>
        </p:spPr>
        <p:txBody>
          <a:bodyPr>
            <a:normAutofit fontScale="85000" lnSpcReduction="10000"/>
          </a:bodyPr>
          <a:lstStyle/>
          <a:p>
            <a:pPr marL="1028700" lvl="1" indent="-571500">
              <a:buFont typeface="Wingdings" pitchFamily="2" charset="2"/>
              <a:buChar char="v"/>
            </a:pPr>
            <a:r>
              <a:rPr lang="en-US" sz="3900" dirty="0">
                <a:effectLst/>
              </a:rPr>
              <a:t>Enforce a policy of no smartphones in the bedroom after a specific time and overnight. </a:t>
            </a:r>
          </a:p>
          <a:p>
            <a:pPr marL="1028700" lvl="1" indent="-571500">
              <a:buFont typeface="Wingdings" pitchFamily="2" charset="2"/>
              <a:buChar char="v"/>
            </a:pPr>
            <a:r>
              <a:rPr lang="en-US" sz="3900" dirty="0">
                <a:effectLst/>
              </a:rPr>
              <a:t>Use an old-fashioned alarm clock to wake up. </a:t>
            </a:r>
          </a:p>
          <a:p>
            <a:endParaRPr lang="en-US" sz="3200" dirty="0"/>
          </a:p>
        </p:txBody>
      </p:sp>
      <p:pic>
        <p:nvPicPr>
          <p:cNvPr id="4" name="Picture 3" descr="GettyImages-109786569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51" y="1552422"/>
            <a:ext cx="3281662" cy="4851318"/>
          </a:xfrm>
          <a:prstGeom prst="roundRect">
            <a:avLst/>
          </a:prstGeom>
        </p:spPr>
      </p:pic>
    </p:spTree>
    <p:extLst>
      <p:ext uri="{BB962C8B-B14F-4D97-AF65-F5344CB8AC3E}">
        <p14:creationId xmlns:p14="http://schemas.microsoft.com/office/powerpoint/2010/main" val="3765266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3CF33A5B-5B43-7246-8CAF-ED608C900B6B}"/>
              </a:ext>
            </a:extLst>
          </p:cNvPr>
          <p:cNvGraphicFramePr/>
          <p:nvPr>
            <p:extLst>
              <p:ext uri="{D42A27DB-BD31-4B8C-83A1-F6EECF244321}">
                <p14:modId xmlns:p14="http://schemas.microsoft.com/office/powerpoint/2010/main" val="3230682334"/>
              </p:ext>
            </p:extLst>
          </p:nvPr>
        </p:nvGraphicFramePr>
        <p:xfrm>
          <a:off x="667424" y="2528268"/>
          <a:ext cx="7984211" cy="466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a:extLst>
              <a:ext uri="{FF2B5EF4-FFF2-40B4-BE49-F238E27FC236}">
                <a16:creationId xmlns:a16="http://schemas.microsoft.com/office/drawing/2014/main" id="{C4D14E0A-1BD0-D84E-AC56-8D08818D316D}"/>
              </a:ext>
            </a:extLst>
          </p:cNvPr>
          <p:cNvSpPr>
            <a:spLocks noGrp="1"/>
          </p:cNvSpPr>
          <p:nvPr>
            <p:ph type="title"/>
          </p:nvPr>
        </p:nvSpPr>
        <p:spPr>
          <a:xfrm>
            <a:off x="934798" y="1333500"/>
            <a:ext cx="8209202" cy="1388714"/>
          </a:xfrm>
        </p:spPr>
        <p:txBody>
          <a:bodyPr/>
          <a:lstStyle/>
          <a:p>
            <a:r>
              <a:rPr lang="en-US" sz="4000" dirty="0"/>
              <a:t>	</a:t>
            </a:r>
            <a:r>
              <a:rPr lang="en-US" sz="4000" dirty="0">
                <a:effectLst>
                  <a:outerShdw blurRad="50800" dist="38100" dir="13500000" algn="br" rotWithShape="0">
                    <a:prstClr val="black">
                      <a:alpha val="40000"/>
                    </a:prstClr>
                  </a:outerShdw>
                </a:effectLst>
              </a:rPr>
              <a:t>Correlation Between Smartphone Use &amp; Depression</a:t>
            </a:r>
          </a:p>
        </p:txBody>
      </p:sp>
      <p:sp>
        <p:nvSpPr>
          <p:cNvPr id="14" name="TextBox 13">
            <a:extLst>
              <a:ext uri="{FF2B5EF4-FFF2-40B4-BE49-F238E27FC236}">
                <a16:creationId xmlns:a16="http://schemas.microsoft.com/office/drawing/2014/main" id="{438F4849-5F28-E84A-ACF2-6B4A667C8A41}"/>
              </a:ext>
            </a:extLst>
          </p:cNvPr>
          <p:cNvSpPr txBox="1"/>
          <p:nvPr/>
        </p:nvSpPr>
        <p:spPr>
          <a:xfrm>
            <a:off x="4793216" y="259063"/>
            <a:ext cx="4069512" cy="954107"/>
          </a:xfrm>
          <a:prstGeom prst="rect">
            <a:avLst/>
          </a:prstGeom>
          <a:noFill/>
        </p:spPr>
        <p:txBody>
          <a:bodyPr wrap="none" rtlCol="0">
            <a:spAutoFit/>
          </a:bodyPr>
          <a:lstStyle/>
          <a:p>
            <a:r>
              <a:rPr lang="en-US" sz="2800" dirty="0">
                <a:solidFill>
                  <a:srgbClr val="FFFF00"/>
                </a:solidFill>
                <a:effectLst>
                  <a:glow rad="101600">
                    <a:schemeClr val="accent5">
                      <a:satMod val="175000"/>
                      <a:alpha val="40000"/>
                    </a:schemeClr>
                  </a:glow>
                  <a:outerShdw blurRad="50800" dist="38100" dir="13500000" algn="br" rotWithShape="0">
                    <a:prstClr val="black">
                      <a:alpha val="40000"/>
                    </a:prstClr>
                  </a:outerShdw>
                </a:effectLst>
              </a:rPr>
              <a:t>2017 San Diego Study </a:t>
            </a:r>
          </a:p>
          <a:p>
            <a:r>
              <a:rPr lang="en-US" sz="2800" dirty="0">
                <a:solidFill>
                  <a:srgbClr val="FFFF00"/>
                </a:solidFill>
                <a:effectLst>
                  <a:glow rad="101600">
                    <a:schemeClr val="accent5">
                      <a:satMod val="175000"/>
                      <a:alpha val="40000"/>
                    </a:schemeClr>
                  </a:glow>
                  <a:outerShdw blurRad="50800" dist="38100" dir="13500000" algn="br" rotWithShape="0">
                    <a:prstClr val="black">
                      <a:alpha val="40000"/>
                    </a:prstClr>
                  </a:outerShdw>
                </a:effectLst>
              </a:rPr>
              <a:t>By Jean Twenge </a:t>
            </a:r>
          </a:p>
        </p:txBody>
      </p:sp>
    </p:spTree>
    <p:extLst>
      <p:ext uri="{BB962C8B-B14F-4D97-AF65-F5344CB8AC3E}">
        <p14:creationId xmlns:p14="http://schemas.microsoft.com/office/powerpoint/2010/main" val="87748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graphicEl>
                                              <a:dgm id="{62180DC6-6D28-1849-AA91-2691D0706DF4}"/>
                                            </p:graphicEl>
                                          </p:spTgt>
                                        </p:tgtEl>
                                        <p:attrNameLst>
                                          <p:attrName>style.visibility</p:attrName>
                                        </p:attrNameLst>
                                      </p:cBhvr>
                                      <p:to>
                                        <p:strVal val="visible"/>
                                      </p:to>
                                    </p:set>
                                    <p:animEffect transition="in" filter="barn(inVertical)">
                                      <p:cBhvr>
                                        <p:cTn id="7" dur="500"/>
                                        <p:tgtEl>
                                          <p:spTgt spid="11">
                                            <p:graphicEl>
                                              <a:dgm id="{62180DC6-6D28-1849-AA91-2691D0706D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graphicEl>
                                              <a:dgm id="{A60392A7-5B91-ED4B-8B97-92047972C310}"/>
                                            </p:graphicEl>
                                          </p:spTgt>
                                        </p:tgtEl>
                                        <p:attrNameLst>
                                          <p:attrName>style.visibility</p:attrName>
                                        </p:attrNameLst>
                                      </p:cBhvr>
                                      <p:to>
                                        <p:strVal val="visible"/>
                                      </p:to>
                                    </p:set>
                                    <p:animEffect transition="in" filter="barn(inVertical)">
                                      <p:cBhvr>
                                        <p:cTn id="12" dur="500"/>
                                        <p:tgtEl>
                                          <p:spTgt spid="11">
                                            <p:graphicEl>
                                              <a:dgm id="{A60392A7-5B91-ED4B-8B97-92047972C31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graphicEl>
                                              <a:dgm id="{9B6D86B2-0147-C24E-BCEA-EC60EDDE3245}"/>
                                            </p:graphicEl>
                                          </p:spTgt>
                                        </p:tgtEl>
                                        <p:attrNameLst>
                                          <p:attrName>style.visibility</p:attrName>
                                        </p:attrNameLst>
                                      </p:cBhvr>
                                      <p:to>
                                        <p:strVal val="visible"/>
                                      </p:to>
                                    </p:set>
                                    <p:animEffect transition="in" filter="barn(inVertical)">
                                      <p:cBhvr>
                                        <p:cTn id="17" dur="500"/>
                                        <p:tgtEl>
                                          <p:spTgt spid="11">
                                            <p:graphicEl>
                                              <a:dgm id="{9B6D86B2-0147-C24E-BCEA-EC60EDDE324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graphicEl>
                                              <a:dgm id="{AE7071AB-71E0-FE4E-BB4E-A2BC0D7C5E8E}"/>
                                            </p:graphicEl>
                                          </p:spTgt>
                                        </p:tgtEl>
                                        <p:attrNameLst>
                                          <p:attrName>style.visibility</p:attrName>
                                        </p:attrNameLst>
                                      </p:cBhvr>
                                      <p:to>
                                        <p:strVal val="visible"/>
                                      </p:to>
                                    </p:set>
                                    <p:animEffect transition="in" filter="barn(inVertical)">
                                      <p:cBhvr>
                                        <p:cTn id="22" dur="500"/>
                                        <p:tgtEl>
                                          <p:spTgt spid="11">
                                            <p:graphicEl>
                                              <a:dgm id="{AE7071AB-71E0-FE4E-BB4E-A2BC0D7C5E8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graphicEl>
                                              <a:dgm id="{4FD191BD-4381-4844-B106-094D0A3F1395}"/>
                                            </p:graphicEl>
                                          </p:spTgt>
                                        </p:tgtEl>
                                        <p:attrNameLst>
                                          <p:attrName>style.visibility</p:attrName>
                                        </p:attrNameLst>
                                      </p:cBhvr>
                                      <p:to>
                                        <p:strVal val="visible"/>
                                      </p:to>
                                    </p:set>
                                    <p:animEffect transition="in" filter="barn(inVertical)">
                                      <p:cBhvr>
                                        <p:cTn id="27" dur="500"/>
                                        <p:tgtEl>
                                          <p:spTgt spid="11">
                                            <p:graphicEl>
                                              <a:dgm id="{4FD191BD-4381-4844-B106-094D0A3F13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40422"/>
            <a:ext cx="7395674" cy="2057400"/>
          </a:xfrm>
        </p:spPr>
        <p:txBody>
          <a:bodyPr/>
          <a:lstStyle/>
          <a:p>
            <a:pPr algn="ctr"/>
            <a:r>
              <a:rPr lang="en-US" sz="4400" dirty="0">
                <a:effectLst>
                  <a:outerShdw blurRad="50800" dist="38100" dir="13500000" algn="br" rotWithShape="0">
                    <a:prstClr val="black">
                      <a:alpha val="40000"/>
                    </a:prstClr>
                  </a:outerShdw>
                </a:effectLst>
              </a:rPr>
              <a:t>References</a:t>
            </a:r>
          </a:p>
        </p:txBody>
      </p:sp>
      <p:sp>
        <p:nvSpPr>
          <p:cNvPr id="3" name="Content Placeholder 2"/>
          <p:cNvSpPr>
            <a:spLocks noGrp="1"/>
          </p:cNvSpPr>
          <p:nvPr>
            <p:ph idx="1"/>
          </p:nvPr>
        </p:nvSpPr>
        <p:spPr>
          <a:xfrm>
            <a:off x="713581" y="3276600"/>
            <a:ext cx="7716838" cy="2540978"/>
          </a:xfrm>
        </p:spPr>
        <p:txBody>
          <a:bodyPr>
            <a:normAutofit/>
          </a:bodyPr>
          <a:lstStyle/>
          <a:p>
            <a:r>
              <a:rPr lang="en-US" sz="3000" b="1" dirty="0">
                <a:hlinkClick r:id="rId3">
                  <a:extLst>
                    <a:ext uri="{A12FA001-AC4F-418D-AE19-62706E023703}">
                      <ahyp:hlinkClr xmlns:ahyp="http://schemas.microsoft.com/office/drawing/2018/hyperlinkcolor" val="tx"/>
                    </a:ext>
                  </a:extLst>
                </a:hlinkClick>
              </a:rPr>
              <a:t>https://www.sciencedaily.com/releases/2018/11/181108164316.htm</a:t>
            </a:r>
            <a:endParaRPr lang="en-US" sz="3000" b="1" dirty="0"/>
          </a:p>
          <a:p>
            <a:r>
              <a:rPr lang="en-US" sz="3000" b="1" dirty="0"/>
              <a:t>https://</a:t>
            </a:r>
            <a:r>
              <a:rPr lang="en-US" sz="3000" b="1" dirty="0" err="1"/>
              <a:t>childmind.org</a:t>
            </a:r>
            <a:r>
              <a:rPr lang="en-US" sz="3000" b="1" dirty="0"/>
              <a:t>/article/is-social-media-use-causing-depression/</a:t>
            </a:r>
          </a:p>
          <a:p>
            <a:endParaRPr lang="en-US" dirty="0"/>
          </a:p>
        </p:txBody>
      </p:sp>
    </p:spTree>
    <p:extLst>
      <p:ext uri="{BB962C8B-B14F-4D97-AF65-F5344CB8AC3E}">
        <p14:creationId xmlns:p14="http://schemas.microsoft.com/office/powerpoint/2010/main" val="367609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Social Media and Depression</a:t>
            </a:r>
          </a:p>
        </p:txBody>
      </p:sp>
      <p:sp>
        <p:nvSpPr>
          <p:cNvPr id="3" name="Content Placeholder 2"/>
          <p:cNvSpPr>
            <a:spLocks noGrp="1"/>
          </p:cNvSpPr>
          <p:nvPr>
            <p:ph idx="1"/>
          </p:nvPr>
        </p:nvSpPr>
        <p:spPr>
          <a:xfrm>
            <a:off x="4028207" y="533400"/>
            <a:ext cx="4830043" cy="6324600"/>
          </a:xfrm>
        </p:spPr>
        <p:txBody>
          <a:bodyPr>
            <a:normAutofit fontScale="92500"/>
          </a:bodyPr>
          <a:lstStyle/>
          <a:p>
            <a:pPr>
              <a:spcAft>
                <a:spcPts val="0"/>
              </a:spcAft>
            </a:pPr>
            <a:r>
              <a:rPr lang="en-US" sz="3200" dirty="0">
                <a:solidFill>
                  <a:schemeClr val="tx1"/>
                </a:solidFill>
                <a:effectLst/>
                <a:latin typeface="Calibri" panose="020F0502020204030204" pitchFamily="34" charset="0"/>
                <a:cs typeface="Calibri" panose="020F0502020204030204" pitchFamily="34" charset="0"/>
              </a:rPr>
              <a:t>“The less you are connected with human beings in a deep, empathic way, the less you’re really getting the benefits of a social interaction. The more superficial it is, the less likely it’s going to cause you to feel connected, which is something we all need.” </a:t>
            </a:r>
            <a:endParaRPr lang="en-US" sz="3200" dirty="0">
              <a:effectLst/>
              <a:latin typeface="Calibri" panose="020F0502020204030204" pitchFamily="34" charset="0"/>
              <a:cs typeface="Calibri" panose="020F0502020204030204" pitchFamily="34" charset="0"/>
            </a:endParaRPr>
          </a:p>
          <a:p>
            <a:pPr marL="0" indent="0">
              <a:spcAft>
                <a:spcPts val="0"/>
              </a:spcAft>
              <a:buNone/>
            </a:pPr>
            <a:endParaRPr lang="en-US" sz="2800" dirty="0">
              <a:solidFill>
                <a:schemeClr val="tx1"/>
              </a:solidFill>
              <a:effectLst/>
              <a:latin typeface="Calibri" panose="020F0502020204030204" pitchFamily="34" charset="0"/>
              <a:cs typeface="Calibri" panose="020F0502020204030204" pitchFamily="34" charset="0"/>
            </a:endParaRPr>
          </a:p>
          <a:p>
            <a:pPr marL="0" indent="0">
              <a:spcAft>
                <a:spcPts val="0"/>
              </a:spcAft>
              <a:buNone/>
            </a:pPr>
            <a:r>
              <a:rPr lang="en-US" sz="2800" dirty="0">
                <a:solidFill>
                  <a:schemeClr val="tx1"/>
                </a:solidFill>
                <a:effectLst/>
                <a:latin typeface="Calibri" panose="020F0502020204030204" pitchFamily="34" charset="0"/>
                <a:cs typeface="Calibri" panose="020F0502020204030204" pitchFamily="34" charset="0"/>
              </a:rPr>
              <a:t>Alexandra Hamlet, PsyD,  Clinical psychologist  Child Mind Institute</a:t>
            </a:r>
            <a:r>
              <a:rPr lang="en-US" sz="2400" dirty="0">
                <a:solidFill>
                  <a:schemeClr val="tx1"/>
                </a:solidFill>
                <a:effectLst/>
              </a:rPr>
              <a:t>. </a:t>
            </a:r>
            <a:endParaRPr lang="en-US" sz="1800" dirty="0"/>
          </a:p>
        </p:txBody>
      </p:sp>
      <p:sp>
        <p:nvSpPr>
          <p:cNvPr id="5" name="Text Placeholder 4"/>
          <p:cNvSpPr>
            <a:spLocks noGrp="1"/>
          </p:cNvSpPr>
          <p:nvPr>
            <p:ph type="body" sz="half" idx="2"/>
          </p:nvPr>
        </p:nvSpPr>
        <p:spPr/>
        <p:txBody>
          <a:bodyPr/>
          <a:lstStyle/>
          <a:p>
            <a:endParaRPr lang="en-US"/>
          </a:p>
        </p:txBody>
      </p:sp>
      <p:pic>
        <p:nvPicPr>
          <p:cNvPr id="4" name="Picture 3" descr="GettyImages-63834089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004" y="2850775"/>
            <a:ext cx="2829790" cy="3169025"/>
          </a:xfrm>
          <a:prstGeom prst="roundRect">
            <a:avLst/>
          </a:prstGeom>
        </p:spPr>
      </p:pic>
    </p:spTree>
    <p:extLst>
      <p:ext uri="{BB962C8B-B14F-4D97-AF65-F5344CB8AC3E}">
        <p14:creationId xmlns:p14="http://schemas.microsoft.com/office/powerpoint/2010/main" val="536984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037975"/>
            <a:ext cx="3429000" cy="1066800"/>
          </a:xfrm>
        </p:spPr>
        <p:txBody>
          <a:bodyPr/>
          <a:lstStyle/>
          <a:p>
            <a:r>
              <a:rPr lang="en-US" dirty="0"/>
              <a:t>Social Media and Perceived Isolation</a:t>
            </a:r>
          </a:p>
        </p:txBody>
      </p:sp>
      <p:sp>
        <p:nvSpPr>
          <p:cNvPr id="3" name="Content Placeholder 2"/>
          <p:cNvSpPr>
            <a:spLocks noGrp="1"/>
          </p:cNvSpPr>
          <p:nvPr>
            <p:ph idx="1"/>
          </p:nvPr>
        </p:nvSpPr>
        <p:spPr>
          <a:xfrm>
            <a:off x="3962399" y="838200"/>
            <a:ext cx="4976649" cy="6019800"/>
          </a:xfrm>
        </p:spPr>
        <p:txBody>
          <a:bodyPr>
            <a:normAutofit fontScale="85000" lnSpcReduction="10000"/>
          </a:bodyPr>
          <a:lstStyle/>
          <a:p>
            <a:pPr>
              <a:lnSpc>
                <a:spcPct val="120000"/>
              </a:lnSpc>
              <a:spcAft>
                <a:spcPts val="0"/>
              </a:spcAft>
            </a:pPr>
            <a:r>
              <a:rPr lang="en-US" sz="3000" dirty="0">
                <a:solidFill>
                  <a:schemeClr val="tx1"/>
                </a:solidFill>
                <a:effectLst/>
                <a:latin typeface="Arial" panose="020B0604020202020204" pitchFamily="34" charset="0"/>
                <a:cs typeface="Arial" panose="020B0604020202020204" pitchFamily="34" charset="0"/>
              </a:rPr>
              <a:t>Jerry </a:t>
            </a:r>
            <a:r>
              <a:rPr lang="en-US" sz="3000" dirty="0" err="1">
                <a:solidFill>
                  <a:schemeClr val="tx1"/>
                </a:solidFill>
                <a:effectLst/>
                <a:latin typeface="Arial" panose="020B0604020202020204" pitchFamily="34" charset="0"/>
                <a:cs typeface="Arial" panose="020B0604020202020204" pitchFamily="34" charset="0"/>
              </a:rPr>
              <a:t>Bubrick</a:t>
            </a:r>
            <a:r>
              <a:rPr lang="en-US" sz="3000" dirty="0">
                <a:solidFill>
                  <a:schemeClr val="tx1"/>
                </a:solidFill>
                <a:effectLst/>
                <a:latin typeface="Arial" panose="020B0604020202020204" pitchFamily="34" charset="0"/>
                <a:cs typeface="Arial" panose="020B0604020202020204" pitchFamily="34" charset="0"/>
              </a:rPr>
              <a:t>, PhD, a clinical psychologist at the Child Mind Institute, observes that “FOMO (Fear of Missing Out) is really the fear of not being connected to our social world, and that need to feel connected sometimes trumps whatever’s going on in the actual situation we’re in. The more we use social media, the less we think about being present in the moment.”</a:t>
            </a:r>
          </a:p>
          <a:p>
            <a:endParaRPr lang="en-US" dirty="0"/>
          </a:p>
        </p:txBody>
      </p:sp>
      <p:sp>
        <p:nvSpPr>
          <p:cNvPr id="4" name="Text Placeholder 3"/>
          <p:cNvSpPr>
            <a:spLocks noGrp="1"/>
          </p:cNvSpPr>
          <p:nvPr>
            <p:ph type="body" sz="half" idx="2"/>
          </p:nvPr>
        </p:nvSpPr>
        <p:spPr>
          <a:xfrm>
            <a:off x="533400" y="3104775"/>
            <a:ext cx="3428999" cy="2915025"/>
          </a:xfrm>
        </p:spPr>
        <p:txBody>
          <a:bodyPr/>
          <a:lstStyle/>
          <a:p>
            <a:endParaRPr lang="en-US" dirty="0"/>
          </a:p>
        </p:txBody>
      </p:sp>
      <p:pic>
        <p:nvPicPr>
          <p:cNvPr id="6" name="Picture 5" descr="GettyImages-84550987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3104775"/>
            <a:ext cx="3429000" cy="2915025"/>
          </a:xfrm>
          <a:prstGeom prst="roundRect">
            <a:avLst/>
          </a:prstGeom>
        </p:spPr>
      </p:pic>
    </p:spTree>
    <p:extLst>
      <p:ext uri="{BB962C8B-B14F-4D97-AF65-F5344CB8AC3E}">
        <p14:creationId xmlns:p14="http://schemas.microsoft.com/office/powerpoint/2010/main" val="353460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E32F-5FCC-AE4D-9A64-89BEF6C469B5}"/>
              </a:ext>
            </a:extLst>
          </p:cNvPr>
          <p:cNvSpPr>
            <a:spLocks noGrp="1"/>
          </p:cNvSpPr>
          <p:nvPr>
            <p:ph type="title"/>
          </p:nvPr>
        </p:nvSpPr>
        <p:spPr>
          <a:xfrm>
            <a:off x="944306" y="1355834"/>
            <a:ext cx="7716837" cy="1447800"/>
          </a:xfrm>
        </p:spPr>
        <p:txBody>
          <a:bodyPr anchor="ctr">
            <a:normAutofit fontScale="90000"/>
          </a:bodyPr>
          <a:lstStyle/>
          <a:p>
            <a:r>
              <a:rPr lang="en-US" dirty="0">
                <a:effectLst>
                  <a:outerShdw blurRad="50800" dist="38100" dir="13500000" algn="br" rotWithShape="0">
                    <a:prstClr val="black">
                      <a:alpha val="40000"/>
                    </a:prstClr>
                  </a:outerShdw>
                </a:effectLst>
              </a:rPr>
              <a:t>	What is FOMO?</a:t>
            </a:r>
            <a:br>
              <a:rPr lang="en-US" dirty="0">
                <a:effectLst>
                  <a:outerShdw blurRad="50800" dist="38100" dir="13500000" algn="br" rotWithShape="0">
                    <a:prstClr val="black">
                      <a:alpha val="40000"/>
                    </a:prstClr>
                  </a:outerShdw>
                </a:effectLst>
              </a:rPr>
            </a:br>
            <a:r>
              <a:rPr lang="en-US" dirty="0">
                <a:effectLst>
                  <a:outerShdw blurRad="50800" dist="38100" dir="13500000" algn="br" rotWithShape="0">
                    <a:prstClr val="black">
                      <a:alpha val="40000"/>
                    </a:prstClr>
                  </a:outerShdw>
                </a:effectLst>
              </a:rPr>
              <a:t>“Fear of Missing Out”</a:t>
            </a:r>
          </a:p>
        </p:txBody>
      </p:sp>
      <p:sp>
        <p:nvSpPr>
          <p:cNvPr id="10" name="Content Placeholder 2">
            <a:extLst>
              <a:ext uri="{FF2B5EF4-FFF2-40B4-BE49-F238E27FC236}">
                <a16:creationId xmlns:a16="http://schemas.microsoft.com/office/drawing/2014/main" id="{D6E69CFC-F1F1-4DC0-87A3-EC8BDDD7463D}"/>
              </a:ext>
            </a:extLst>
          </p:cNvPr>
          <p:cNvSpPr>
            <a:spLocks noGrp="1"/>
          </p:cNvSpPr>
          <p:nvPr>
            <p:ph sz="half" idx="1"/>
          </p:nvPr>
        </p:nvSpPr>
        <p:spPr>
          <a:xfrm>
            <a:off x="189185" y="3024188"/>
            <a:ext cx="4556235" cy="3833812"/>
          </a:xfrm>
        </p:spPr>
        <p:txBody>
          <a:bodyPr>
            <a:normAutofit lnSpcReduction="10000"/>
          </a:bodyPr>
          <a:lstStyle/>
          <a:p>
            <a:pPr>
              <a:spcAft>
                <a:spcPts val="0"/>
              </a:spcAft>
            </a:pPr>
            <a:r>
              <a:rPr lang="en-US" sz="3200" b="1" dirty="0">
                <a:solidFill>
                  <a:schemeClr val="tx1"/>
                </a:solidFill>
                <a:effectLst/>
                <a:latin typeface="Arial Narrow" panose="020B0604020202020204" pitchFamily="34" charset="0"/>
                <a:cs typeface="Arial Narrow" panose="020B0604020202020204" pitchFamily="34" charset="0"/>
              </a:rPr>
              <a:t>Worrying why we weren’t invited to a party we’re seeing on Instagram.</a:t>
            </a:r>
          </a:p>
          <a:p>
            <a:pPr>
              <a:spcAft>
                <a:spcPts val="0"/>
              </a:spcAft>
            </a:pPr>
            <a:r>
              <a:rPr lang="en-US" sz="3200" b="1" dirty="0">
                <a:solidFill>
                  <a:schemeClr val="tx1"/>
                </a:solidFill>
                <a:effectLst/>
                <a:latin typeface="Arial Narrow" panose="020B0604020202020204" pitchFamily="34" charset="0"/>
                <a:cs typeface="Arial Narrow" panose="020B0604020202020204" pitchFamily="34" charset="0"/>
              </a:rPr>
              <a:t>Making sure we don’t miss a single post from a friend. </a:t>
            </a:r>
          </a:p>
          <a:p>
            <a:pPr>
              <a:spcAft>
                <a:spcPts val="0"/>
              </a:spcAft>
            </a:pPr>
            <a:r>
              <a:rPr lang="en-US" sz="3200" b="1" dirty="0">
                <a:solidFill>
                  <a:schemeClr val="tx1"/>
                </a:solidFill>
                <a:effectLst/>
                <a:latin typeface="Arial Narrow" panose="020B0604020202020204" pitchFamily="34" charset="0"/>
                <a:cs typeface="Arial Narrow" panose="020B0604020202020204" pitchFamily="34" charset="0"/>
              </a:rPr>
              <a:t>Catching up to endless online updates.</a:t>
            </a:r>
          </a:p>
          <a:p>
            <a:endParaRPr lang="en-US" sz="2800" dirty="0"/>
          </a:p>
        </p:txBody>
      </p:sp>
      <p:pic>
        <p:nvPicPr>
          <p:cNvPr id="5" name="Content Placeholder 4">
            <a:extLst>
              <a:ext uri="{FF2B5EF4-FFF2-40B4-BE49-F238E27FC236}">
                <a16:creationId xmlns:a16="http://schemas.microsoft.com/office/drawing/2014/main" id="{A58715C9-C742-7640-9482-C79C4D562F22}"/>
              </a:ext>
            </a:extLst>
          </p:cNvPr>
          <p:cNvPicPr>
            <a:picLocks noGrp="1" noChangeAspect="1"/>
          </p:cNvPicPr>
          <p:nvPr>
            <p:ph sz="half" idx="2"/>
          </p:nvPr>
        </p:nvPicPr>
        <p:blipFill rotWithShape="1">
          <a:blip r:embed="rId3"/>
          <a:srcRect l="18291" r="9402" b="-4"/>
          <a:stretch/>
        </p:blipFill>
        <p:spPr>
          <a:xfrm>
            <a:off x="5003543" y="3024188"/>
            <a:ext cx="3657600" cy="3376612"/>
          </a:xfrm>
          <a:prstGeom prst="rect">
            <a:avLst/>
          </a:prstGeom>
          <a:noFill/>
        </p:spPr>
      </p:pic>
    </p:spTree>
    <p:extLst>
      <p:ext uri="{BB962C8B-B14F-4D97-AF65-F5344CB8AC3E}">
        <p14:creationId xmlns:p14="http://schemas.microsoft.com/office/powerpoint/2010/main" val="3225123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00"/>
                </a:solidFill>
              </a:rPr>
              <a:t>Social Media and Self-esteem</a:t>
            </a:r>
          </a:p>
        </p:txBody>
      </p:sp>
      <p:sp>
        <p:nvSpPr>
          <p:cNvPr id="3" name="Content Placeholder 2"/>
          <p:cNvSpPr>
            <a:spLocks noGrp="1"/>
          </p:cNvSpPr>
          <p:nvPr>
            <p:ph idx="1"/>
          </p:nvPr>
        </p:nvSpPr>
        <p:spPr>
          <a:xfrm>
            <a:off x="4234021" y="895350"/>
            <a:ext cx="4621610" cy="5743973"/>
          </a:xfrm>
        </p:spPr>
        <p:txBody>
          <a:bodyPr>
            <a:normAutofit fontScale="92500" lnSpcReduction="10000"/>
          </a:bodyPr>
          <a:lstStyle/>
          <a:p>
            <a:r>
              <a:rPr lang="en-US" sz="3200" dirty="0">
                <a:solidFill>
                  <a:schemeClr val="tx1"/>
                </a:solidFill>
                <a:effectLst/>
              </a:rPr>
              <a:t>Another theory about the increase in depression is the loss of self-esteem, especially in teenage girls, when they compare themselves negatively with artfully curated images of those who appear to be prettier, thinner, more popular and richer. </a:t>
            </a:r>
            <a:endParaRPr lang="en-US" sz="3200" dirty="0">
              <a:effectLst/>
            </a:endParaRPr>
          </a:p>
          <a:p>
            <a:endParaRPr lang="en-US" dirty="0"/>
          </a:p>
        </p:txBody>
      </p:sp>
      <p:sp>
        <p:nvSpPr>
          <p:cNvPr id="5" name="Text Placeholder 4"/>
          <p:cNvSpPr>
            <a:spLocks noGrp="1"/>
          </p:cNvSpPr>
          <p:nvPr>
            <p:ph type="body" sz="half" idx="2"/>
          </p:nvPr>
        </p:nvSpPr>
        <p:spPr/>
        <p:txBody>
          <a:bodyPr/>
          <a:lstStyle/>
          <a:p>
            <a:endParaRPr lang="en-US"/>
          </a:p>
        </p:txBody>
      </p:sp>
      <p:pic>
        <p:nvPicPr>
          <p:cNvPr id="4" name="Picture 3" descr="GettyImages-5368499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00" y="2850775"/>
            <a:ext cx="2769755" cy="3350453"/>
          </a:xfrm>
          <a:prstGeom prst="rect">
            <a:avLst/>
          </a:prstGeom>
        </p:spPr>
      </p:pic>
    </p:spTree>
    <p:extLst>
      <p:ext uri="{BB962C8B-B14F-4D97-AF65-F5344CB8AC3E}">
        <p14:creationId xmlns:p14="http://schemas.microsoft.com/office/powerpoint/2010/main" val="2800473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12D1-6DBB-1C4E-BAB9-AC622647EAC3}"/>
              </a:ext>
            </a:extLst>
          </p:cNvPr>
          <p:cNvSpPr>
            <a:spLocks noGrp="1"/>
          </p:cNvSpPr>
          <p:nvPr>
            <p:ph type="title"/>
          </p:nvPr>
        </p:nvSpPr>
        <p:spPr>
          <a:xfrm>
            <a:off x="533400" y="1171903"/>
            <a:ext cx="3429000" cy="1066800"/>
          </a:xfrm>
        </p:spPr>
        <p:txBody>
          <a:bodyPr/>
          <a:lstStyle/>
          <a:p>
            <a:endParaRPr lang="en-US" dirty="0"/>
          </a:p>
        </p:txBody>
      </p:sp>
      <p:sp>
        <p:nvSpPr>
          <p:cNvPr id="3" name="Content Placeholder 2">
            <a:extLst>
              <a:ext uri="{FF2B5EF4-FFF2-40B4-BE49-F238E27FC236}">
                <a16:creationId xmlns:a16="http://schemas.microsoft.com/office/drawing/2014/main" id="{C4B4453C-BABE-9343-9842-238EFD20C434}"/>
              </a:ext>
            </a:extLst>
          </p:cNvPr>
          <p:cNvSpPr>
            <a:spLocks noGrp="1"/>
          </p:cNvSpPr>
          <p:nvPr>
            <p:ph idx="1"/>
          </p:nvPr>
        </p:nvSpPr>
        <p:spPr>
          <a:xfrm>
            <a:off x="4303986" y="769882"/>
            <a:ext cx="4474779" cy="5867400"/>
          </a:xfrm>
        </p:spPr>
        <p:txBody>
          <a:bodyPr>
            <a:normAutofit fontScale="85000" lnSpcReduction="10000"/>
          </a:bodyPr>
          <a:lstStyle/>
          <a:p>
            <a:pPr>
              <a:spcAft>
                <a:spcPts val="0"/>
              </a:spcAft>
            </a:pPr>
            <a:r>
              <a:rPr lang="en-US" sz="3500" b="1" dirty="0">
                <a:solidFill>
                  <a:schemeClr val="tx1"/>
                </a:solidFill>
                <a:effectLst/>
                <a:latin typeface="Arial" panose="020B0604020202020204" pitchFamily="34" charset="0"/>
                <a:cs typeface="Arial" panose="020B0604020202020204" pitchFamily="34" charset="0"/>
              </a:rPr>
              <a:t>Kids spent so much time on social media trying to post what they think the world will think is a perfect life.  </a:t>
            </a:r>
          </a:p>
          <a:p>
            <a:pPr>
              <a:spcAft>
                <a:spcPts val="0"/>
              </a:spcAft>
            </a:pPr>
            <a:r>
              <a:rPr lang="en-US" sz="3500" dirty="0">
                <a:solidFill>
                  <a:schemeClr val="tx1"/>
                </a:solidFill>
                <a:effectLst/>
              </a:rPr>
              <a:t>Look at how happy I am! Look how beautiful I am! Without that they’re worried that their friends won’t accept them. They’re afraid of being rejected.” </a:t>
            </a:r>
          </a:p>
          <a:p>
            <a:endParaRPr lang="en-US" sz="2800" b="1" dirty="0">
              <a:solidFill>
                <a:schemeClr val="tx1"/>
              </a:solidFill>
              <a:effectLst/>
              <a:latin typeface="Arial" panose="020B0604020202020204" pitchFamily="34" charset="0"/>
              <a:cs typeface="Arial" panose="020B0604020202020204" pitchFamily="34" charset="0"/>
            </a:endParaRPr>
          </a:p>
        </p:txBody>
      </p:sp>
      <p:pic>
        <p:nvPicPr>
          <p:cNvPr id="5" name="Picture 4" descr="GettyImages-536849950.jpg">
            <a:extLst>
              <a:ext uri="{FF2B5EF4-FFF2-40B4-BE49-F238E27FC236}">
                <a16:creationId xmlns:a16="http://schemas.microsoft.com/office/drawing/2014/main" id="{57920F9F-B620-7E4A-A91F-63F815A19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22" y="2338271"/>
            <a:ext cx="2769755" cy="3599918"/>
          </a:xfrm>
          <a:prstGeom prst="rect">
            <a:avLst/>
          </a:prstGeom>
        </p:spPr>
      </p:pic>
    </p:spTree>
    <p:extLst>
      <p:ext uri="{BB962C8B-B14F-4D97-AF65-F5344CB8AC3E}">
        <p14:creationId xmlns:p14="http://schemas.microsoft.com/office/powerpoint/2010/main" val="741297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4110600" y="854027"/>
            <a:ext cx="4804800" cy="6146425"/>
          </a:xfrm>
        </p:spPr>
        <p:txBody>
          <a:bodyPr>
            <a:normAutofit lnSpcReduction="10000"/>
          </a:bodyPr>
          <a:lstStyle/>
          <a:p>
            <a:pPr>
              <a:spcAft>
                <a:spcPts val="0"/>
              </a:spcAft>
            </a:pPr>
            <a:r>
              <a:rPr lang="en-US" sz="3200" b="1" dirty="0">
                <a:solidFill>
                  <a:schemeClr val="tx1"/>
                </a:solidFill>
                <a:effectLst/>
                <a:latin typeface="Arial Narrow" panose="020B0604020202020204" pitchFamily="34" charset="0"/>
                <a:cs typeface="Arial Narrow" panose="020B0604020202020204" pitchFamily="34" charset="0"/>
              </a:rPr>
              <a:t>And if they are getting positive feedback from their social media accounts, they might worry that what their friends like isn’t the “real” them. </a:t>
            </a:r>
          </a:p>
          <a:p>
            <a:pPr>
              <a:spcAft>
                <a:spcPts val="0"/>
              </a:spcAft>
            </a:pPr>
            <a:r>
              <a:rPr lang="en-US" sz="3200" b="1" dirty="0">
                <a:solidFill>
                  <a:schemeClr val="tx1"/>
                </a:solidFill>
                <a:effectLst/>
                <a:latin typeface="Arial Narrow" panose="020B0604020202020204" pitchFamily="34" charset="0"/>
                <a:cs typeface="Arial Narrow" panose="020B0604020202020204" pitchFamily="34" charset="0"/>
              </a:rPr>
              <a:t>Curation of a perfect image may not only make others feel inadequate, it’s unhealthy even for those who appear to be successful at it.</a:t>
            </a:r>
          </a:p>
          <a:p>
            <a:endParaRPr lang="en-US" dirty="0"/>
          </a:p>
        </p:txBody>
      </p:sp>
      <p:sp>
        <p:nvSpPr>
          <p:cNvPr id="6" name="Text Placeholder 5"/>
          <p:cNvSpPr>
            <a:spLocks noGrp="1"/>
          </p:cNvSpPr>
          <p:nvPr>
            <p:ph type="body" sz="half" idx="2"/>
          </p:nvPr>
        </p:nvSpPr>
        <p:spPr/>
        <p:txBody>
          <a:bodyPr/>
          <a:lstStyle/>
          <a:p>
            <a:endParaRPr lang="en-US"/>
          </a:p>
        </p:txBody>
      </p:sp>
      <p:pic>
        <p:nvPicPr>
          <p:cNvPr id="4" name="Picture 3" descr="GettyImages-10930380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8" y="1834680"/>
            <a:ext cx="3577202" cy="4185120"/>
          </a:xfrm>
          <a:prstGeom prst="roundRect">
            <a:avLst/>
          </a:prstGeom>
        </p:spPr>
      </p:pic>
    </p:spTree>
    <p:extLst>
      <p:ext uri="{BB962C8B-B14F-4D97-AF65-F5344CB8AC3E}">
        <p14:creationId xmlns:p14="http://schemas.microsoft.com/office/powerpoint/2010/main" val="1891344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Less Healthy Activity</a:t>
            </a:r>
          </a:p>
        </p:txBody>
      </p:sp>
      <p:sp>
        <p:nvSpPr>
          <p:cNvPr id="3" name="Content Placeholder 2"/>
          <p:cNvSpPr>
            <a:spLocks noGrp="1"/>
          </p:cNvSpPr>
          <p:nvPr>
            <p:ph idx="1"/>
          </p:nvPr>
        </p:nvSpPr>
        <p:spPr>
          <a:xfrm>
            <a:off x="4248357" y="800100"/>
            <a:ext cx="4621611" cy="6057900"/>
          </a:xfrm>
        </p:spPr>
        <p:txBody>
          <a:bodyPr>
            <a:normAutofit fontScale="92500" lnSpcReduction="10000"/>
          </a:bodyPr>
          <a:lstStyle/>
          <a:p>
            <a:pPr>
              <a:spcAft>
                <a:spcPts val="0"/>
              </a:spcAft>
            </a:pPr>
            <a:r>
              <a:rPr lang="en-US" sz="3200" dirty="0">
                <a:solidFill>
                  <a:schemeClr val="tx1"/>
                </a:solidFill>
                <a:effectLst/>
              </a:rPr>
              <a:t>Another possible source of depression may be what teenagers are not doing during while they’re spending time on social media, including physical activity and things that generate a sense of accomplishment, like learning new skills and developing talents. </a:t>
            </a:r>
            <a:endParaRPr lang="en-US" sz="3200" dirty="0">
              <a:effectLst/>
            </a:endParaRPr>
          </a:p>
          <a:p>
            <a:pPr>
              <a:spcAft>
                <a:spcPts val="0"/>
              </a:spcAft>
            </a:pPr>
            <a:endParaRPr lang="en-US" dirty="0"/>
          </a:p>
        </p:txBody>
      </p:sp>
      <p:sp>
        <p:nvSpPr>
          <p:cNvPr id="5" name="Text Placeholder 4"/>
          <p:cNvSpPr>
            <a:spLocks noGrp="1"/>
          </p:cNvSpPr>
          <p:nvPr>
            <p:ph type="body" sz="half" idx="2"/>
          </p:nvPr>
        </p:nvSpPr>
        <p:spPr/>
        <p:txBody>
          <a:bodyPr/>
          <a:lstStyle/>
          <a:p>
            <a:endParaRPr lang="en-US"/>
          </a:p>
        </p:txBody>
      </p:sp>
      <p:pic>
        <p:nvPicPr>
          <p:cNvPr id="4" name="Picture 3" descr="GettyImages-8402269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2850775"/>
            <a:ext cx="3400950" cy="3169026"/>
          </a:xfrm>
          <a:prstGeom prst="roundRect">
            <a:avLst/>
          </a:prstGeom>
        </p:spPr>
      </p:pic>
    </p:spTree>
    <p:extLst>
      <p:ext uri="{BB962C8B-B14F-4D97-AF65-F5344CB8AC3E}">
        <p14:creationId xmlns:p14="http://schemas.microsoft.com/office/powerpoint/2010/main" val="3132567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TotalTime>
  <Words>3364</Words>
  <Application>Microsoft Macintosh PowerPoint</Application>
  <PresentationFormat>On-screen Show (4:3)</PresentationFormat>
  <Paragraphs>231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Arial Rounded MT Bold</vt:lpstr>
      <vt:lpstr>Calibri</vt:lpstr>
      <vt:lpstr>Wingdings</vt:lpstr>
      <vt:lpstr>Sky</vt:lpstr>
      <vt:lpstr>DOES SOCIAL MEDIA CAUSE DEPRESSION?</vt:lpstr>
      <vt:lpstr> Correlation Between Smartphone Use &amp; Depression</vt:lpstr>
      <vt:lpstr>Social Media and Depression</vt:lpstr>
      <vt:lpstr>Social Media and Perceived Isolation</vt:lpstr>
      <vt:lpstr> What is FOMO? “Fear of Missing Out”</vt:lpstr>
      <vt:lpstr>Social Media and Self-esteem</vt:lpstr>
      <vt:lpstr>PowerPoint Presentation</vt:lpstr>
      <vt:lpstr>PowerPoint Presentation</vt:lpstr>
      <vt:lpstr>Less Healthy Activity</vt:lpstr>
      <vt:lpstr>Disrupted Concentration</vt:lpstr>
      <vt:lpstr>Sleep Deprivation And Depression</vt:lpstr>
      <vt:lpstr>University of Pennsylvania  Research </vt:lpstr>
      <vt:lpstr>Research Results</vt:lpstr>
      <vt:lpstr>How To Minimize Negative Effects Of Social Media Use</vt:lpstr>
      <vt:lpstr>2. Turn off Notifications:</vt:lpstr>
      <vt:lpstr>PowerPoint Presentation</vt:lpstr>
      <vt:lpstr>PowerPoint Presentation</vt:lpstr>
      <vt:lpstr>5. Model Restraint And Balance In Your Own Media Diet:   </vt:lpstr>
      <vt:lpstr>6. Phone-free Time Before Sleep: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SOCIAL MEDIA CAUSE DEPRESSION?</dc:title>
  <dc:creator>Koh, Linda Mei Lin</dc:creator>
  <cp:lastModifiedBy>Muganda, Tanya</cp:lastModifiedBy>
  <cp:revision>1</cp:revision>
  <dcterms:created xsi:type="dcterms:W3CDTF">2020-10-14T18:35:20Z</dcterms:created>
  <dcterms:modified xsi:type="dcterms:W3CDTF">2021-01-06T23:08:45Z</dcterms:modified>
</cp:coreProperties>
</file>