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5" r:id="rId5"/>
    <p:sldId id="269" r:id="rId6"/>
    <p:sldId id="270" r:id="rId7"/>
    <p:sldId id="283" r:id="rId8"/>
    <p:sldId id="260" r:id="rId9"/>
    <p:sldId id="287" r:id="rId10"/>
    <p:sldId id="282" r:id="rId11"/>
    <p:sldId id="267" r:id="rId12"/>
    <p:sldId id="289" r:id="rId13"/>
    <p:sldId id="268" r:id="rId14"/>
    <p:sldId id="288" r:id="rId15"/>
    <p:sldId id="290" r:id="rId16"/>
    <p:sldId id="261" r:id="rId17"/>
    <p:sldId id="262" r:id="rId18"/>
    <p:sldId id="263" r:id="rId19"/>
    <p:sldId id="264" r:id="rId20"/>
    <p:sldId id="271" r:id="rId21"/>
    <p:sldId id="272" r:id="rId22"/>
    <p:sldId id="291" r:id="rId23"/>
    <p:sldId id="273" r:id="rId24"/>
    <p:sldId id="274" r:id="rId25"/>
    <p:sldId id="275" r:id="rId26"/>
    <p:sldId id="276" r:id="rId27"/>
    <p:sldId id="277" r:id="rId28"/>
    <p:sldId id="278" r:id="rId29"/>
    <p:sldId id="279" r:id="rId30"/>
    <p:sldId id="286" r:id="rId31"/>
    <p:sldId id="280" r:id="rId32"/>
    <p:sldId id="285" r:id="rId33"/>
    <p:sldId id="2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p>
            <a:fld id="{8FB936E9-75E4-4870-9577-6E5EC8240E44}" type="datetimeFigureOut">
              <a:rPr lang="en-ZA" smtClean="0"/>
              <a:t>2019-01-29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84543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FB936E9-75E4-4870-9577-6E5EC8240E44}" type="datetimeFigureOut">
              <a:rPr lang="en-ZA" smtClean="0"/>
              <a:t>2019-01-29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1293864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FB936E9-75E4-4870-9577-6E5EC8240E44}" type="datetimeFigureOut">
              <a:rPr lang="en-ZA" smtClean="0"/>
              <a:t>2019-01-29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401440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8FB936E9-75E4-4870-9577-6E5EC8240E44}" type="datetimeFigureOut">
              <a:rPr lang="en-ZA" smtClean="0"/>
              <a:t>2019-01-29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277900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B936E9-75E4-4870-9577-6E5EC8240E44}" type="datetimeFigureOut">
              <a:rPr lang="en-ZA" smtClean="0"/>
              <a:t>2019-01-29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3384375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p>
            <a:fld id="{8FB936E9-75E4-4870-9577-6E5EC8240E44}" type="datetimeFigureOut">
              <a:rPr lang="en-ZA" smtClean="0"/>
              <a:t>2019-01-29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222417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p>
            <a:fld id="{8FB936E9-75E4-4870-9577-6E5EC8240E44}" type="datetimeFigureOut">
              <a:rPr lang="en-ZA" smtClean="0"/>
              <a:t>2019-01-29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81510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p>
            <a:fld id="{8FB936E9-75E4-4870-9577-6E5EC8240E44}" type="datetimeFigureOut">
              <a:rPr lang="en-ZA" smtClean="0"/>
              <a:t>2019-01-29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965377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936E9-75E4-4870-9577-6E5EC8240E44}" type="datetimeFigureOut">
              <a:rPr lang="en-ZA" smtClean="0"/>
              <a:t>2019-01-29</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3069046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936E9-75E4-4870-9577-6E5EC8240E44}" type="datetimeFigureOut">
              <a:rPr lang="en-ZA" smtClean="0"/>
              <a:t>2019-01-29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1139099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936E9-75E4-4870-9577-6E5EC8240E44}" type="datetimeFigureOut">
              <a:rPr lang="en-ZA" smtClean="0"/>
              <a:t>2019-01-29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C4E6942B-98E6-480A-B923-820F091ECBFC}" type="slidenum">
              <a:rPr lang="en-ZA" smtClean="0"/>
              <a:t>‹#›</a:t>
            </a:fld>
            <a:endParaRPr lang="en-ZA"/>
          </a:p>
        </p:txBody>
      </p:sp>
    </p:spTree>
    <p:extLst>
      <p:ext uri="{BB962C8B-B14F-4D97-AF65-F5344CB8AC3E}">
        <p14:creationId xmlns:p14="http://schemas.microsoft.com/office/powerpoint/2010/main" val="463724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936E9-75E4-4870-9577-6E5EC8240E44}" type="datetimeFigureOut">
              <a:rPr lang="en-ZA" smtClean="0"/>
              <a:t>2019-01-29</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6942B-98E6-480A-B923-820F091ECBFC}" type="slidenum">
              <a:rPr lang="en-ZA" smtClean="0"/>
              <a:t>‹#›</a:t>
            </a:fld>
            <a:endParaRPr lang="en-ZA"/>
          </a:p>
        </p:txBody>
      </p:sp>
    </p:spTree>
    <p:extLst>
      <p:ext uri="{BB962C8B-B14F-4D97-AF65-F5344CB8AC3E}">
        <p14:creationId xmlns:p14="http://schemas.microsoft.com/office/powerpoint/2010/main" val="2016053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za/url?sa=i&amp;rct=j&amp;q=&amp;esrc=s&amp;source=images&amp;cd=&amp;cad=rja&amp;uact=8&amp;ved=2ahUKEwi2rs_Fu5HgAhVCxYUKHdCdDJIQjRx6BAgBEAU&amp;url=https://www.tts-group.co.uk/bright-coloured-soft-cushions-10pk/1010184.html&amp;psig=AOvVaw0vIXqvTM6tmbJFoyVqW0IG&amp;ust=1548798829417449"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za/url?sa=i&amp;rct=j&amp;q=&amp;esrc=s&amp;source=images&amp;cd=&amp;cad=rja&amp;uact=8&amp;ved=2ahUKEwibxY7ktZHgAhUOyYUKHd_PDnoQjRx6BAgBEAU&amp;url=https://www.weareteachers.com/student-storage-ideas/&amp;psig=AOvVaw3WwiNHSyuviQuTBXzmZxz3&amp;ust=1548797268629490"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www.google.co.za/url?sa=i&amp;rct=j&amp;q=&amp;esrc=s&amp;source=images&amp;cd=&amp;cad=rja&amp;uact=8&amp;ved=2ahUKEwi_7eu0tpHgAhUKHxoKHYVrBDwQjRx6BAgBEAU&amp;url=http://growinginprek.blogspot.com/2014/08/classroom-tour.html&amp;psig=AOvVaw3WwiNHSyuviQuTBXzmZxz3&amp;ust=1548797268629490" TargetMode="Externa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co.za/url?sa=i&amp;rct=j&amp;q=&amp;esrc=s&amp;source=images&amp;cd=&amp;cad=rja&amp;uact=8&amp;ved=2ahUKEwizwKrbqpHgAhXB34UKHatGBakQjRx6BAgBEAU&amp;url=https://www.instructables.com/id/DIY-Table-Projects/&amp;psig=AOvVaw1NJFOChNazKbjctkFeKPor&amp;ust=1548794283226420"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www.google.co.za/url?sa=i&amp;rct=j&amp;q=&amp;esrc=s&amp;source=images&amp;cd=&amp;cad=rja&amp;uact=8&amp;ved=2ahUKEwizwKrbqpHgAhXB34UKHatGBakQjRx6BAgBEAU&amp;url=http://purple.echodigitalmedia.co.uk/old_metal_folding_chairs.html&amp;psig=AOvVaw1NJFOChNazKbjctkFeKPor&amp;ust=1548794283226420" TargetMode="Externa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za/url?sa=i&amp;rct=j&amp;q=&amp;esrc=s&amp;source=images&amp;cd=&amp;cad=rja&amp;uact=8&amp;ved=2ahUKEwjg0NuUppHgAhWszoUKHYhgDIwQjRx6BAgBEAU&amp;url=https://www.pinterest.com/pin/424464333614085667/&amp;psig=AOvVaw3GxaNDvIHcGCnjrEP8hwgC&amp;ust=1548793101150794"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https://www.google.co.za/url?sa=i&amp;rct=j&amp;q=&amp;esrc=s&amp;source=images&amp;cd=&amp;cad=rja&amp;uact=8&amp;ved=2ahUKEwipgvjcppHgAhUR2BoKHXudATcQjRx6BAgBEAU&amp;url=https://www.pinterest.com/pin/448530444109419540/&amp;psig=AOvVaw3GxaNDvIHcGCnjrEP8hwgC&amp;ust=1548793101150794" TargetMode="External"/><Relationship Id="rId4" Type="http://schemas.openxmlformats.org/officeDocument/2006/relationships/image" Target="../media/image49.gif"/></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za/url?sa=i&amp;rct=j&amp;q=&amp;esrc=s&amp;source=images&amp;cd=&amp;cad=rja&amp;uact=8&amp;ved=2ahUKEwiFxN73n5HgAhVmzoUKHdu0BWYQjRx6BAgBEAU&amp;url=http://www.officalcharts.com/chalkboard-wall-ideas-playroom/chalkboard-wall-ideas-playroom-full-how-to-add-chalkboard-paint-to-the-home/&amp;psig=AOvVaw1JOxqFENee_-QSlVuxYK4k&amp;ust=1548791339460784" TargetMode="External"/><Relationship Id="rId7"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hyperlink" Target="https://www.google.co.za/url?sa=i&amp;rct=j&amp;q=&amp;esrc=s&amp;source=images&amp;cd=&amp;cad=rja&amp;uact=8&amp;ved=2ahUKEwiI0saNopHgAhWnxoUKHQXNBzUQjRx6BAgBEAU&amp;url=https://plascon.com/products/products/specialist/schoolboard-paint&amp;psig=AOvVaw0hRXrq0FFS_PA94JD5H_pC&amp;ust=1548792029541257" TargetMode="Externa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ZA" dirty="0"/>
          </a:p>
        </p:txBody>
      </p:sp>
      <p:sp>
        <p:nvSpPr>
          <p:cNvPr id="3" name="Subtitle 2"/>
          <p:cNvSpPr>
            <a:spLocks noGrp="1"/>
          </p:cNvSpPr>
          <p:nvPr>
            <p:ph type="subTitle" idx="1"/>
          </p:nvPr>
        </p:nvSpPr>
        <p:spPr/>
        <p:txBody>
          <a:bodyPr/>
          <a:lstStyle/>
          <a:p>
            <a:endParaRPr lang="en-ZA"/>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99864" cy="6858000"/>
          </a:xfrm>
          <a:prstGeom prst="rect">
            <a:avLst/>
          </a:prstGeom>
        </p:spPr>
      </p:pic>
    </p:spTree>
    <p:extLst>
      <p:ext uri="{BB962C8B-B14F-4D97-AF65-F5344CB8AC3E}">
        <p14:creationId xmlns:p14="http://schemas.microsoft.com/office/powerpoint/2010/main" val="1956716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089660" y="365125"/>
            <a:ext cx="10515600" cy="1325563"/>
          </a:xfrm>
        </p:spPr>
        <p:txBody>
          <a:bodyPr/>
          <a:lstStyle/>
          <a:p>
            <a:r>
              <a:rPr lang="en-ZA" b="1" dirty="0" smtClean="0"/>
              <a:t>2. Back Pockets</a:t>
            </a:r>
            <a:endParaRPr lang="en-ZA" b="1" dirty="0"/>
          </a:p>
        </p:txBody>
      </p:sp>
      <p:sp>
        <p:nvSpPr>
          <p:cNvPr id="9" name="Content Placeholder 8"/>
          <p:cNvSpPr>
            <a:spLocks noGrp="1"/>
          </p:cNvSpPr>
          <p:nvPr>
            <p:ph idx="1"/>
          </p:nvPr>
        </p:nvSpPr>
        <p:spPr>
          <a:xfrm>
            <a:off x="1089660" y="1837055"/>
            <a:ext cx="10515600" cy="4351338"/>
          </a:xfrm>
        </p:spPr>
        <p:txBody>
          <a:bodyPr/>
          <a:lstStyle/>
          <a:p>
            <a:r>
              <a:rPr lang="en-ZA" dirty="0" smtClean="0"/>
              <a:t>Storage is often an issue in classrooms. Purchase or sew a hanging over-the-door pocket bag.</a:t>
            </a:r>
            <a:endParaRPr lang="en-ZA"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275" y="2751144"/>
            <a:ext cx="5358973" cy="4137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3997" y="365125"/>
            <a:ext cx="6457950" cy="6457950"/>
          </a:xfrm>
          <a:prstGeom prst="rect">
            <a:avLst/>
          </a:prstGeom>
        </p:spPr>
      </p:pic>
    </p:spTree>
    <p:extLst>
      <p:ext uri="{BB962C8B-B14F-4D97-AF65-F5344CB8AC3E}">
        <p14:creationId xmlns:p14="http://schemas.microsoft.com/office/powerpoint/2010/main" val="3121239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35380" y="353695"/>
            <a:ext cx="10515600" cy="1325563"/>
          </a:xfrm>
        </p:spPr>
        <p:txBody>
          <a:bodyPr/>
          <a:lstStyle/>
          <a:p>
            <a:r>
              <a:rPr lang="en-ZA" b="1" dirty="0" smtClean="0"/>
              <a:t>3. Creative Ceilings</a:t>
            </a:r>
            <a:endParaRPr lang="en-ZA" b="1" dirty="0"/>
          </a:p>
        </p:txBody>
      </p:sp>
      <p:sp>
        <p:nvSpPr>
          <p:cNvPr id="9" name="Content Placeholder 8"/>
          <p:cNvSpPr>
            <a:spLocks noGrp="1"/>
          </p:cNvSpPr>
          <p:nvPr>
            <p:ph idx="1"/>
          </p:nvPr>
        </p:nvSpPr>
        <p:spPr>
          <a:xfrm>
            <a:off x="1135380" y="1825625"/>
            <a:ext cx="10515600" cy="4351338"/>
          </a:xfrm>
        </p:spPr>
        <p:txBody>
          <a:bodyPr/>
          <a:lstStyle/>
          <a:p>
            <a:r>
              <a:rPr lang="en-ZA" dirty="0" smtClean="0"/>
              <a:t>Have kids lend a hand to this fun ceiling decoration. Create a handprint border around the top of the wall or ceiling using different colours of tempera paint.</a:t>
            </a:r>
            <a:endParaRPr lang="en-Z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6874" y="2651760"/>
            <a:ext cx="5631786" cy="4206240"/>
          </a:xfrm>
          <a:prstGeom prst="rect">
            <a:avLst/>
          </a:prstGeom>
        </p:spPr>
      </p:pic>
    </p:spTree>
    <p:extLst>
      <p:ext uri="{BB962C8B-B14F-4D97-AF65-F5344CB8AC3E}">
        <p14:creationId xmlns:p14="http://schemas.microsoft.com/office/powerpoint/2010/main" val="3973047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938" y="311954"/>
            <a:ext cx="8728061" cy="65460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28" y="311955"/>
            <a:ext cx="6576850" cy="6576850"/>
          </a:xfrm>
          <a:prstGeom prst="rect">
            <a:avLst/>
          </a:prstGeom>
        </p:spPr>
      </p:pic>
    </p:spTree>
    <p:extLst>
      <p:ext uri="{BB962C8B-B14F-4D97-AF65-F5344CB8AC3E}">
        <p14:creationId xmlns:p14="http://schemas.microsoft.com/office/powerpoint/2010/main" val="2047468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226820" y="342265"/>
            <a:ext cx="10515600" cy="1325563"/>
          </a:xfrm>
        </p:spPr>
        <p:txBody>
          <a:bodyPr/>
          <a:lstStyle/>
          <a:p>
            <a:r>
              <a:rPr lang="en-ZA" b="1" dirty="0" smtClean="0"/>
              <a:t>4. Mobiles</a:t>
            </a:r>
            <a:endParaRPr lang="en-ZA" b="1" dirty="0"/>
          </a:p>
        </p:txBody>
      </p:sp>
      <p:sp>
        <p:nvSpPr>
          <p:cNvPr id="9" name="Content Placeholder 8"/>
          <p:cNvSpPr>
            <a:spLocks noGrp="1"/>
          </p:cNvSpPr>
          <p:nvPr>
            <p:ph idx="1"/>
          </p:nvPr>
        </p:nvSpPr>
        <p:spPr>
          <a:xfrm>
            <a:off x="1226820" y="1791335"/>
            <a:ext cx="10515600" cy="4351338"/>
          </a:xfrm>
        </p:spPr>
        <p:txBody>
          <a:bodyPr/>
          <a:lstStyle/>
          <a:p>
            <a:r>
              <a:rPr lang="en-ZA" dirty="0" smtClean="0"/>
              <a:t>Mobiles are an easy way to </a:t>
            </a:r>
          </a:p>
          <a:p>
            <a:pPr marL="0" indent="0">
              <a:buNone/>
            </a:pPr>
            <a:r>
              <a:rPr lang="en-ZA" dirty="0" smtClean="0"/>
              <a:t>   liven up a drab room, and </a:t>
            </a:r>
          </a:p>
          <a:p>
            <a:pPr marL="0" indent="0">
              <a:buNone/>
            </a:pPr>
            <a:r>
              <a:rPr lang="en-ZA" dirty="0" smtClean="0"/>
              <a:t>   they make a creative class </a:t>
            </a:r>
          </a:p>
          <a:p>
            <a:pPr marL="0" indent="0">
              <a:buNone/>
            </a:pPr>
            <a:r>
              <a:rPr lang="en-ZA" dirty="0" smtClean="0"/>
              <a:t>   project.</a:t>
            </a:r>
          </a:p>
          <a:p>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0"/>
            <a:ext cx="665988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3328" y="3234690"/>
            <a:ext cx="2726541" cy="362331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527" y="3792682"/>
            <a:ext cx="2965801" cy="3065318"/>
          </a:xfrm>
          <a:prstGeom prst="rect">
            <a:avLst/>
          </a:prstGeom>
        </p:spPr>
      </p:pic>
    </p:spTree>
    <p:extLst>
      <p:ext uri="{BB962C8B-B14F-4D97-AF65-F5344CB8AC3E}">
        <p14:creationId xmlns:p14="http://schemas.microsoft.com/office/powerpoint/2010/main" val="467127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35380" y="353695"/>
            <a:ext cx="10515600" cy="1325563"/>
          </a:xfrm>
        </p:spPr>
        <p:txBody>
          <a:bodyPr/>
          <a:lstStyle/>
          <a:p>
            <a:r>
              <a:rPr lang="en-ZA" b="1" dirty="0" smtClean="0"/>
              <a:t>5. Wall Colours Galore</a:t>
            </a:r>
            <a:endParaRPr lang="en-ZA" b="1"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7527" y="2251710"/>
            <a:ext cx="6194106" cy="464558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0280" y="2251710"/>
            <a:ext cx="6141720" cy="4606290"/>
          </a:xfrm>
          <a:prstGeom prst="rect">
            <a:avLst/>
          </a:prstGeom>
        </p:spPr>
      </p:pic>
      <p:sp>
        <p:nvSpPr>
          <p:cNvPr id="5" name="Rectangle 4"/>
          <p:cNvSpPr/>
          <p:nvPr/>
        </p:nvSpPr>
        <p:spPr>
          <a:xfrm>
            <a:off x="1349433" y="1442264"/>
            <a:ext cx="10683240" cy="523220"/>
          </a:xfrm>
          <a:prstGeom prst="rect">
            <a:avLst/>
          </a:prstGeom>
        </p:spPr>
        <p:txBody>
          <a:bodyPr wrap="square">
            <a:spAutoFit/>
          </a:bodyPr>
          <a:lstStyle/>
          <a:p>
            <a:pPr marL="457200" indent="-457200">
              <a:buFont typeface="Arial" panose="020B0604020202020204" pitchFamily="34" charset="0"/>
              <a:buChar char="•"/>
            </a:pPr>
            <a:r>
              <a:rPr lang="en-ZA" sz="2800" dirty="0" smtClean="0"/>
              <a:t>Recruit </a:t>
            </a:r>
            <a:r>
              <a:rPr lang="en-ZA" sz="2800" dirty="0"/>
              <a:t>parents or preteens to help as you give your room a face-lift.</a:t>
            </a:r>
            <a:endParaRPr lang="en-ZA" sz="2800" dirty="0"/>
          </a:p>
        </p:txBody>
      </p:sp>
    </p:spTree>
    <p:extLst>
      <p:ext uri="{BB962C8B-B14F-4D97-AF65-F5344CB8AC3E}">
        <p14:creationId xmlns:p14="http://schemas.microsoft.com/office/powerpoint/2010/main" val="208583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35380" y="353695"/>
            <a:ext cx="10515600" cy="1325563"/>
          </a:xfrm>
        </p:spPr>
        <p:txBody>
          <a:bodyPr/>
          <a:lstStyle/>
          <a:p>
            <a:r>
              <a:rPr lang="en-ZA" b="1" dirty="0" smtClean="0"/>
              <a:t>5. Wall Colours Galore</a:t>
            </a:r>
            <a:endParaRPr lang="en-ZA" b="1"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36617" y="1398870"/>
            <a:ext cx="8125691" cy="5455778"/>
          </a:xfrm>
        </p:spPr>
      </p:pic>
    </p:spTree>
    <p:extLst>
      <p:ext uri="{BB962C8B-B14F-4D97-AF65-F5344CB8AC3E}">
        <p14:creationId xmlns:p14="http://schemas.microsoft.com/office/powerpoint/2010/main" val="3973109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35380" y="353695"/>
            <a:ext cx="10515600" cy="1325563"/>
          </a:xfrm>
        </p:spPr>
        <p:txBody>
          <a:bodyPr/>
          <a:lstStyle/>
          <a:p>
            <a:r>
              <a:rPr lang="en-ZA" b="1" dirty="0"/>
              <a:t>6</a:t>
            </a:r>
            <a:r>
              <a:rPr lang="en-ZA" b="1" dirty="0" smtClean="0"/>
              <a:t>. Go Dark</a:t>
            </a:r>
            <a:endParaRPr lang="en-ZA" b="1" dirty="0"/>
          </a:p>
        </p:txBody>
      </p:sp>
      <p:sp>
        <p:nvSpPr>
          <p:cNvPr id="9" name="Content Placeholder 8"/>
          <p:cNvSpPr>
            <a:spLocks noGrp="1"/>
          </p:cNvSpPr>
          <p:nvPr>
            <p:ph idx="1"/>
          </p:nvPr>
        </p:nvSpPr>
        <p:spPr>
          <a:xfrm>
            <a:off x="1135380" y="1837055"/>
            <a:ext cx="10515600" cy="4351338"/>
          </a:xfrm>
        </p:spPr>
        <p:txBody>
          <a:bodyPr/>
          <a:lstStyle/>
          <a:p>
            <a:r>
              <a:rPr lang="en-ZA" dirty="0" smtClean="0"/>
              <a:t>Dramatic colours can add depth and interest to your room. They make the perfect background to display kid’s art projects.</a:t>
            </a:r>
          </a:p>
          <a:p>
            <a:pPr marL="0" indent="0">
              <a:buNone/>
            </a:pPr>
            <a:r>
              <a:rPr lang="en-ZA" dirty="0" smtClean="0"/>
              <a:t> </a:t>
            </a:r>
            <a:endParaRPr lang="en-ZA" dirty="0"/>
          </a:p>
        </p:txBody>
      </p:sp>
      <p:pic>
        <p:nvPicPr>
          <p:cNvPr id="4" name="Picture 3"/>
          <p:cNvPicPr>
            <a:picLocks noChangeAspect="1"/>
          </p:cNvPicPr>
          <p:nvPr/>
        </p:nvPicPr>
        <p:blipFill>
          <a:blip r:embed="rId3"/>
          <a:stretch>
            <a:fillRect/>
          </a:stretch>
        </p:blipFill>
        <p:spPr>
          <a:xfrm>
            <a:off x="997527" y="2670465"/>
            <a:ext cx="5901571" cy="421834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9098" y="2670465"/>
            <a:ext cx="5323609" cy="4187535"/>
          </a:xfrm>
          <a:prstGeom prst="rect">
            <a:avLst/>
          </a:prstGeom>
        </p:spPr>
      </p:pic>
    </p:spTree>
    <p:extLst>
      <p:ext uri="{BB962C8B-B14F-4D97-AF65-F5344CB8AC3E}">
        <p14:creationId xmlns:p14="http://schemas.microsoft.com/office/powerpoint/2010/main" val="1186581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58240" y="330835"/>
            <a:ext cx="10515600" cy="1325563"/>
          </a:xfrm>
        </p:spPr>
        <p:txBody>
          <a:bodyPr/>
          <a:lstStyle/>
          <a:p>
            <a:r>
              <a:rPr lang="en-ZA" b="1" dirty="0" smtClean="0"/>
              <a:t>7. All Aglow</a:t>
            </a:r>
            <a:endParaRPr lang="en-ZA" b="1" dirty="0"/>
          </a:p>
        </p:txBody>
      </p:sp>
      <p:sp>
        <p:nvSpPr>
          <p:cNvPr id="9" name="Content Placeholder 8"/>
          <p:cNvSpPr>
            <a:spLocks noGrp="1"/>
          </p:cNvSpPr>
          <p:nvPr>
            <p:ph idx="1"/>
          </p:nvPr>
        </p:nvSpPr>
        <p:spPr>
          <a:xfrm>
            <a:off x="1158240" y="1815234"/>
            <a:ext cx="10515600" cy="4351338"/>
          </a:xfrm>
        </p:spPr>
        <p:txBody>
          <a:bodyPr/>
          <a:lstStyle/>
          <a:p>
            <a:r>
              <a:rPr lang="en-ZA" dirty="0" smtClean="0"/>
              <a:t>Glow in the dark paint and stickers are less obvious way to spice up your room, but kids love them. </a:t>
            </a:r>
            <a:r>
              <a:rPr lang="en-ZA" dirty="0"/>
              <a:t>D</a:t>
            </a:r>
            <a:r>
              <a:rPr lang="en-ZA" dirty="0" smtClean="0"/>
              <a:t>esign a biblical skyline or scene, then decorate the walls and ceilings with stars.</a:t>
            </a:r>
            <a:endParaRPr lang="en-Z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7872" y="2595933"/>
            <a:ext cx="4274127" cy="42741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999" y="3038534"/>
            <a:ext cx="5751714" cy="3831526"/>
          </a:xfrm>
          <a:prstGeom prst="rect">
            <a:avLst/>
          </a:prstGeom>
        </p:spPr>
      </p:pic>
    </p:spTree>
    <p:extLst>
      <p:ext uri="{BB962C8B-B14F-4D97-AF65-F5344CB8AC3E}">
        <p14:creationId xmlns:p14="http://schemas.microsoft.com/office/powerpoint/2010/main" val="34672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69670" y="353695"/>
            <a:ext cx="10515600" cy="1325563"/>
          </a:xfrm>
        </p:spPr>
        <p:txBody>
          <a:bodyPr/>
          <a:lstStyle/>
          <a:p>
            <a:r>
              <a:rPr lang="en-ZA" b="1" dirty="0" smtClean="0"/>
              <a:t>8. Sticky Stuff</a:t>
            </a:r>
            <a:endParaRPr lang="en-ZA" b="1" dirty="0"/>
          </a:p>
        </p:txBody>
      </p:sp>
      <p:sp>
        <p:nvSpPr>
          <p:cNvPr id="9" name="Content Placeholder 8"/>
          <p:cNvSpPr>
            <a:spLocks noGrp="1"/>
          </p:cNvSpPr>
          <p:nvPr>
            <p:ph idx="1"/>
          </p:nvPr>
        </p:nvSpPr>
        <p:spPr>
          <a:xfrm>
            <a:off x="1169670" y="1837055"/>
            <a:ext cx="10515600" cy="4351338"/>
          </a:xfrm>
        </p:spPr>
        <p:txBody>
          <a:bodyPr/>
          <a:lstStyle/>
          <a:p>
            <a:r>
              <a:rPr lang="en-ZA" dirty="0" smtClean="0"/>
              <a:t>Consider “striping” your room with paint. Use magnetic paint, where you can easily attach pictures, art projects, and decorations with magnetic sheets.</a:t>
            </a:r>
            <a:endParaRPr lang="en-ZA" dirty="0"/>
          </a:p>
        </p:txBody>
      </p:sp>
      <p:pic>
        <p:nvPicPr>
          <p:cNvPr id="3" name="Picture 2"/>
          <p:cNvPicPr>
            <a:picLocks noChangeAspect="1"/>
          </p:cNvPicPr>
          <p:nvPr/>
        </p:nvPicPr>
        <p:blipFill>
          <a:blip r:embed="rId3">
            <a:clrChange>
              <a:clrFrom>
                <a:srgbClr val="FDFDFB"/>
              </a:clrFrom>
              <a:clrTo>
                <a:srgbClr val="FDFDFB">
                  <a:alpha val="0"/>
                </a:srgbClr>
              </a:clrTo>
            </a:clrChange>
            <a:extLst>
              <a:ext uri="{28A0092B-C50C-407E-A947-70E740481C1C}">
                <a14:useLocalDpi xmlns:a14="http://schemas.microsoft.com/office/drawing/2010/main" val="0"/>
              </a:ext>
            </a:extLst>
          </a:blip>
          <a:stretch>
            <a:fillRect/>
          </a:stretch>
        </p:blipFill>
        <p:spPr>
          <a:xfrm>
            <a:off x="2041120" y="2705099"/>
            <a:ext cx="4485410" cy="448541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155" y="2618510"/>
            <a:ext cx="4239490" cy="4239490"/>
          </a:xfrm>
          <a:prstGeom prst="rect">
            <a:avLst/>
          </a:prstGeom>
        </p:spPr>
      </p:pic>
    </p:spTree>
    <p:extLst>
      <p:ext uri="{BB962C8B-B14F-4D97-AF65-F5344CB8AC3E}">
        <p14:creationId xmlns:p14="http://schemas.microsoft.com/office/powerpoint/2010/main" val="3632195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9. Murals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Murals never go out of style, and they are always a fun, cooperative effort. Yo</a:t>
            </a:r>
            <a:r>
              <a:rPr lang="en-ZA" dirty="0" smtClean="0"/>
              <a:t>u will need an artistic person to create the outlines of the mural, but anyone with a paintbrush can fill in the rest. </a:t>
            </a:r>
            <a:endParaRPr lang="en-ZA"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228" y="3032047"/>
            <a:ext cx="6795654" cy="3825953"/>
          </a:xfrm>
          <a:prstGeom prst="rect">
            <a:avLst/>
          </a:prstGeom>
        </p:spPr>
      </p:pic>
    </p:spTree>
    <p:extLst>
      <p:ext uri="{BB962C8B-B14F-4D97-AF65-F5344CB8AC3E}">
        <p14:creationId xmlns:p14="http://schemas.microsoft.com/office/powerpoint/2010/main" val="3299320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5290"/>
            <a:ext cx="4225190" cy="6873290"/>
          </a:xfrm>
          <a:prstGeom prst="rect">
            <a:avLst/>
          </a:prstGeom>
        </p:spPr>
      </p:pic>
      <p:sp>
        <p:nvSpPr>
          <p:cNvPr id="3" name="Title 2"/>
          <p:cNvSpPr>
            <a:spLocks noGrp="1"/>
          </p:cNvSpPr>
          <p:nvPr>
            <p:ph type="ctrTitle"/>
          </p:nvPr>
        </p:nvSpPr>
        <p:spPr>
          <a:xfrm>
            <a:off x="3436620" y="819602"/>
            <a:ext cx="9144000" cy="2387600"/>
          </a:xfrm>
        </p:spPr>
        <p:txBody>
          <a:bodyPr>
            <a:normAutofit/>
          </a:bodyPr>
          <a:lstStyle/>
          <a:p>
            <a:r>
              <a:rPr lang="en-ZA" sz="5400" b="1" dirty="0" smtClean="0"/>
              <a:t>19 Inexpensive Decorating</a:t>
            </a:r>
            <a:br>
              <a:rPr lang="en-ZA" sz="5400" b="1" dirty="0" smtClean="0"/>
            </a:br>
            <a:r>
              <a:rPr lang="en-ZA" sz="5400" b="1" dirty="0" smtClean="0"/>
              <a:t>Ideas for Sabbath School</a:t>
            </a:r>
            <a:endParaRPr lang="en-ZA" sz="5400" b="1" dirty="0"/>
          </a:p>
        </p:txBody>
      </p:sp>
      <p:sp>
        <p:nvSpPr>
          <p:cNvPr id="4" name="Subtitle 3"/>
          <p:cNvSpPr>
            <a:spLocks noGrp="1"/>
          </p:cNvSpPr>
          <p:nvPr>
            <p:ph type="subTitle" idx="1"/>
          </p:nvPr>
        </p:nvSpPr>
        <p:spPr>
          <a:xfrm>
            <a:off x="2472690" y="4042093"/>
            <a:ext cx="9144000" cy="604202"/>
          </a:xfrm>
        </p:spPr>
        <p:txBody>
          <a:bodyPr>
            <a:normAutofit/>
          </a:bodyPr>
          <a:lstStyle/>
          <a:p>
            <a:pPr algn="r">
              <a:lnSpc>
                <a:spcPct val="80000"/>
              </a:lnSpc>
            </a:pPr>
            <a:r>
              <a:rPr lang="en-US" altLang="en-US" sz="3600" b="1" dirty="0" smtClean="0">
                <a:solidFill>
                  <a:schemeClr val="accent6">
                    <a:lumMod val="75000"/>
                  </a:schemeClr>
                </a:solidFill>
                <a:latin typeface="Calibri" panose="020F0502020204030204" pitchFamily="34" charset="0"/>
              </a:rPr>
              <a:t>Leadership Certification Course #8</a:t>
            </a:r>
          </a:p>
          <a:p>
            <a:pPr algn="l"/>
            <a:endParaRPr lang="en-US" b="1" dirty="0" smtClean="0"/>
          </a:p>
          <a:p>
            <a:pPr algn="l"/>
            <a:endParaRPr lang="en-US" b="1" dirty="0" smtClean="0"/>
          </a:p>
          <a:p>
            <a:endParaRPr lang="en-ZA" dirty="0"/>
          </a:p>
        </p:txBody>
      </p:sp>
      <p:sp>
        <p:nvSpPr>
          <p:cNvPr id="5" name="TextBox 4"/>
          <p:cNvSpPr txBox="1"/>
          <p:nvPr/>
        </p:nvSpPr>
        <p:spPr>
          <a:xfrm>
            <a:off x="7429500" y="5224145"/>
            <a:ext cx="3360420" cy="646331"/>
          </a:xfrm>
          <a:prstGeom prst="rect">
            <a:avLst/>
          </a:prstGeom>
          <a:noFill/>
        </p:spPr>
        <p:txBody>
          <a:bodyPr wrap="square" rtlCol="0">
            <a:spAutoFit/>
          </a:bodyPr>
          <a:lstStyle/>
          <a:p>
            <a:pPr lvl="2"/>
            <a:r>
              <a:rPr lang="en-US" b="1" dirty="0" smtClean="0"/>
              <a:t>Linda Mei Lin Koh</a:t>
            </a:r>
          </a:p>
          <a:p>
            <a:pPr lvl="2"/>
            <a:r>
              <a:rPr lang="en-US" b="1" dirty="0" smtClean="0"/>
              <a:t>GC Children’s Ministries</a:t>
            </a:r>
          </a:p>
        </p:txBody>
      </p:sp>
    </p:spTree>
    <p:extLst>
      <p:ext uri="{BB962C8B-B14F-4D97-AF65-F5344CB8AC3E}">
        <p14:creationId xmlns:p14="http://schemas.microsoft.com/office/powerpoint/2010/main" val="2439481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10. Winning Windows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Dress up your window with real potted </a:t>
            </a:r>
          </a:p>
          <a:p>
            <a:pPr marL="0" indent="0">
              <a:buNone/>
            </a:pPr>
            <a:r>
              <a:rPr lang="en-ZA" dirty="0"/>
              <a:t> </a:t>
            </a:r>
            <a:r>
              <a:rPr lang="en-ZA" dirty="0" smtClean="0"/>
              <a:t>  </a:t>
            </a:r>
            <a:r>
              <a:rPr lang="en-ZA" dirty="0" smtClean="0"/>
              <a:t>plants or artificial ones. </a:t>
            </a:r>
            <a:r>
              <a:rPr lang="en-ZA" dirty="0" smtClean="0"/>
              <a:t>c</a:t>
            </a:r>
            <a:r>
              <a:rPr lang="en-ZA" dirty="0" smtClean="0"/>
              <a:t>olourful curtains </a:t>
            </a:r>
          </a:p>
          <a:p>
            <a:pPr marL="0" indent="0">
              <a:buNone/>
            </a:pPr>
            <a:r>
              <a:rPr lang="en-ZA" dirty="0"/>
              <a:t> </a:t>
            </a:r>
            <a:r>
              <a:rPr lang="en-ZA" dirty="0" smtClean="0"/>
              <a:t>  </a:t>
            </a:r>
            <a:r>
              <a:rPr lang="en-ZA" dirty="0" smtClean="0"/>
              <a:t>can be eye-catching and appealing.</a:t>
            </a:r>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106" y="3241964"/>
            <a:ext cx="4862453" cy="36468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1475" y="0"/>
            <a:ext cx="4200525" cy="6858000"/>
          </a:xfrm>
          <a:prstGeom prst="rect">
            <a:avLst/>
          </a:prstGeom>
        </p:spPr>
      </p:pic>
    </p:spTree>
    <p:extLst>
      <p:ext uri="{BB962C8B-B14F-4D97-AF65-F5344CB8AC3E}">
        <p14:creationId xmlns:p14="http://schemas.microsoft.com/office/powerpoint/2010/main" val="197637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11. PVC SURPRISE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PVC piping is cheap, light, and versatile. To make curtain rods, cut sections just longer than the width of your windows. Drape each section with fabric or cover the pipe itself with glue and fabric.</a:t>
            </a:r>
          </a:p>
          <a:p>
            <a:endParaRPr lang="en-ZA" dirty="0" smtClean="0"/>
          </a:p>
          <a:p>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810" y="3377044"/>
            <a:ext cx="6188365" cy="34809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4009" y="3377043"/>
            <a:ext cx="5327992" cy="3480955"/>
          </a:xfrm>
          <a:prstGeom prst="rect">
            <a:avLst/>
          </a:prstGeom>
        </p:spPr>
      </p:pic>
    </p:spTree>
    <p:extLst>
      <p:ext uri="{BB962C8B-B14F-4D97-AF65-F5344CB8AC3E}">
        <p14:creationId xmlns:p14="http://schemas.microsoft.com/office/powerpoint/2010/main" val="1187893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752" y="0"/>
            <a:ext cx="5145248"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28" y="1631373"/>
            <a:ext cx="6059052" cy="4544289"/>
          </a:xfrm>
          <a:prstGeom prst="rect">
            <a:avLst/>
          </a:prstGeom>
        </p:spPr>
      </p:pic>
    </p:spTree>
    <p:extLst>
      <p:ext uri="{BB962C8B-B14F-4D97-AF65-F5344CB8AC3E}">
        <p14:creationId xmlns:p14="http://schemas.microsoft.com/office/powerpoint/2010/main" val="1808431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12. GLASS STAIN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Windows are wonderful, but sometimes what’s going on outside them distracts children. If you want the light but loose the distraction, stain your glass.</a:t>
            </a:r>
          </a:p>
          <a:p>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527" y="3090234"/>
            <a:ext cx="3798570" cy="379857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6090" y="2659704"/>
            <a:ext cx="2752093" cy="42291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8177" y="3294704"/>
            <a:ext cx="3810000" cy="3594100"/>
          </a:xfrm>
          <a:prstGeom prst="rect">
            <a:avLst/>
          </a:prstGeom>
        </p:spPr>
      </p:pic>
    </p:spTree>
    <p:extLst>
      <p:ext uri="{BB962C8B-B14F-4D97-AF65-F5344CB8AC3E}">
        <p14:creationId xmlns:p14="http://schemas.microsoft.com/office/powerpoint/2010/main" val="397321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13. FANTASTIC FLOORS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Use colourful throw cushions or beanbags to brighten the floors. Place colourful tiles that appeal to children.</a:t>
            </a:r>
          </a:p>
          <a:p>
            <a:endParaRPr lang="en-ZA" dirty="0"/>
          </a:p>
        </p:txBody>
      </p:sp>
      <p:pic>
        <p:nvPicPr>
          <p:cNvPr id="5" name="irc_mi" descr="Image result for Colourful cushions for children to sit on">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97527" y="3003804"/>
            <a:ext cx="3997383" cy="3885000"/>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3003804"/>
            <a:ext cx="6858000" cy="3854196"/>
          </a:xfrm>
          <a:prstGeom prst="rect">
            <a:avLst/>
          </a:prstGeom>
        </p:spPr>
      </p:pic>
    </p:spTree>
    <p:extLst>
      <p:ext uri="{BB962C8B-B14F-4D97-AF65-F5344CB8AC3E}">
        <p14:creationId xmlns:p14="http://schemas.microsoft.com/office/powerpoint/2010/main" val="645705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14. REMNANTS AND RUGS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Cover worn-out carpets or soften tile with carpet remnants or inexpensive rugs. </a:t>
            </a:r>
          </a:p>
          <a:p>
            <a:endParaRPr lang="en-ZA"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883" y="2667574"/>
            <a:ext cx="7243117" cy="422123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527" y="2667574"/>
            <a:ext cx="4956810" cy="4221230"/>
          </a:xfrm>
          <a:prstGeom prst="rect">
            <a:avLst/>
          </a:prstGeom>
        </p:spPr>
      </p:pic>
    </p:spTree>
    <p:extLst>
      <p:ext uri="{BB962C8B-B14F-4D97-AF65-F5344CB8AC3E}">
        <p14:creationId xmlns:p14="http://schemas.microsoft.com/office/powerpoint/2010/main" val="560791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15. PAINT ME A PATH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Make your floor memorable with a new paint job.  </a:t>
            </a:r>
            <a:endParaRPr lang="en-ZA" dirty="0"/>
          </a:p>
        </p:txBody>
      </p:sp>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8042" y="1825625"/>
            <a:ext cx="5984081" cy="59840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637" y="2331243"/>
            <a:ext cx="5343085" cy="4014947"/>
          </a:xfrm>
          <a:prstGeom prst="rect">
            <a:avLst/>
          </a:prstGeom>
        </p:spPr>
      </p:pic>
    </p:spTree>
    <p:extLst>
      <p:ext uri="{BB962C8B-B14F-4D97-AF65-F5344CB8AC3E}">
        <p14:creationId xmlns:p14="http://schemas.microsoft.com/office/powerpoint/2010/main" val="2450526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16. CRATES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Crates can do double duty as storage and bench seating. You can paint older crates or cover it with fabric, to improve the appearance. </a:t>
            </a:r>
            <a:endParaRPr lang="en-ZA" dirty="0"/>
          </a:p>
        </p:txBody>
      </p:sp>
      <p:pic>
        <p:nvPicPr>
          <p:cNvPr id="5" name="irc_mi" descr="Image result for crates as seat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97527" y="3234691"/>
            <a:ext cx="5494020" cy="3623308"/>
          </a:xfrm>
          <a:prstGeom prst="rect">
            <a:avLst/>
          </a:prstGeom>
          <a:noFill/>
          <a:ln>
            <a:noFill/>
          </a:ln>
        </p:spPr>
      </p:pic>
      <p:pic>
        <p:nvPicPr>
          <p:cNvPr id="6" name="irc_mi" descr="Image result for crates as seats">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0830" y="3234690"/>
            <a:ext cx="5551170" cy="3623309"/>
          </a:xfrm>
          <a:prstGeom prst="rect">
            <a:avLst/>
          </a:prstGeom>
          <a:noFill/>
          <a:ln>
            <a:noFill/>
          </a:ln>
        </p:spPr>
      </p:pic>
    </p:spTree>
    <p:extLst>
      <p:ext uri="{BB962C8B-B14F-4D97-AF65-F5344CB8AC3E}">
        <p14:creationId xmlns:p14="http://schemas.microsoft.com/office/powerpoint/2010/main" val="1227885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17. MINI BEANBAGS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Beanbags don’t have to cost a lots. Stock up plastic foam packing chips. Stuff a pillowcase full of plastic foam chips, then sew open end close, to make a mini beanbag.</a:t>
            </a:r>
          </a:p>
          <a:p>
            <a:endParaRPr lang="en-ZA" dirty="0"/>
          </a:p>
        </p:txBody>
      </p:sp>
      <p:pic>
        <p:nvPicPr>
          <p:cNvPr id="4" name="Picture 3"/>
          <p:cNvPicPr>
            <a:picLocks noChangeAspect="1"/>
          </p:cNvPicPr>
          <p:nvPr/>
        </p:nvPicPr>
        <p:blipFill>
          <a:blip r:embed="rId3"/>
          <a:stretch>
            <a:fillRect/>
          </a:stretch>
        </p:blipFill>
        <p:spPr>
          <a:xfrm>
            <a:off x="2352340" y="3028950"/>
            <a:ext cx="8114466" cy="3859854"/>
          </a:xfrm>
          <a:prstGeom prst="rect">
            <a:avLst/>
          </a:prstGeom>
        </p:spPr>
      </p:pic>
    </p:spTree>
    <p:extLst>
      <p:ext uri="{BB962C8B-B14F-4D97-AF65-F5344CB8AC3E}">
        <p14:creationId xmlns:p14="http://schemas.microsoft.com/office/powerpoint/2010/main" val="145558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18. TABLES AND CHAIRS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Erase the bland look of classroom furniture with brightly coloured fabric, etc.</a:t>
            </a:r>
          </a:p>
          <a:p>
            <a:endParaRPr lang="en-ZA" dirty="0"/>
          </a:p>
        </p:txBody>
      </p:sp>
      <p:pic>
        <p:nvPicPr>
          <p:cNvPr id="5" name="irc_mi" descr="Image result for revurbish children's plastic chairs">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8245" y="2962910"/>
            <a:ext cx="4271010" cy="3689350"/>
          </a:xfrm>
          <a:prstGeom prst="rect">
            <a:avLst/>
          </a:prstGeom>
          <a:noFill/>
          <a:ln>
            <a:noFill/>
          </a:ln>
        </p:spPr>
      </p:pic>
      <p:pic>
        <p:nvPicPr>
          <p:cNvPr id="6" name="irc_mi" descr="Related image">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5618538" y="2366010"/>
            <a:ext cx="3474720" cy="4286250"/>
          </a:xfrm>
          <a:prstGeom prst="rect">
            <a:avLst/>
          </a:prstGeom>
          <a:noFill/>
          <a:ln>
            <a:noFill/>
          </a:ln>
        </p:spPr>
      </p:pic>
    </p:spTree>
    <p:extLst>
      <p:ext uri="{BB962C8B-B14F-4D97-AF65-F5344CB8AC3E}">
        <p14:creationId xmlns:p14="http://schemas.microsoft.com/office/powerpoint/2010/main" val="1030068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369060" y="1641158"/>
            <a:ext cx="10515600" cy="2852737"/>
          </a:xfrm>
        </p:spPr>
        <p:txBody>
          <a:bodyPr>
            <a:normAutofit/>
          </a:bodyPr>
          <a:lstStyle/>
          <a:p>
            <a:r>
              <a:rPr lang="en-ZA" sz="4800" b="1" dirty="0" smtClean="0"/>
              <a:t>Decorating your Sabbath School classroom to be an exciting learning environment for kids, can be tough on a </a:t>
            </a:r>
            <a:r>
              <a:rPr lang="en-ZA" sz="4800" b="1" dirty="0" smtClean="0">
                <a:solidFill>
                  <a:srgbClr val="C00000"/>
                </a:solidFill>
              </a:rPr>
              <a:t>limited budget</a:t>
            </a:r>
            <a:r>
              <a:rPr lang="en-ZA" sz="4800" b="1" dirty="0" smtClean="0"/>
              <a:t>.</a:t>
            </a:r>
            <a:br>
              <a:rPr lang="en-ZA" sz="4800" b="1" dirty="0" smtClean="0"/>
            </a:br>
            <a:endParaRPr lang="en-ZA" sz="4800" b="1" dirty="0"/>
          </a:p>
        </p:txBody>
      </p:sp>
    </p:spTree>
    <p:extLst>
      <p:ext uri="{BB962C8B-B14F-4D97-AF65-F5344CB8AC3E}">
        <p14:creationId xmlns:p14="http://schemas.microsoft.com/office/powerpoint/2010/main" val="190833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18. TABLES AND CHAIRS </a:t>
            </a:r>
            <a:endParaRPr lang="en-ZA"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4027" y="1291590"/>
            <a:ext cx="8357973" cy="5566410"/>
          </a:xfrm>
          <a:prstGeom prst="rect">
            <a:avLst/>
          </a:prstGeom>
        </p:spPr>
      </p:pic>
      <p:pic>
        <p:nvPicPr>
          <p:cNvPr id="3" name="Content Placeholder 2"/>
          <p:cNvPicPr>
            <a:picLocks noGrp="1" noChangeAspect="1"/>
          </p:cNvPicPr>
          <p:nvPr>
            <p:ph idx="1"/>
          </p:nvPr>
        </p:nvPicPr>
        <p:blipFill>
          <a:blip r:embed="rId4">
            <a:clrChange>
              <a:clrFrom>
                <a:srgbClr val="FFFFFF"/>
              </a:clrFrom>
              <a:clrTo>
                <a:srgbClr val="FFFFFF">
                  <a:alpha val="0"/>
                </a:srgbClr>
              </a:clrTo>
            </a:clrChange>
          </a:blip>
          <a:stretch>
            <a:fillRect/>
          </a:stretch>
        </p:blipFill>
        <p:spPr>
          <a:xfrm>
            <a:off x="621852" y="2617153"/>
            <a:ext cx="3737133" cy="4351338"/>
          </a:xfrm>
          <a:prstGeom prst="rect">
            <a:avLst/>
          </a:prstGeom>
        </p:spPr>
      </p:pic>
    </p:spTree>
    <p:extLst>
      <p:ext uri="{BB962C8B-B14F-4D97-AF65-F5344CB8AC3E}">
        <p14:creationId xmlns:p14="http://schemas.microsoft.com/office/powerpoint/2010/main" val="2693777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19. PUPPET ALLEY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PVC Pipes works wonders for puppet stages. Then drape fabric over the pipping for curtains.</a:t>
            </a:r>
            <a:endParaRPr lang="en-ZA" dirty="0"/>
          </a:p>
        </p:txBody>
      </p:sp>
      <p:pic>
        <p:nvPicPr>
          <p:cNvPr id="5" name="irc_mi" descr="Image result for pvc puppet stage">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146810" y="3096578"/>
            <a:ext cx="3952875" cy="3362325"/>
          </a:xfrm>
          <a:prstGeom prst="rect">
            <a:avLst/>
          </a:prstGeom>
          <a:noFill/>
          <a:ln>
            <a:noFill/>
          </a:ln>
        </p:spPr>
      </p:pic>
      <p:pic>
        <p:nvPicPr>
          <p:cNvPr id="6" name="irc_mi" descr="Image result for pvc puppet stage">
            <a:hlinkClick r:id="rId5"/>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5020" y="2335206"/>
            <a:ext cx="5212080" cy="4522794"/>
          </a:xfrm>
          <a:prstGeom prst="rect">
            <a:avLst/>
          </a:prstGeom>
          <a:noFill/>
          <a:ln>
            <a:noFill/>
          </a:ln>
        </p:spPr>
      </p:pic>
    </p:spTree>
    <p:extLst>
      <p:ext uri="{BB962C8B-B14F-4D97-AF65-F5344CB8AC3E}">
        <p14:creationId xmlns:p14="http://schemas.microsoft.com/office/powerpoint/2010/main" val="814802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19. PUPPET ALLEY </a:t>
            </a:r>
            <a:endParaRPr lang="en-ZA"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053" y="1307667"/>
            <a:ext cx="8328752" cy="5550333"/>
          </a:xfrm>
          <a:prstGeom prst="rect">
            <a:avLst/>
          </a:prstGeom>
        </p:spPr>
      </p:pic>
    </p:spTree>
    <p:extLst>
      <p:ext uri="{BB962C8B-B14F-4D97-AF65-F5344CB8AC3E}">
        <p14:creationId xmlns:p14="http://schemas.microsoft.com/office/powerpoint/2010/main" val="2153922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146810" y="330835"/>
            <a:ext cx="10515600" cy="1325563"/>
          </a:xfrm>
        </p:spPr>
        <p:txBody>
          <a:bodyPr/>
          <a:lstStyle/>
          <a:p>
            <a:r>
              <a:rPr lang="en-ZA" b="1" dirty="0" smtClean="0"/>
              <a:t>20. FOCAL TEACHING POINT </a:t>
            </a:r>
            <a:endParaRPr lang="en-ZA" b="1" dirty="0"/>
          </a:p>
        </p:txBody>
      </p:sp>
      <p:sp>
        <p:nvSpPr>
          <p:cNvPr id="9" name="Content Placeholder 8"/>
          <p:cNvSpPr>
            <a:spLocks noGrp="1"/>
          </p:cNvSpPr>
          <p:nvPr>
            <p:ph idx="1"/>
          </p:nvPr>
        </p:nvSpPr>
        <p:spPr>
          <a:xfrm>
            <a:off x="1146810" y="1825625"/>
            <a:ext cx="10515600" cy="4351338"/>
          </a:xfrm>
        </p:spPr>
        <p:txBody>
          <a:bodyPr/>
          <a:lstStyle/>
          <a:p>
            <a:r>
              <a:rPr lang="en-ZA" dirty="0" smtClean="0"/>
              <a:t>Apply Chalkboard paint to an entire wall.</a:t>
            </a:r>
            <a:endParaRPr lang="en-ZA" dirty="0"/>
          </a:p>
        </p:txBody>
      </p:sp>
      <p:pic>
        <p:nvPicPr>
          <p:cNvPr id="6" name="irc_mi" descr="Image result for chalkboard paint for wall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398270" y="2320131"/>
            <a:ext cx="6271260" cy="4537869"/>
          </a:xfrm>
          <a:prstGeom prst="rect">
            <a:avLst/>
          </a:prstGeom>
          <a:noFill/>
          <a:ln>
            <a:noFill/>
          </a:ln>
        </p:spPr>
      </p:pic>
      <p:graphicFrame>
        <p:nvGraphicFramePr>
          <p:cNvPr id="3" name="Table 2"/>
          <p:cNvGraphicFramePr>
            <a:graphicFrameLocks noGrp="1"/>
          </p:cNvGraphicFramePr>
          <p:nvPr>
            <p:extLst>
              <p:ext uri="{D42A27DB-BD31-4B8C-83A1-F6EECF244321}">
                <p14:modId xmlns:p14="http://schemas.microsoft.com/office/powerpoint/2010/main" val="1188046531"/>
              </p:ext>
            </p:extLst>
          </p:nvPr>
        </p:nvGraphicFramePr>
        <p:xfrm>
          <a:off x="8229600" y="2320131"/>
          <a:ext cx="3833553" cy="3962400"/>
        </p:xfrm>
        <a:graphic>
          <a:graphicData uri="http://schemas.openxmlformats.org/drawingml/2006/table">
            <a:tbl>
              <a:tblPr firstRow="1" bandRow="1">
                <a:tableStyleId>{5C22544A-7EE6-4342-B048-85BDC9FD1C3A}</a:tableStyleId>
              </a:tblPr>
              <a:tblGrid>
                <a:gridCol w="2442917"/>
                <a:gridCol w="1390636"/>
              </a:tblGrid>
              <a:tr h="370840">
                <a:tc>
                  <a:txBody>
                    <a:bodyPr/>
                    <a:lstStyle/>
                    <a:p>
                      <a:endParaRPr lang="en-ZA" dirty="0" smtClean="0"/>
                    </a:p>
                    <a:p>
                      <a:endParaRPr lang="en-ZA" dirty="0" smtClean="0"/>
                    </a:p>
                    <a:p>
                      <a:endParaRPr lang="en-ZA" dirty="0" smtClean="0"/>
                    </a:p>
                    <a:p>
                      <a:endParaRPr lang="en-ZA" dirty="0" smtClean="0"/>
                    </a:p>
                    <a:p>
                      <a:endParaRPr lang="en-ZA" dirty="0"/>
                    </a:p>
                  </a:txBody>
                  <a:tcPr/>
                </a:tc>
                <a:tc>
                  <a:txBody>
                    <a:bodyPr/>
                    <a:lstStyle/>
                    <a:p>
                      <a:endParaRPr lang="en-ZA" dirty="0" smtClean="0"/>
                    </a:p>
                    <a:p>
                      <a:endParaRPr lang="en-ZA" dirty="0" smtClean="0"/>
                    </a:p>
                    <a:p>
                      <a:r>
                        <a:rPr lang="en-ZA" sz="2800" dirty="0" smtClean="0"/>
                        <a:t>R150.00</a:t>
                      </a:r>
                      <a:endParaRPr lang="en-ZA" sz="2800" dirty="0"/>
                    </a:p>
                  </a:txBody>
                  <a:tcPr/>
                </a:tc>
              </a:tr>
              <a:tr h="370840">
                <a:tc>
                  <a:txBody>
                    <a:bodyPr/>
                    <a:lstStyle/>
                    <a:p>
                      <a:endParaRPr lang="en-ZA" dirty="0" smtClean="0"/>
                    </a:p>
                    <a:p>
                      <a:endParaRPr lang="en-ZA" dirty="0" smtClean="0"/>
                    </a:p>
                    <a:p>
                      <a:endParaRPr lang="en-ZA" dirty="0" smtClean="0"/>
                    </a:p>
                    <a:p>
                      <a:endParaRPr lang="en-ZA" dirty="0" smtClean="0"/>
                    </a:p>
                    <a:p>
                      <a:endParaRPr lang="en-ZA" dirty="0"/>
                    </a:p>
                  </a:txBody>
                  <a:tcPr/>
                </a:tc>
                <a:tc>
                  <a:txBody>
                    <a:bodyPr/>
                    <a:lstStyle/>
                    <a:p>
                      <a:endParaRPr lang="en-ZA" sz="2800" b="1" dirty="0" smtClean="0"/>
                    </a:p>
                    <a:p>
                      <a:r>
                        <a:rPr lang="en-ZA" sz="2800" b="1" dirty="0" smtClean="0"/>
                        <a:t>R150.00</a:t>
                      </a:r>
                      <a:endParaRPr lang="en-ZA" sz="2800" b="1" dirty="0"/>
                    </a:p>
                  </a:txBody>
                  <a:tcPr/>
                </a:tc>
              </a:tr>
              <a:tr h="370840">
                <a:tc>
                  <a:txBody>
                    <a:bodyPr/>
                    <a:lstStyle/>
                    <a:p>
                      <a:r>
                        <a:rPr lang="en-ZA" sz="2800" b="1" dirty="0" smtClean="0"/>
                        <a:t>Heritage </a:t>
                      </a:r>
                      <a:endParaRPr lang="en-ZA" sz="2800" b="1" dirty="0"/>
                    </a:p>
                  </a:txBody>
                  <a:tcPr/>
                </a:tc>
                <a:tc>
                  <a:txBody>
                    <a:bodyPr/>
                    <a:lstStyle/>
                    <a:p>
                      <a:r>
                        <a:rPr lang="en-ZA" sz="2400" b="1" dirty="0" smtClean="0"/>
                        <a:t>R63.00</a:t>
                      </a:r>
                      <a:endParaRPr lang="en-ZA" sz="2400" b="1" dirty="0"/>
                    </a:p>
                  </a:txBody>
                  <a:tcPr/>
                </a:tc>
              </a:tr>
              <a:tr h="370840">
                <a:tc>
                  <a:txBody>
                    <a:bodyPr/>
                    <a:lstStyle/>
                    <a:p>
                      <a:r>
                        <a:rPr lang="en-ZA" sz="2800" b="1" dirty="0" smtClean="0"/>
                        <a:t>Fred Earth</a:t>
                      </a:r>
                      <a:endParaRPr lang="en-ZA" sz="2800" b="1" dirty="0"/>
                    </a:p>
                  </a:txBody>
                  <a:tcPr/>
                </a:tc>
                <a:tc>
                  <a:txBody>
                    <a:bodyPr/>
                    <a:lstStyle/>
                    <a:p>
                      <a:r>
                        <a:rPr lang="en-ZA" sz="2400" b="1" dirty="0" smtClean="0"/>
                        <a:t>R125.00</a:t>
                      </a:r>
                      <a:endParaRPr lang="en-ZA" sz="2400" b="1" dirty="0"/>
                    </a:p>
                  </a:txBody>
                  <a:tcPr/>
                </a:tc>
              </a:tr>
            </a:tbl>
          </a:graphicData>
        </a:graphic>
      </p:graphicFrame>
      <p:pic>
        <p:nvPicPr>
          <p:cNvPr id="5" name="irc_mi" descr="Related image">
            <a:hlinkClick r:id="rId5"/>
          </p:cNvPr>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9333" y="2133600"/>
            <a:ext cx="1457325" cy="1821180"/>
          </a:xfrm>
          <a:prstGeom prst="rect">
            <a:avLst/>
          </a:prstGeom>
          <a:noFill/>
          <a:ln>
            <a:noFill/>
          </a:ln>
        </p:spPr>
      </p:pic>
      <p:pic>
        <p:nvPicPr>
          <p:cNvPr id="4" name="Picture 3"/>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2339" y="3813425"/>
            <a:ext cx="1391312" cy="1429430"/>
          </a:xfrm>
          <a:prstGeom prst="rect">
            <a:avLst/>
          </a:prstGeom>
        </p:spPr>
      </p:pic>
    </p:spTree>
    <p:extLst>
      <p:ext uri="{BB962C8B-B14F-4D97-AF65-F5344CB8AC3E}">
        <p14:creationId xmlns:p14="http://schemas.microsoft.com/office/powerpoint/2010/main" val="1302112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300480" y="937260"/>
            <a:ext cx="10515600" cy="4320540"/>
          </a:xfrm>
        </p:spPr>
        <p:txBody>
          <a:bodyPr>
            <a:normAutofit fontScale="90000"/>
          </a:bodyPr>
          <a:lstStyle/>
          <a:p>
            <a:r>
              <a:rPr lang="en-ZA" sz="4800" b="1" dirty="0" smtClean="0"/>
              <a:t/>
            </a:r>
            <a:br>
              <a:rPr lang="en-ZA" sz="4800" b="1" dirty="0" smtClean="0"/>
            </a:br>
            <a:r>
              <a:rPr lang="en-ZA" sz="4800" b="1" dirty="0" smtClean="0"/>
              <a:t>Do you have the experience of having…</a:t>
            </a:r>
            <a:br>
              <a:rPr lang="en-ZA" sz="4800" b="1" dirty="0" smtClean="0"/>
            </a:br>
            <a:r>
              <a:rPr lang="en-ZA" sz="4800" b="1" dirty="0" smtClean="0"/>
              <a:t>      bleak walls</a:t>
            </a:r>
            <a:br>
              <a:rPr lang="en-ZA" sz="4800" b="1" dirty="0" smtClean="0"/>
            </a:br>
            <a:r>
              <a:rPr lang="en-ZA" sz="4800" b="1" dirty="0" smtClean="0"/>
              <a:t>      boring room layout</a:t>
            </a:r>
            <a:br>
              <a:rPr lang="en-ZA" sz="4800" b="1" dirty="0" smtClean="0"/>
            </a:br>
            <a:r>
              <a:rPr lang="en-ZA" sz="4800" b="1" dirty="0" smtClean="0"/>
              <a:t>      stale carpet</a:t>
            </a:r>
            <a:br>
              <a:rPr lang="en-ZA" sz="4800" b="1" dirty="0" smtClean="0"/>
            </a:br>
            <a:r>
              <a:rPr lang="en-ZA" sz="4800" b="1" dirty="0" smtClean="0"/>
              <a:t>      blank bulletin boards</a:t>
            </a:r>
            <a:br>
              <a:rPr lang="en-ZA" sz="4800" b="1" dirty="0" smtClean="0"/>
            </a:br>
            <a:r>
              <a:rPr lang="en-ZA" sz="4800" b="1" dirty="0"/>
              <a:t/>
            </a:r>
            <a:br>
              <a:rPr lang="en-ZA" sz="4800" b="1" dirty="0"/>
            </a:br>
            <a:endParaRPr lang="en-ZA" sz="4800" b="1" dirty="0">
              <a:solidFill>
                <a:srgbClr val="C00000"/>
              </a:solidFill>
            </a:endParaRPr>
          </a:p>
        </p:txBody>
      </p:sp>
      <p:sp>
        <p:nvSpPr>
          <p:cNvPr id="3" name="Explosion 1 2"/>
          <p:cNvSpPr/>
          <p:nvPr/>
        </p:nvSpPr>
        <p:spPr>
          <a:xfrm>
            <a:off x="1737360" y="1859279"/>
            <a:ext cx="274320" cy="26289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Explosion 1 4"/>
          <p:cNvSpPr/>
          <p:nvPr/>
        </p:nvSpPr>
        <p:spPr>
          <a:xfrm>
            <a:off x="1737360" y="2444114"/>
            <a:ext cx="274320" cy="26289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Explosion 1 5"/>
          <p:cNvSpPr/>
          <p:nvPr/>
        </p:nvSpPr>
        <p:spPr>
          <a:xfrm>
            <a:off x="1737360" y="3044187"/>
            <a:ext cx="274320" cy="26289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Explosion 1 6"/>
          <p:cNvSpPr/>
          <p:nvPr/>
        </p:nvSpPr>
        <p:spPr>
          <a:xfrm>
            <a:off x="1737360" y="3575684"/>
            <a:ext cx="274320" cy="26289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p:cNvSpPr txBox="1"/>
          <p:nvPr/>
        </p:nvSpPr>
        <p:spPr>
          <a:xfrm>
            <a:off x="3268980" y="4457700"/>
            <a:ext cx="6137910" cy="754053"/>
          </a:xfrm>
          <a:prstGeom prst="rect">
            <a:avLst/>
          </a:prstGeom>
          <a:noFill/>
        </p:spPr>
        <p:txBody>
          <a:bodyPr wrap="square" rtlCol="0">
            <a:spAutoFit/>
          </a:bodyPr>
          <a:lstStyle/>
          <a:p>
            <a:r>
              <a:rPr lang="en-ZA" sz="4300" b="1" dirty="0">
                <a:solidFill>
                  <a:prstClr val="black"/>
                </a:solidFill>
                <a:latin typeface="Calibri Light" panose="020F0302020204030204"/>
                <a:ea typeface="+mj-ea"/>
                <a:cs typeface="+mj-cs"/>
              </a:rPr>
              <a:t>BUT you have </a:t>
            </a:r>
            <a:r>
              <a:rPr lang="en-ZA" sz="4300" b="1" dirty="0">
                <a:solidFill>
                  <a:srgbClr val="C00000"/>
                </a:solidFill>
                <a:latin typeface="Calibri Light" panose="020F0302020204030204"/>
                <a:ea typeface="+mj-ea"/>
                <a:cs typeface="+mj-cs"/>
              </a:rPr>
              <a:t>no Budget!</a:t>
            </a:r>
            <a:endParaRPr lang="en-ZA" dirty="0"/>
          </a:p>
        </p:txBody>
      </p:sp>
    </p:spTree>
    <p:extLst>
      <p:ext uri="{BB962C8B-B14F-4D97-AF65-F5344CB8AC3E}">
        <p14:creationId xmlns:p14="http://schemas.microsoft.com/office/powerpoint/2010/main" val="3452982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369060" y="1641158"/>
            <a:ext cx="10515600" cy="2852737"/>
          </a:xfrm>
        </p:spPr>
        <p:txBody>
          <a:bodyPr>
            <a:normAutofit/>
          </a:bodyPr>
          <a:lstStyle/>
          <a:p>
            <a:pPr algn="ctr"/>
            <a:r>
              <a:rPr lang="en-ZA" sz="4800" b="1" dirty="0" smtClean="0"/>
              <a:t>Guess What!</a:t>
            </a:r>
            <a:br>
              <a:rPr lang="en-ZA" sz="4800" b="1" dirty="0" smtClean="0"/>
            </a:br>
            <a:r>
              <a:rPr lang="en-ZA" sz="4800" b="1" dirty="0" smtClean="0"/>
              <a:t>You can transform your room on a </a:t>
            </a:r>
            <a:r>
              <a:rPr lang="en-ZA" sz="4800" b="1" dirty="0"/>
              <a:t/>
            </a:r>
            <a:br>
              <a:rPr lang="en-ZA" sz="4800" b="1" dirty="0"/>
            </a:br>
            <a:r>
              <a:rPr lang="en-ZA" sz="4800" b="1" dirty="0" smtClean="0">
                <a:solidFill>
                  <a:srgbClr val="C00000"/>
                </a:solidFill>
              </a:rPr>
              <a:t>limited budget</a:t>
            </a:r>
            <a:r>
              <a:rPr lang="en-ZA" sz="4800" b="1" dirty="0" smtClean="0"/>
              <a:t>.</a:t>
            </a:r>
            <a:br>
              <a:rPr lang="en-ZA" sz="4800" b="1" dirty="0" smtClean="0"/>
            </a:br>
            <a:endParaRPr lang="en-ZA" sz="4800" b="1" dirty="0"/>
          </a:p>
        </p:txBody>
      </p:sp>
    </p:spTree>
    <p:extLst>
      <p:ext uri="{BB962C8B-B14F-4D97-AF65-F5344CB8AC3E}">
        <p14:creationId xmlns:p14="http://schemas.microsoft.com/office/powerpoint/2010/main" val="414828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369060" y="1641158"/>
            <a:ext cx="10515600" cy="2852737"/>
          </a:xfrm>
        </p:spPr>
        <p:txBody>
          <a:bodyPr>
            <a:normAutofit/>
          </a:bodyPr>
          <a:lstStyle/>
          <a:p>
            <a:pPr algn="ctr"/>
            <a:r>
              <a:rPr lang="en-ZA" sz="4800" b="1" dirty="0" smtClean="0"/>
              <a:t>Do you want your Sabbath School Class to say, “Wow!”</a:t>
            </a:r>
            <a:r>
              <a:rPr lang="en-ZA" sz="4800" b="1" dirty="0"/>
              <a:t/>
            </a:r>
            <a:br>
              <a:rPr lang="en-ZA" sz="4800" b="1" dirty="0"/>
            </a:br>
            <a:endParaRPr lang="en-ZA" sz="4800" b="1" dirty="0"/>
          </a:p>
        </p:txBody>
      </p:sp>
    </p:spTree>
    <p:extLst>
      <p:ext uri="{BB962C8B-B14F-4D97-AF65-F5344CB8AC3E}">
        <p14:creationId xmlns:p14="http://schemas.microsoft.com/office/powerpoint/2010/main" val="127372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369060" y="1641158"/>
            <a:ext cx="10515600" cy="2852737"/>
          </a:xfrm>
        </p:spPr>
        <p:txBody>
          <a:bodyPr>
            <a:normAutofit/>
          </a:bodyPr>
          <a:lstStyle/>
          <a:p>
            <a:pPr algn="ctr"/>
            <a:r>
              <a:rPr lang="en-ZA" sz="4800" b="1" dirty="0" smtClean="0"/>
              <a:t>Here are </a:t>
            </a:r>
            <a:r>
              <a:rPr lang="en-ZA" sz="4800" b="1" dirty="0" smtClean="0">
                <a:solidFill>
                  <a:srgbClr val="C00000"/>
                </a:solidFill>
              </a:rPr>
              <a:t>19 Ideas </a:t>
            </a:r>
            <a:r>
              <a:rPr lang="en-ZA" sz="4800" b="1" dirty="0" smtClean="0"/>
              <a:t>that will </a:t>
            </a:r>
            <a:br>
              <a:rPr lang="en-ZA" sz="4800" b="1" dirty="0" smtClean="0"/>
            </a:br>
            <a:r>
              <a:rPr lang="en-ZA" sz="4800" b="1" dirty="0" smtClean="0"/>
              <a:t>cost you next to nothing.</a:t>
            </a:r>
            <a:r>
              <a:rPr lang="en-ZA" sz="4800" b="1" dirty="0"/>
              <a:t/>
            </a:r>
            <a:br>
              <a:rPr lang="en-ZA" sz="4800" b="1" dirty="0"/>
            </a:br>
            <a:endParaRPr lang="en-ZA" sz="4800" b="1" dirty="0"/>
          </a:p>
        </p:txBody>
      </p:sp>
    </p:spTree>
    <p:extLst>
      <p:ext uri="{BB962C8B-B14F-4D97-AF65-F5344CB8AC3E}">
        <p14:creationId xmlns:p14="http://schemas.microsoft.com/office/powerpoint/2010/main" val="738970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089660" y="365125"/>
            <a:ext cx="10515600" cy="1325563"/>
          </a:xfrm>
        </p:spPr>
        <p:txBody>
          <a:bodyPr/>
          <a:lstStyle/>
          <a:p>
            <a:r>
              <a:rPr lang="en-ZA" b="1" dirty="0"/>
              <a:t>1</a:t>
            </a:r>
            <a:r>
              <a:rPr lang="en-ZA" b="1" dirty="0" smtClean="0"/>
              <a:t>. Dynamic Doors</a:t>
            </a:r>
            <a:endParaRPr lang="en-ZA" b="1" dirty="0"/>
          </a:p>
        </p:txBody>
      </p:sp>
      <p:sp>
        <p:nvSpPr>
          <p:cNvPr id="9" name="Content Placeholder 8"/>
          <p:cNvSpPr>
            <a:spLocks noGrp="1"/>
          </p:cNvSpPr>
          <p:nvPr>
            <p:ph idx="1"/>
          </p:nvPr>
        </p:nvSpPr>
        <p:spPr>
          <a:xfrm>
            <a:off x="1089660" y="1837055"/>
            <a:ext cx="10515600" cy="4351338"/>
          </a:xfrm>
        </p:spPr>
        <p:txBody>
          <a:bodyPr/>
          <a:lstStyle/>
          <a:p>
            <a:r>
              <a:rPr lang="en-ZA" dirty="0" smtClean="0"/>
              <a:t>Colour the door with paint, or crepe </a:t>
            </a:r>
          </a:p>
          <a:p>
            <a:pPr marL="0" indent="0">
              <a:buNone/>
            </a:pPr>
            <a:r>
              <a:rPr lang="en-ZA" dirty="0" smtClean="0"/>
              <a:t>paper, or hang child-friendly pictures to </a:t>
            </a:r>
          </a:p>
          <a:p>
            <a:pPr marL="0" indent="0">
              <a:buNone/>
            </a:pPr>
            <a:r>
              <a:rPr lang="en-ZA" dirty="0" smtClean="0"/>
              <a:t>make the door attractive.</a:t>
            </a:r>
          </a:p>
          <a:p>
            <a:endParaRPr lang="en-ZA"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880" y="0"/>
            <a:ext cx="5151120" cy="6865826"/>
          </a:xfrm>
          <a:prstGeom prst="rect">
            <a:avLst/>
          </a:prstGeom>
        </p:spPr>
      </p:pic>
      <p:pic>
        <p:nvPicPr>
          <p:cNvPr id="10"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114" y="3334385"/>
            <a:ext cx="2639915" cy="3523615"/>
          </a:xfrm>
          <a:prstGeom prst="rect">
            <a:avLst/>
          </a:prstGeom>
        </p:spPr>
      </p:pic>
    </p:spTree>
    <p:extLst>
      <p:ext uri="{BB962C8B-B14F-4D97-AF65-F5344CB8AC3E}">
        <p14:creationId xmlns:p14="http://schemas.microsoft.com/office/powerpoint/2010/main" val="3163364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97527" cy="6888804"/>
          </a:xfrm>
          <a:prstGeom prst="rect">
            <a:avLst/>
          </a:prstGeom>
        </p:spPr>
      </p:pic>
      <p:sp>
        <p:nvSpPr>
          <p:cNvPr id="8" name="Title 7"/>
          <p:cNvSpPr>
            <a:spLocks noGrp="1"/>
          </p:cNvSpPr>
          <p:nvPr>
            <p:ph type="title"/>
          </p:nvPr>
        </p:nvSpPr>
        <p:spPr>
          <a:xfrm>
            <a:off x="1089660" y="365125"/>
            <a:ext cx="10515600" cy="1325563"/>
          </a:xfrm>
        </p:spPr>
        <p:txBody>
          <a:bodyPr/>
          <a:lstStyle/>
          <a:p>
            <a:r>
              <a:rPr lang="en-ZA" b="1" dirty="0"/>
              <a:t>1</a:t>
            </a:r>
            <a:r>
              <a:rPr lang="en-ZA" b="1" dirty="0" smtClean="0"/>
              <a:t>. Dynamic Doors</a:t>
            </a:r>
            <a:endParaRPr lang="en-ZA"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pic>
        <p:nvPicPr>
          <p:cNvPr id="10" name="Picture 9"/>
          <p:cNvPicPr>
            <a:picLocks noChangeAspect="1"/>
          </p:cNvPicPr>
          <p:nvPr/>
        </p:nvPicPr>
        <p:blipFill>
          <a:blip r:embed="rId4"/>
          <a:stretch>
            <a:fillRect/>
          </a:stretch>
        </p:blipFill>
        <p:spPr>
          <a:xfrm>
            <a:off x="997527" y="3353332"/>
            <a:ext cx="1836420" cy="3504668"/>
          </a:xfrm>
          <a:prstGeom prst="rect">
            <a:avLst/>
          </a:prstGeom>
        </p:spPr>
      </p:pic>
      <p:pic>
        <p:nvPicPr>
          <p:cNvPr id="11" name="Content Placeholder 10"/>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66990" y="1368424"/>
            <a:ext cx="4135443" cy="5489576"/>
          </a:xfrm>
        </p:spPr>
      </p:pic>
    </p:spTree>
    <p:extLst>
      <p:ext uri="{BB962C8B-B14F-4D97-AF65-F5344CB8AC3E}">
        <p14:creationId xmlns:p14="http://schemas.microsoft.com/office/powerpoint/2010/main" val="10092974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644</Words>
  <Application>Microsoft Office PowerPoint</Application>
  <PresentationFormat>Widescreen</PresentationFormat>
  <Paragraphs>78</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Office Theme</vt:lpstr>
      <vt:lpstr>PowerPoint Presentation</vt:lpstr>
      <vt:lpstr>19 Inexpensive Decorating Ideas for Sabbath School</vt:lpstr>
      <vt:lpstr>Decorating your Sabbath School classroom to be an exciting learning environment for kids, can be tough on a limited budget. </vt:lpstr>
      <vt:lpstr> Do you have the experience of having…       bleak walls       boring room layout       stale carpet       blank bulletin boards  </vt:lpstr>
      <vt:lpstr>Guess What! You can transform your room on a  limited budget. </vt:lpstr>
      <vt:lpstr>Do you want your Sabbath School Class to say, “Wow!” </vt:lpstr>
      <vt:lpstr>Here are 19 Ideas that will  cost you next to nothing. </vt:lpstr>
      <vt:lpstr>1. Dynamic Doors</vt:lpstr>
      <vt:lpstr>1. Dynamic Doors</vt:lpstr>
      <vt:lpstr>2. Back Pockets</vt:lpstr>
      <vt:lpstr>3. Creative Ceilings</vt:lpstr>
      <vt:lpstr>PowerPoint Presentation</vt:lpstr>
      <vt:lpstr>4. Mobiles</vt:lpstr>
      <vt:lpstr>5. Wall Colours Galore</vt:lpstr>
      <vt:lpstr>5. Wall Colours Galore</vt:lpstr>
      <vt:lpstr>6. Go Dark</vt:lpstr>
      <vt:lpstr>7. All Aglow</vt:lpstr>
      <vt:lpstr>8. Sticky Stuff</vt:lpstr>
      <vt:lpstr>9. Murals </vt:lpstr>
      <vt:lpstr>10. Winning Windows </vt:lpstr>
      <vt:lpstr>11. PVC SURPRISE </vt:lpstr>
      <vt:lpstr>PowerPoint Presentation</vt:lpstr>
      <vt:lpstr>12. GLASS STAIN </vt:lpstr>
      <vt:lpstr>13. FANTASTIC FLOORS </vt:lpstr>
      <vt:lpstr>14. REMNANTS AND RUGS </vt:lpstr>
      <vt:lpstr>15. PAINT ME A PATH </vt:lpstr>
      <vt:lpstr>16. CRATES </vt:lpstr>
      <vt:lpstr>17. MINI BEANBAGS </vt:lpstr>
      <vt:lpstr>18. TABLES AND CHAIRS </vt:lpstr>
      <vt:lpstr>18. TABLES AND CHAIRS </vt:lpstr>
      <vt:lpstr>19. PUPPET ALLEY </vt:lpstr>
      <vt:lpstr>19. PUPPET ALLEY </vt:lpstr>
      <vt:lpstr>20. FOCAL TEACHING POINT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Rossouw</dc:creator>
  <cp:lastModifiedBy>Lynn Rossouw</cp:lastModifiedBy>
  <cp:revision>41</cp:revision>
  <dcterms:created xsi:type="dcterms:W3CDTF">2019-01-28T18:35:54Z</dcterms:created>
  <dcterms:modified xsi:type="dcterms:W3CDTF">2019-01-29T05:31:15Z</dcterms:modified>
</cp:coreProperties>
</file>