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1429"/>
  </p:normalViewPr>
  <p:slideViewPr>
    <p:cSldViewPr snapToGrid="0" snapToObjects="1">
      <p:cViewPr varScale="1">
        <p:scale>
          <a:sx n="103" d="100"/>
          <a:sy n="103" d="100"/>
        </p:scale>
        <p:origin x="14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4F47CA-9E6C-FC45-812D-36A2C0568416}" type="datetimeFigureOut">
              <a:rPr lang="en-US" smtClean="0"/>
              <a:t>4/23/20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EA4E8-84EB-5A4F-8589-476820956F9A}" type="slidenum">
              <a:rPr lang="en-US" smtClean="0"/>
              <a:t>‹#›</a:t>
            </a:fld>
            <a:endParaRPr lang="en-US"/>
          </a:p>
        </p:txBody>
      </p:sp>
    </p:spTree>
    <p:extLst>
      <p:ext uri="{BB962C8B-B14F-4D97-AF65-F5344CB8AC3E}">
        <p14:creationId xmlns:p14="http://schemas.microsoft.com/office/powerpoint/2010/main" val="2866400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dirty="0">
                <a:latin typeface="Avenir Next" panose="020B0503020202020204" pitchFamily="34" charset="0"/>
              </a:rPr>
              <a:t>INDIVIDUAL AND COMMUNITY RESPONSE </a:t>
            </a:r>
            <a:r>
              <a:rPr lang="en-US" sz="1200" b="1" i="0" dirty="0">
                <a:solidFill>
                  <a:srgbClr val="C00000"/>
                </a:solidFill>
                <a:latin typeface="Avenir Next" panose="020B0503020202020204" pitchFamily="34" charset="0"/>
              </a:rPr>
              <a:t>TO DOMESTIC VIOLENCE</a:t>
            </a:r>
          </a:p>
          <a:p>
            <a:r>
              <a:rPr lang="en-US" sz="1200" b="0" i="0" dirty="0">
                <a:solidFill>
                  <a:srgbClr val="C00000"/>
                </a:solidFill>
                <a:latin typeface="Avenir Next" panose="020B0503020202020204" pitchFamily="34" charset="0"/>
              </a:rPr>
              <a:t>By Mable C. Dunbar, PhD LPC</a:t>
            </a:r>
          </a:p>
          <a:p>
            <a:endParaRPr lang="en-US" sz="1200" b="0" i="0" dirty="0">
              <a:solidFill>
                <a:srgbClr val="C00000"/>
              </a:solidFill>
              <a:latin typeface="Avenir Next" panose="020B0503020202020204" pitchFamily="34" charset="0"/>
            </a:endParaRPr>
          </a:p>
          <a:p>
            <a:r>
              <a:rPr lang="en-US" sz="1200" b="0" i="0" dirty="0">
                <a:solidFill>
                  <a:srgbClr val="C00000"/>
                </a:solidFill>
                <a:latin typeface="Avenir Next" panose="020B0503020202020204" pitchFamily="34" charset="0"/>
              </a:rPr>
              <a:t>Excerpts from </a:t>
            </a:r>
            <a:r>
              <a:rPr lang="en-US" sz="1200" b="0" i="1" dirty="0">
                <a:solidFill>
                  <a:srgbClr val="C00000"/>
                </a:solidFill>
                <a:latin typeface="Avenir Next" panose="020B0503020202020204" pitchFamily="34" charset="0"/>
              </a:rPr>
              <a:t>The Dynamics of Domestic Violence</a:t>
            </a:r>
            <a:endParaRPr lang="en-US" sz="1200" b="0" i="0" dirty="0">
              <a:solidFill>
                <a:srgbClr val="C00000"/>
              </a:solidFill>
              <a:latin typeface="Avenir Next" panose="020B0503020202020204" pitchFamily="34" charset="0"/>
            </a:endParaRPr>
          </a:p>
          <a:p>
            <a:r>
              <a:rPr lang="en-US" sz="1200" b="0" i="0">
                <a:solidFill>
                  <a:srgbClr val="C00000"/>
                </a:solidFill>
                <a:latin typeface="Avenir Next" panose="020B0503020202020204" pitchFamily="34" charset="0"/>
              </a:rPr>
              <a:t>A Booklet Prepared </a:t>
            </a:r>
            <a:r>
              <a:rPr lang="en-US" sz="1200" b="0" i="0" dirty="0">
                <a:solidFill>
                  <a:srgbClr val="C00000"/>
                </a:solidFill>
                <a:latin typeface="Avenir Next" panose="020B0503020202020204" pitchFamily="34" charset="0"/>
              </a:rPr>
              <a:t>by North American Division, 2016</a:t>
            </a:r>
            <a:endParaRPr lang="en-US" b="0" dirty="0"/>
          </a:p>
        </p:txBody>
      </p:sp>
      <p:sp>
        <p:nvSpPr>
          <p:cNvPr id="4" name="Slide Number Placeholder 3"/>
          <p:cNvSpPr>
            <a:spLocks noGrp="1"/>
          </p:cNvSpPr>
          <p:nvPr>
            <p:ph type="sldNum" sz="quarter" idx="5"/>
          </p:nvPr>
        </p:nvSpPr>
        <p:spPr/>
        <p:txBody>
          <a:bodyPr/>
          <a:lstStyle/>
          <a:p>
            <a:fld id="{9C2EA4E8-84EB-5A4F-8589-476820956F9A}" type="slidenum">
              <a:rPr lang="en-US" smtClean="0"/>
              <a:t>1</a:t>
            </a:fld>
            <a:endParaRPr lang="en-US"/>
          </a:p>
        </p:txBody>
      </p:sp>
    </p:spTree>
    <p:extLst>
      <p:ext uri="{BB962C8B-B14F-4D97-AF65-F5344CB8AC3E}">
        <p14:creationId xmlns:p14="http://schemas.microsoft.com/office/powerpoint/2010/main" val="4239420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Book Antiqua" panose="02040602050305030304" pitchFamily="18" charset="0"/>
              </a:rPr>
              <a:t>“Treatment of families experiencing violence and abuse requires integrating the needs of the whole person. Thus, the importance of developing a shared understanding and cooperation between secular and religious helpers to deal with family violence cannot be emphasized too strongly”</a:t>
            </a:r>
            <a:br>
              <a:rPr lang="en-US" sz="1200" dirty="0">
                <a:latin typeface="Book Antiqua" panose="02040602050305030304" pitchFamily="18" charset="0"/>
              </a:rPr>
            </a:br>
            <a:r>
              <a:rPr lang="en-US" sz="1200" dirty="0">
                <a:latin typeface="Book Antiqua" panose="02040602050305030304" pitchFamily="18" charset="0"/>
              </a:rPr>
              <a:t> </a:t>
            </a:r>
            <a:br>
              <a:rPr lang="en-US" sz="1200" dirty="0">
                <a:latin typeface="Book Antiqua" panose="02040602050305030304" pitchFamily="18" charset="0"/>
              </a:rPr>
            </a:br>
            <a:r>
              <a:rPr lang="en-US" sz="1050" dirty="0">
                <a:latin typeface="Book Antiqua" panose="02040602050305030304" pitchFamily="18" charset="0"/>
              </a:rPr>
              <a:t>(Marie M. Fortune, “A Workshop Manual for Clergy and Other Service Providers,” published by the Center for the Prevention of Sexual and Domestic Violence). </a:t>
            </a:r>
            <a:br>
              <a:rPr lang="en-US" sz="1050" dirty="0">
                <a:latin typeface="Book Antiqua" panose="02040602050305030304" pitchFamily="18" charset="0"/>
              </a:rPr>
            </a:br>
            <a:endParaRPr lang="en-US" dirty="0"/>
          </a:p>
        </p:txBody>
      </p:sp>
      <p:sp>
        <p:nvSpPr>
          <p:cNvPr id="4" name="Slide Number Placeholder 3"/>
          <p:cNvSpPr>
            <a:spLocks noGrp="1"/>
          </p:cNvSpPr>
          <p:nvPr>
            <p:ph type="sldNum" sz="quarter" idx="5"/>
          </p:nvPr>
        </p:nvSpPr>
        <p:spPr/>
        <p:txBody>
          <a:bodyPr/>
          <a:lstStyle/>
          <a:p>
            <a:fld id="{9C2EA4E8-84EB-5A4F-8589-476820956F9A}" type="slidenum">
              <a:rPr lang="en-US" smtClean="0"/>
              <a:t>2</a:t>
            </a:fld>
            <a:endParaRPr lang="en-US"/>
          </a:p>
        </p:txBody>
      </p:sp>
    </p:spTree>
    <p:extLst>
      <p:ext uri="{BB962C8B-B14F-4D97-AF65-F5344CB8AC3E}">
        <p14:creationId xmlns:p14="http://schemas.microsoft.com/office/powerpoint/2010/main" val="283433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Educate yourself</a:t>
            </a:r>
            <a:r>
              <a:rPr lang="en-US" sz="1200" kern="1200" dirty="0">
                <a:solidFill>
                  <a:schemeClr val="tx1"/>
                </a:solidFill>
                <a:effectLst/>
                <a:latin typeface="+mn-lt"/>
                <a:ea typeface="+mn-ea"/>
                <a:cs typeface="+mn-cs"/>
              </a:rPr>
              <a:t> and become aware of the dynamics of domestic violence: read books, watch videos, attend workshops, seminars, etc.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Be proactive</a:t>
            </a:r>
            <a:r>
              <a:rPr lang="en-US" sz="1200" kern="1200" dirty="0">
                <a:solidFill>
                  <a:schemeClr val="tx1"/>
                </a:solidFill>
                <a:effectLst/>
                <a:latin typeface="+mn-lt"/>
                <a:ea typeface="+mn-ea"/>
                <a:cs typeface="+mn-cs"/>
              </a:rPr>
              <a:t> in contacting and assisting programs in your area that provide safety, advocacy, support and other needed services for victims and perpetrators.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Promote a victim-centered response</a:t>
            </a:r>
            <a:r>
              <a:rPr lang="en-US" sz="1200" kern="1200" dirty="0">
                <a:solidFill>
                  <a:schemeClr val="tx1"/>
                </a:solidFill>
                <a:effectLst/>
                <a:latin typeface="+mn-lt"/>
                <a:ea typeface="+mn-ea"/>
                <a:cs typeface="+mn-cs"/>
              </a:rPr>
              <a:t> to violence and access to community resources. </a:t>
            </a:r>
          </a:p>
          <a:p>
            <a:endParaRPr lang="en-US" dirty="0"/>
          </a:p>
        </p:txBody>
      </p:sp>
      <p:sp>
        <p:nvSpPr>
          <p:cNvPr id="4" name="Slide Number Placeholder 3"/>
          <p:cNvSpPr>
            <a:spLocks noGrp="1"/>
          </p:cNvSpPr>
          <p:nvPr>
            <p:ph type="sldNum" sz="quarter" idx="5"/>
          </p:nvPr>
        </p:nvSpPr>
        <p:spPr/>
        <p:txBody>
          <a:bodyPr/>
          <a:lstStyle/>
          <a:p>
            <a:fld id="{9C2EA4E8-84EB-5A4F-8589-476820956F9A}" type="slidenum">
              <a:rPr lang="en-US" smtClean="0"/>
              <a:t>3</a:t>
            </a:fld>
            <a:endParaRPr lang="en-US"/>
          </a:p>
        </p:txBody>
      </p:sp>
    </p:spTree>
    <p:extLst>
      <p:ext uri="{BB962C8B-B14F-4D97-AF65-F5344CB8AC3E}">
        <p14:creationId xmlns:p14="http://schemas.microsoft.com/office/powerpoint/2010/main" val="21614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Hold offenders accountable</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Ensure all communities, including underserved populations, affected by domestic violence have a voice </a:t>
            </a:r>
            <a:r>
              <a:rPr lang="en-US" sz="1200" kern="1200" dirty="0">
                <a:solidFill>
                  <a:schemeClr val="tx1"/>
                </a:solidFill>
                <a:effectLst/>
                <a:latin typeface="+mn-lt"/>
                <a:ea typeface="+mn-ea"/>
                <a:cs typeface="+mn-cs"/>
              </a:rPr>
              <a:t>and access to culturally appropriate responses and resources.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Promote a collective position on awareness of domestic violence</a:t>
            </a:r>
            <a:r>
              <a:rPr lang="en-US" sz="1200" kern="1200" dirty="0">
                <a:solidFill>
                  <a:schemeClr val="tx1"/>
                </a:solidFill>
                <a:effectLst/>
                <a:latin typeface="+mn-lt"/>
                <a:ea typeface="+mn-ea"/>
                <a:cs typeface="+mn-cs"/>
              </a:rPr>
              <a:t> as a community problem and a community responsibility to prevent it and an intervention protocol when it occurs. </a:t>
            </a:r>
          </a:p>
          <a:p>
            <a:endParaRPr lang="en-US" dirty="0"/>
          </a:p>
        </p:txBody>
      </p:sp>
      <p:sp>
        <p:nvSpPr>
          <p:cNvPr id="4" name="Slide Number Placeholder 3"/>
          <p:cNvSpPr>
            <a:spLocks noGrp="1"/>
          </p:cNvSpPr>
          <p:nvPr>
            <p:ph type="sldNum" sz="quarter" idx="5"/>
          </p:nvPr>
        </p:nvSpPr>
        <p:spPr/>
        <p:txBody>
          <a:bodyPr/>
          <a:lstStyle/>
          <a:p>
            <a:fld id="{9C2EA4E8-84EB-5A4F-8589-476820956F9A}" type="slidenum">
              <a:rPr lang="en-US" smtClean="0"/>
              <a:t>4</a:t>
            </a:fld>
            <a:endParaRPr lang="en-US"/>
          </a:p>
        </p:txBody>
      </p:sp>
    </p:spTree>
    <p:extLst>
      <p:ext uri="{BB962C8B-B14F-4D97-AF65-F5344CB8AC3E}">
        <p14:creationId xmlns:p14="http://schemas.microsoft.com/office/powerpoint/2010/main" val="3893024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Establish a coordinated community response</a:t>
            </a:r>
            <a:r>
              <a:rPr lang="en-US" sz="1200" kern="1200" dirty="0">
                <a:solidFill>
                  <a:schemeClr val="tx1"/>
                </a:solidFill>
                <a:effectLst/>
                <a:latin typeface="+mn-lt"/>
                <a:ea typeface="+mn-ea"/>
                <a:cs typeface="+mn-cs"/>
              </a:rPr>
              <a:t> to domestic violence to include representatives from law enforcement, the school system, mental health professionals, district attorneys, child protection services, clergy, healthcare professionals, victim advocates, programs for offenders, elder abuse, politicians, and probation officers.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Contact your local representative to ensure laws are instituted and upheld that will help to prevent domestic violence</a:t>
            </a:r>
            <a:r>
              <a:rPr lang="en-US" sz="1200" kern="1200" dirty="0">
                <a:solidFill>
                  <a:schemeClr val="tx1"/>
                </a:solidFill>
                <a:effectLst/>
                <a:latin typeface="+mn-lt"/>
                <a:ea typeface="+mn-ea"/>
                <a:cs typeface="+mn-cs"/>
              </a:rPr>
              <a:t>, provide safety and services for victims, and accountability of abusers. </a:t>
            </a:r>
          </a:p>
          <a:p>
            <a:endParaRPr lang="en-US" dirty="0"/>
          </a:p>
        </p:txBody>
      </p:sp>
      <p:sp>
        <p:nvSpPr>
          <p:cNvPr id="4" name="Slide Number Placeholder 3"/>
          <p:cNvSpPr>
            <a:spLocks noGrp="1"/>
          </p:cNvSpPr>
          <p:nvPr>
            <p:ph type="sldNum" sz="quarter" idx="5"/>
          </p:nvPr>
        </p:nvSpPr>
        <p:spPr/>
        <p:txBody>
          <a:bodyPr/>
          <a:lstStyle/>
          <a:p>
            <a:fld id="{9C2EA4E8-84EB-5A4F-8589-476820956F9A}" type="slidenum">
              <a:rPr lang="en-US" smtClean="0"/>
              <a:t>5</a:t>
            </a:fld>
            <a:endParaRPr lang="en-US"/>
          </a:p>
        </p:txBody>
      </p:sp>
    </p:spTree>
    <p:extLst>
      <p:ext uri="{BB962C8B-B14F-4D97-AF65-F5344CB8AC3E}">
        <p14:creationId xmlns:p14="http://schemas.microsoft.com/office/powerpoint/2010/main" val="374957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334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0016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05593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8801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12528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0163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2841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2855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7713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8022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7374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4/23/20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2563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4/23/20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423259865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694" r:id="rId5"/>
    <p:sldLayoutId id="2147483695" r:id="rId6"/>
    <p:sldLayoutId id="2147483701"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11956D-47C2-9744-80BC-A71AAEB3A543}"/>
              </a:ext>
            </a:extLst>
          </p:cNvPr>
          <p:cNvSpPr>
            <a:spLocks noGrp="1"/>
          </p:cNvSpPr>
          <p:nvPr>
            <p:ph type="ctrTitle"/>
          </p:nvPr>
        </p:nvSpPr>
        <p:spPr>
          <a:xfrm>
            <a:off x="465049" y="769434"/>
            <a:ext cx="6203381" cy="3088888"/>
          </a:xfrm>
        </p:spPr>
        <p:txBody>
          <a:bodyPr>
            <a:normAutofit/>
          </a:bodyPr>
          <a:lstStyle/>
          <a:p>
            <a:pPr algn="ctr">
              <a:lnSpc>
                <a:spcPct val="100000"/>
              </a:lnSpc>
            </a:pPr>
            <a:r>
              <a:rPr lang="en-US" sz="3600" b="1" i="0" dirty="0">
                <a:latin typeface="Avenir Next" panose="020B0503020202020204" pitchFamily="34" charset="0"/>
              </a:rPr>
              <a:t>INDIVIDUAL AND COMMUNITY RESPONSE </a:t>
            </a:r>
            <a:r>
              <a:rPr lang="en-US" sz="3600" b="1" i="0" dirty="0">
                <a:solidFill>
                  <a:srgbClr val="C00000"/>
                </a:solidFill>
                <a:latin typeface="Avenir Next" panose="020B0503020202020204" pitchFamily="34" charset="0"/>
              </a:rPr>
              <a:t>TO DOMESTIC VIOLENCE</a:t>
            </a:r>
            <a:br>
              <a:rPr lang="en-US" sz="3600" i="0" dirty="0">
                <a:latin typeface="Avenir Next" panose="020B0503020202020204" pitchFamily="34" charset="0"/>
              </a:rPr>
            </a:br>
            <a:endParaRPr lang="en-US" sz="3600" i="0" dirty="0">
              <a:latin typeface="Avenir Next" panose="020B0503020202020204" pitchFamily="34" charset="0"/>
            </a:endParaRPr>
          </a:p>
        </p:txBody>
      </p:sp>
      <p:sp>
        <p:nvSpPr>
          <p:cNvPr id="3" name="Subtitle 2">
            <a:extLst>
              <a:ext uri="{FF2B5EF4-FFF2-40B4-BE49-F238E27FC236}">
                <a16:creationId xmlns:a16="http://schemas.microsoft.com/office/drawing/2014/main" id="{B5E5F0B1-3DFA-6E42-BA56-3FE7DB9EDE27}"/>
              </a:ext>
            </a:extLst>
          </p:cNvPr>
          <p:cNvSpPr>
            <a:spLocks noGrp="1"/>
          </p:cNvSpPr>
          <p:nvPr>
            <p:ph type="subTitle" idx="1"/>
          </p:nvPr>
        </p:nvSpPr>
        <p:spPr>
          <a:xfrm>
            <a:off x="-356766" y="3944608"/>
            <a:ext cx="7574982" cy="2143958"/>
          </a:xfrm>
        </p:spPr>
        <p:txBody>
          <a:bodyPr>
            <a:normAutofit/>
          </a:bodyPr>
          <a:lstStyle/>
          <a:p>
            <a:pPr algn="ctr"/>
            <a:r>
              <a:rPr lang="en-US" sz="1600" dirty="0"/>
              <a:t>BY Mable C. Dunbar, PhD LPC</a:t>
            </a:r>
          </a:p>
          <a:p>
            <a:pPr algn="ctr"/>
            <a:endParaRPr lang="en-US" sz="1400" dirty="0"/>
          </a:p>
          <a:p>
            <a:pPr algn="ctr"/>
            <a:r>
              <a:rPr lang="en-US" sz="1400" dirty="0"/>
              <a:t>Excerpts From </a:t>
            </a:r>
            <a:r>
              <a:rPr lang="en-US" sz="1400" i="1" dirty="0"/>
              <a:t>The Dynamics of Domestic Violence</a:t>
            </a:r>
            <a:endParaRPr lang="en-US" sz="1400" dirty="0"/>
          </a:p>
          <a:p>
            <a:pPr algn="ctr"/>
            <a:r>
              <a:rPr lang="en-US" sz="1400" dirty="0"/>
              <a:t>A Booklet prepared by North American Division, 2016</a:t>
            </a:r>
          </a:p>
          <a:p>
            <a:pPr algn="ctr"/>
            <a:endParaRPr lang="en-US" sz="1400" dirty="0"/>
          </a:p>
          <a:p>
            <a:pPr algn="ctr"/>
            <a:endParaRPr lang="en-US" sz="1400" dirty="0"/>
          </a:p>
        </p:txBody>
      </p:sp>
      <p:pic>
        <p:nvPicPr>
          <p:cNvPr id="4" name="Picture 3">
            <a:extLst>
              <a:ext uri="{FF2B5EF4-FFF2-40B4-BE49-F238E27FC236}">
                <a16:creationId xmlns:a16="http://schemas.microsoft.com/office/drawing/2014/main" id="{66591ADF-729E-4E52-A575-9CE647522462}"/>
              </a:ext>
            </a:extLst>
          </p:cNvPr>
          <p:cNvPicPr>
            <a:picLocks noChangeAspect="1"/>
          </p:cNvPicPr>
          <p:nvPr/>
        </p:nvPicPr>
        <p:blipFill rotWithShape="1">
          <a:blip r:embed="rId3"/>
          <a:srcRect l="19207" r="22756"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pic>
        <p:nvPicPr>
          <p:cNvPr id="6" name="Picture 5">
            <a:extLst>
              <a:ext uri="{FF2B5EF4-FFF2-40B4-BE49-F238E27FC236}">
                <a16:creationId xmlns:a16="http://schemas.microsoft.com/office/drawing/2014/main" id="{C7E3AF3D-5D7C-7C48-ACFC-8F529440C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75045" y="6288590"/>
            <a:ext cx="543621" cy="380280"/>
          </a:xfrm>
          <a:prstGeom prst="rect">
            <a:avLst/>
          </a:prstGeom>
        </p:spPr>
      </p:pic>
    </p:spTree>
    <p:extLst>
      <p:ext uri="{BB962C8B-B14F-4D97-AF65-F5344CB8AC3E}">
        <p14:creationId xmlns:p14="http://schemas.microsoft.com/office/powerpoint/2010/main" val="4197584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1" name="Rectangle 1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85A4E5-CA5F-D543-8D89-226D0A4B816A}"/>
              </a:ext>
            </a:extLst>
          </p:cNvPr>
          <p:cNvSpPr>
            <a:spLocks noGrp="1"/>
          </p:cNvSpPr>
          <p:nvPr>
            <p:ph type="title"/>
          </p:nvPr>
        </p:nvSpPr>
        <p:spPr>
          <a:xfrm>
            <a:off x="643468" y="1025236"/>
            <a:ext cx="5319318" cy="4128749"/>
          </a:xfrm>
        </p:spPr>
        <p:txBody>
          <a:bodyPr vert="horz" lIns="91440" tIns="45720" rIns="91440" bIns="45720" rtlCol="0" anchor="b">
            <a:normAutofit fontScale="90000"/>
          </a:bodyPr>
          <a:lstStyle/>
          <a:p>
            <a:pPr algn="ctr">
              <a:lnSpc>
                <a:spcPct val="100000"/>
              </a:lnSpc>
            </a:pPr>
            <a:r>
              <a:rPr lang="en-US" sz="2400" dirty="0">
                <a:latin typeface="Book Antiqua" panose="02040602050305030304" pitchFamily="18" charset="0"/>
              </a:rPr>
              <a:t>“Treatment of families experiencing violence and abuse requires integrating the needs of the whole person. Thus, the importance of developing a shared understanding and cooperation between secular and religious helpers to deal with family violence cannot be emphasized too strongly”</a:t>
            </a:r>
            <a:br>
              <a:rPr lang="en-US" sz="2400" dirty="0">
                <a:latin typeface="Book Antiqua" panose="02040602050305030304" pitchFamily="18" charset="0"/>
              </a:rPr>
            </a:br>
            <a:r>
              <a:rPr lang="en-US" sz="2400" dirty="0">
                <a:latin typeface="Book Antiqua" panose="02040602050305030304" pitchFamily="18" charset="0"/>
              </a:rPr>
              <a:t> </a:t>
            </a:r>
            <a:br>
              <a:rPr lang="en-US" sz="2400" dirty="0">
                <a:latin typeface="Book Antiqua" panose="02040602050305030304" pitchFamily="18" charset="0"/>
              </a:rPr>
            </a:br>
            <a:r>
              <a:rPr lang="en-US" sz="1800" dirty="0">
                <a:latin typeface="Book Antiqua" panose="02040602050305030304" pitchFamily="18" charset="0"/>
              </a:rPr>
              <a:t>(Marie M. Fortune, “A Workshop Manual for Clergy and Other Service Providers,” published by the Center for the Prevention of Sexual and Domestic Violence). </a:t>
            </a:r>
            <a:br>
              <a:rPr lang="en-US" sz="1800" dirty="0">
                <a:latin typeface="Book Antiqua" panose="02040602050305030304" pitchFamily="18" charset="0"/>
              </a:rPr>
            </a:br>
            <a:endParaRPr lang="en-US" sz="2400" dirty="0">
              <a:latin typeface="Book Antiqua" panose="02040602050305030304" pitchFamily="18" charset="0"/>
            </a:endParaRPr>
          </a:p>
        </p:txBody>
      </p:sp>
      <p:pic>
        <p:nvPicPr>
          <p:cNvPr id="4" name="Content Placeholder 3">
            <a:extLst>
              <a:ext uri="{FF2B5EF4-FFF2-40B4-BE49-F238E27FC236}">
                <a16:creationId xmlns:a16="http://schemas.microsoft.com/office/drawing/2014/main" id="{2AA2814B-94F6-6742-9A80-911C98399E36}"/>
              </a:ext>
            </a:extLst>
          </p:cNvPr>
          <p:cNvPicPr>
            <a:picLocks noGrp="1" noChangeAspect="1"/>
          </p:cNvPicPr>
          <p:nvPr>
            <p:ph idx="1"/>
          </p:nvPr>
        </p:nvPicPr>
        <p:blipFill rotWithShape="1">
          <a:blip r:embed="rId3"/>
          <a:srcRect l="19207" r="22756"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58440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5026241-3FCC-514A-83EB-BAD60A40CA84}"/>
              </a:ext>
            </a:extLst>
          </p:cNvPr>
          <p:cNvPicPr>
            <a:picLocks noChangeAspect="1"/>
          </p:cNvPicPr>
          <p:nvPr/>
        </p:nvPicPr>
        <p:blipFill rotWithShape="1">
          <a:blip r:embed="rId3"/>
          <a:srcRect l="18458" r="22007" b="-1"/>
          <a:stretch/>
        </p:blipFill>
        <p:spPr>
          <a:xfrm>
            <a:off x="2" y="10"/>
            <a:ext cx="611656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BCE431B2-021D-B144-95E2-7DD0C57F9CA4}"/>
              </a:ext>
            </a:extLst>
          </p:cNvPr>
          <p:cNvSpPr>
            <a:spLocks noGrp="1"/>
          </p:cNvSpPr>
          <p:nvPr>
            <p:ph idx="1"/>
          </p:nvPr>
        </p:nvSpPr>
        <p:spPr>
          <a:xfrm>
            <a:off x="6096000" y="1361216"/>
            <a:ext cx="5735782" cy="4360718"/>
          </a:xfrm>
        </p:spPr>
        <p:txBody>
          <a:bodyPr>
            <a:normAutofit/>
          </a:bodyPr>
          <a:lstStyle/>
          <a:p>
            <a:pPr lvl="0"/>
            <a:r>
              <a:rPr lang="en-US" sz="2000" b="1" dirty="0"/>
              <a:t>Educate yourself</a:t>
            </a:r>
            <a:r>
              <a:rPr lang="en-US" sz="2000" dirty="0"/>
              <a:t> and become aware of the dynamics of domestic violence: read books, watch videos, attend workshops, seminars, etc. </a:t>
            </a:r>
          </a:p>
          <a:p>
            <a:pPr lvl="0"/>
            <a:r>
              <a:rPr lang="en-US" sz="2000" b="1" dirty="0"/>
              <a:t>Be proactive</a:t>
            </a:r>
            <a:r>
              <a:rPr lang="en-US" sz="2000" dirty="0"/>
              <a:t> in contacting and assisting programs in your area that provide safety, advocacy, support and other needed services for victims and perpetrators. </a:t>
            </a:r>
          </a:p>
          <a:p>
            <a:pPr lvl="0"/>
            <a:r>
              <a:rPr lang="en-US" sz="2000" b="1" dirty="0"/>
              <a:t>Promote a victim-centered response</a:t>
            </a:r>
            <a:r>
              <a:rPr lang="en-US" sz="2000" dirty="0"/>
              <a:t> to violence and access to community resources. </a:t>
            </a:r>
          </a:p>
          <a:p>
            <a:endParaRPr lang="en-US" sz="2000" dirty="0"/>
          </a:p>
        </p:txBody>
      </p:sp>
    </p:spTree>
    <p:extLst>
      <p:ext uri="{BB962C8B-B14F-4D97-AF65-F5344CB8AC3E}">
        <p14:creationId xmlns:p14="http://schemas.microsoft.com/office/powerpoint/2010/main" val="89066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182CF41-67E0-3442-A116-9B909704D6F8}"/>
              </a:ext>
            </a:extLst>
          </p:cNvPr>
          <p:cNvPicPr>
            <a:picLocks noChangeAspect="1"/>
          </p:cNvPicPr>
          <p:nvPr/>
        </p:nvPicPr>
        <p:blipFill rotWithShape="1">
          <a:blip r:embed="rId3"/>
          <a:srcRect l="18458" r="22007" b="-1"/>
          <a:stretch/>
        </p:blipFill>
        <p:spPr>
          <a:xfrm>
            <a:off x="2" y="10"/>
            <a:ext cx="611656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F2C9CC64-451D-3C49-9BC0-6E1314ACF602}"/>
              </a:ext>
            </a:extLst>
          </p:cNvPr>
          <p:cNvSpPr>
            <a:spLocks noGrp="1"/>
          </p:cNvSpPr>
          <p:nvPr>
            <p:ph idx="1"/>
          </p:nvPr>
        </p:nvSpPr>
        <p:spPr>
          <a:xfrm>
            <a:off x="6096000" y="700088"/>
            <a:ext cx="5257798" cy="5506747"/>
          </a:xfrm>
        </p:spPr>
        <p:txBody>
          <a:bodyPr>
            <a:normAutofit fontScale="92500" lnSpcReduction="10000"/>
          </a:bodyPr>
          <a:lstStyle/>
          <a:p>
            <a:pPr lvl="0">
              <a:lnSpc>
                <a:spcPct val="120000"/>
              </a:lnSpc>
            </a:pPr>
            <a:r>
              <a:rPr lang="en-US" sz="2400" b="1" dirty="0"/>
              <a:t>Hold offenders accountable</a:t>
            </a:r>
            <a:r>
              <a:rPr lang="en-US" sz="2400" dirty="0"/>
              <a:t>. </a:t>
            </a:r>
          </a:p>
          <a:p>
            <a:pPr lvl="0">
              <a:lnSpc>
                <a:spcPct val="120000"/>
              </a:lnSpc>
            </a:pPr>
            <a:r>
              <a:rPr lang="en-US" sz="2400" b="1" dirty="0"/>
              <a:t>Ensure all communities, including underserved populations, affected by domestic violence have a voice </a:t>
            </a:r>
            <a:r>
              <a:rPr lang="en-US" sz="2400" dirty="0"/>
              <a:t>and access to culturally appropriate responses and resources. </a:t>
            </a:r>
          </a:p>
          <a:p>
            <a:pPr lvl="0">
              <a:lnSpc>
                <a:spcPct val="120000"/>
              </a:lnSpc>
            </a:pPr>
            <a:r>
              <a:rPr lang="en-US" sz="2400" b="1" dirty="0"/>
              <a:t>Promote a collective position on awareness of domestic violence</a:t>
            </a:r>
            <a:r>
              <a:rPr lang="en-US" sz="2400" dirty="0"/>
              <a:t> as a community problem and a community responsibility to prevent it and an intervention protocol when it occurs. </a:t>
            </a:r>
          </a:p>
          <a:p>
            <a:pPr>
              <a:lnSpc>
                <a:spcPct val="120000"/>
              </a:lnSpc>
            </a:pPr>
            <a:endParaRPr lang="en-US" sz="2400" dirty="0"/>
          </a:p>
        </p:txBody>
      </p:sp>
    </p:spTree>
    <p:extLst>
      <p:ext uri="{BB962C8B-B14F-4D97-AF65-F5344CB8AC3E}">
        <p14:creationId xmlns:p14="http://schemas.microsoft.com/office/powerpoint/2010/main" val="2682226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AC872B-6CCC-874E-8866-0A1995D947DD}"/>
              </a:ext>
            </a:extLst>
          </p:cNvPr>
          <p:cNvSpPr>
            <a:spLocks noGrp="1"/>
          </p:cNvSpPr>
          <p:nvPr>
            <p:ph idx="1"/>
          </p:nvPr>
        </p:nvSpPr>
        <p:spPr>
          <a:xfrm>
            <a:off x="520409" y="1115295"/>
            <a:ext cx="5824970" cy="5036127"/>
          </a:xfrm>
        </p:spPr>
        <p:txBody>
          <a:bodyPr>
            <a:normAutofit/>
          </a:bodyPr>
          <a:lstStyle/>
          <a:p>
            <a:pPr lvl="0"/>
            <a:r>
              <a:rPr lang="en-US" sz="2000" b="1" dirty="0"/>
              <a:t>Establish a coordinated community response</a:t>
            </a:r>
            <a:r>
              <a:rPr lang="en-US" sz="2000" dirty="0"/>
              <a:t> to domestic violence to include representatives from law enforcement, the school system, mental health professionals, district attorneys, child protection services, clergy, healthcare professionals, victim advocates, programs for offenders, elder abuse, politicians, and probation officers. </a:t>
            </a:r>
          </a:p>
          <a:p>
            <a:pPr lvl="0"/>
            <a:r>
              <a:rPr lang="en-US" sz="2000" b="1" dirty="0"/>
              <a:t>Contact your local representative to ensure laws are instituted and upheld that will help to prevent domestic violence</a:t>
            </a:r>
            <a:r>
              <a:rPr lang="en-US" sz="2000" dirty="0"/>
              <a:t>, provide safety and services for victims, and accountability of abusers. </a:t>
            </a:r>
          </a:p>
          <a:p>
            <a:endParaRPr lang="en-US" sz="2000" dirty="0"/>
          </a:p>
        </p:txBody>
      </p:sp>
      <p:pic>
        <p:nvPicPr>
          <p:cNvPr id="4" name="Content Placeholder 3">
            <a:extLst>
              <a:ext uri="{FF2B5EF4-FFF2-40B4-BE49-F238E27FC236}">
                <a16:creationId xmlns:a16="http://schemas.microsoft.com/office/drawing/2014/main" id="{46FE0C40-26D6-4F47-A734-482AF387EE8B}"/>
              </a:ext>
            </a:extLst>
          </p:cNvPr>
          <p:cNvPicPr>
            <a:picLocks noChangeAspect="1"/>
          </p:cNvPicPr>
          <p:nvPr/>
        </p:nvPicPr>
        <p:blipFill rotWithShape="1">
          <a:blip r:embed="rId3"/>
          <a:srcRect l="19207" r="22756" b="-1"/>
          <a:stretch/>
        </p:blipFill>
        <p:spPr>
          <a:xfrm>
            <a:off x="6229215" y="27714"/>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466615300"/>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41242B"/>
      </a:dk2>
      <a:lt2>
        <a:srgbClr val="E2E8E2"/>
      </a:lt2>
      <a:accent1>
        <a:srgbClr val="D62BE5"/>
      </a:accent1>
      <a:accent2>
        <a:srgbClr val="D31995"/>
      </a:accent2>
      <a:accent3>
        <a:srgbClr val="E52B59"/>
      </a:accent3>
      <a:accent4>
        <a:srgbClr val="D33819"/>
      </a:accent4>
      <a:accent5>
        <a:srgbClr val="DE9329"/>
      </a:accent5>
      <a:accent6>
        <a:srgbClr val="A8A814"/>
      </a:accent6>
      <a:hlink>
        <a:srgbClr val="399431"/>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626</Words>
  <Application>Microsoft Macintosh PowerPoint</Application>
  <PresentationFormat>Widescreen</PresentationFormat>
  <Paragraphs>33</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Avenir Next</vt:lpstr>
      <vt:lpstr>Book Antiqua</vt:lpstr>
      <vt:lpstr>Calibri</vt:lpstr>
      <vt:lpstr>Century Gothic</vt:lpstr>
      <vt:lpstr>Elephant</vt:lpstr>
      <vt:lpstr>BrushVTI</vt:lpstr>
      <vt:lpstr>INDIVIDUAL AND COMMUNITY RESPONSE TO DOMESTIC VIOLENCE </vt:lpstr>
      <vt:lpstr>“Treatment of families experiencing violence and abuse requires integrating the needs of the whole person. Thus, the importance of developing a shared understanding and cooperation between secular and religious helpers to deal with family violence cannot be emphasized too strongly”   (Marie M. Fortune, “A Workshop Manual for Clergy and Other Service Providers,” published by the Center for the Prevention of Sexual and Domestic Violence).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 AND COMMUNITY RESPONSE TO DOMESTIC VIOLENCE </dc:title>
  <dc:creator>Arrais, Raquel</dc:creator>
  <cp:lastModifiedBy>Turner, Rebecca</cp:lastModifiedBy>
  <cp:revision>5</cp:revision>
  <dcterms:created xsi:type="dcterms:W3CDTF">2020-04-14T13:54:34Z</dcterms:created>
  <dcterms:modified xsi:type="dcterms:W3CDTF">2020-04-23T16:18:46Z</dcterms:modified>
</cp:coreProperties>
</file>