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0" r:id="rId1"/>
  </p:sldMasterIdLst>
  <p:notesMasterIdLst>
    <p:notesMasterId r:id="rId25"/>
  </p:notesMasterIdLst>
  <p:sldIdLst>
    <p:sldId id="256" r:id="rId2"/>
    <p:sldId id="257" r:id="rId3"/>
    <p:sldId id="258" r:id="rId4"/>
    <p:sldId id="272" r:id="rId5"/>
    <p:sldId id="259" r:id="rId6"/>
    <p:sldId id="260" r:id="rId7"/>
    <p:sldId id="261" r:id="rId8"/>
    <p:sldId id="271" r:id="rId9"/>
    <p:sldId id="262" r:id="rId10"/>
    <p:sldId id="263" r:id="rId11"/>
    <p:sldId id="273" r:id="rId12"/>
    <p:sldId id="264" r:id="rId13"/>
    <p:sldId id="265" r:id="rId14"/>
    <p:sldId id="266" r:id="rId15"/>
    <p:sldId id="267" r:id="rId16"/>
    <p:sldId id="268" r:id="rId17"/>
    <p:sldId id="269" r:id="rId18"/>
    <p:sldId id="270" r:id="rId19"/>
    <p:sldId id="274" r:id="rId20"/>
    <p:sldId id="275" r:id="rId21"/>
    <p:sldId id="276" r:id="rId22"/>
    <p:sldId id="277"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520"/>
    <p:restoredTop sz="79796" autoAdjust="0"/>
  </p:normalViewPr>
  <p:slideViewPr>
    <p:cSldViewPr snapToGrid="0" snapToObjects="1">
      <p:cViewPr varScale="1">
        <p:scale>
          <a:sx n="127" d="100"/>
          <a:sy n="127" d="100"/>
        </p:scale>
        <p:origin x="192" y="784"/>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p:scale>
          <a:sx n="95" d="100"/>
          <a:sy n="95" d="100"/>
        </p:scale>
        <p:origin x="3664" y="-5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991651-60D0-2D4C-B679-8708D3D18BA5}" type="datetimeFigureOut">
              <a:rPr lang="en-US" smtClean="0"/>
              <a:t>4/27/20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58AC15-62DC-5040-8AE1-929C9E875223}" type="slidenum">
              <a:rPr lang="en-US" smtClean="0"/>
              <a:t>‹#›</a:t>
            </a:fld>
            <a:endParaRPr lang="en-US"/>
          </a:p>
        </p:txBody>
      </p:sp>
    </p:spTree>
    <p:extLst>
      <p:ext uri="{BB962C8B-B14F-4D97-AF65-F5344CB8AC3E}">
        <p14:creationId xmlns:p14="http://schemas.microsoft.com/office/powerpoint/2010/main" val="14850883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urldefense.proofpoint.com/v2/url?u=http-3A__www.MinistryMagazine.org&amp;d=DwMFAg&amp;c=geG42X-pap7-Ouiwb6h0Kw&amp;r=XFJqwiYwij9ezZMJeKmW3KpdPQVWH3koqtvUldA8nuA&amp;m=zs0NSSSe65_q8GsyUX3oOx7tvMrXP0lfB6rJYySs2Wk&amp;s=NBO-k3kdGyOvIEez3aD-KlonyVJpcTu6N8v_q1H-sUY&amp;e="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www.ministrymagazine.org/archive/2018/11/enditnow.org" TargetMode="External"/><Relationship Id="rId2" Type="http://schemas.openxmlformats.org/officeDocument/2006/relationships/slide" Target="../slides/slide18.xml"/><Relationship Id="rId1" Type="http://schemas.openxmlformats.org/officeDocument/2006/relationships/notesMaster" Target="../notesMasters/notesMaster1.xml"/><Relationship Id="rId4" Type="http://schemas.openxmlformats.org/officeDocument/2006/relationships/hyperlink" Target="https://www.ministrymagazine.org/archive/2018/11/women.adventist.org/enditnow-day" TargetMode="Externa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8" Type="http://schemas.openxmlformats.org/officeDocument/2006/relationships/hyperlink" Target="https://biblia.com/bible/esv/Mar%202.8" TargetMode="External"/><Relationship Id="rId13" Type="http://schemas.openxmlformats.org/officeDocument/2006/relationships/hyperlink" Target="file:///Users/turnerr/Desktop/Enditnow%20Day/2020/who.int/violence%20_injury_prevention/violence/status_report/2014%20/report/report/en" TargetMode="External"/><Relationship Id="rId3" Type="http://schemas.openxmlformats.org/officeDocument/2006/relationships/hyperlink" Target="http://www.christianitytoday.com/ct/2014/may%20/bibles-unequivocal-no-to-domestic-violence.html" TargetMode="External"/><Relationship Id="rId7" Type="http://schemas.openxmlformats.org/officeDocument/2006/relationships/hyperlink" Target="https://biblia.com/bible/esv/Mar%202.201" TargetMode="External"/><Relationship Id="rId12" Type="http://schemas.openxmlformats.org/officeDocument/2006/relationships/hyperlink" Target="https://www.psychologytoday.com/us%20/blog/toxic-relationships/201704/forms-emotional%20-and-verbal-abuse-you-may-be-overlooking" TargetMode="External"/><Relationship Id="rId2" Type="http://schemas.openxmlformats.org/officeDocument/2006/relationships/slide" Target="../slides/slide23.xml"/><Relationship Id="rId1" Type="http://schemas.openxmlformats.org/officeDocument/2006/relationships/notesMaster" Target="../notesMasters/notesMaster1.xml"/><Relationship Id="rId6" Type="http://schemas.openxmlformats.org/officeDocument/2006/relationships/hyperlink" Target="https://biblia.com/bible/esv/Mark.%202" TargetMode="External"/><Relationship Id="rId11" Type="http://schemas.openxmlformats.org/officeDocument/2006/relationships/hyperlink" Target="http://www.psychologytoday.com/blog/traversing-the%20-inner-terrain/201609/when-is-it-emotional-abuse" TargetMode="External"/><Relationship Id="rId5" Type="http://schemas.openxmlformats.org/officeDocument/2006/relationships/hyperlink" Target="http://www.rainn.org/statistics/victims-sexual%20-violence" TargetMode="External"/><Relationship Id="rId10" Type="http://schemas.openxmlformats.org/officeDocument/2006/relationships/hyperlink" Target="http://www.ncbi.nlm.nih.gov/pubmed/26077834" TargetMode="External"/><Relationship Id="rId4" Type="http://schemas.openxmlformats.org/officeDocument/2006/relationships/hyperlink" Target="file:///Users/turnerr/Desktop/Enditnow%20Day/2020/who.int/violence_injury_prevention/violence%20/status_report/2014/report/report/en" TargetMode="External"/><Relationship Id="rId9" Type="http://schemas.openxmlformats.org/officeDocument/2006/relationships/hyperlink" Target="http://www.cdc.gov/violenceprevention/pdf/nisvs%20_report2010-a.pdf"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u="sng" kern="1200" dirty="0">
                <a:solidFill>
                  <a:schemeClr val="tx1"/>
                </a:solidFill>
                <a:effectLst/>
                <a:latin typeface="+mn-lt"/>
                <a:ea typeface="+mn-ea"/>
                <a:cs typeface="+mn-cs"/>
              </a:rPr>
              <a:t>The wounds of Abuse: Can we do more?</a:t>
            </a:r>
          </a:p>
          <a:p>
            <a:r>
              <a:rPr lang="en-US" sz="1200" kern="1200" dirty="0">
                <a:solidFill>
                  <a:schemeClr val="tx1"/>
                </a:solidFill>
                <a:effectLst/>
                <a:latin typeface="+mn-lt"/>
                <a:ea typeface="+mn-ea"/>
                <a:cs typeface="+mn-cs"/>
              </a:rPr>
              <a:t>If ever we needed informed and accountable pastors before, we surely do need them now.</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Wounds of Abuse: Can We Do More?" written by Dr. Katia G. Reinert</a:t>
            </a:r>
            <a:r>
              <a:rPr lang="en-US" sz="1200" i="0"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 associate director of General Conference Health Ministries, and published in </a:t>
            </a:r>
            <a:r>
              <a:rPr lang="en-US" sz="1200" i="1" kern="1200" dirty="0">
                <a:solidFill>
                  <a:schemeClr val="tx1"/>
                </a:solidFill>
                <a:effectLst/>
                <a:latin typeface="+mn-lt"/>
                <a:ea typeface="+mn-ea"/>
                <a:cs typeface="+mn-cs"/>
              </a:rPr>
              <a:t>Ministry</a:t>
            </a:r>
            <a:r>
              <a:rPr lang="en-US" sz="1200" kern="1200" dirty="0">
                <a:solidFill>
                  <a:schemeClr val="tx1"/>
                </a:solidFill>
                <a:effectLst/>
                <a:latin typeface="+mn-lt"/>
                <a:ea typeface="+mn-ea"/>
                <a:cs typeface="+mn-cs"/>
              </a:rPr>
              <a:t>® International Journal for Pastors, November 2018. </a:t>
            </a:r>
            <a:r>
              <a:rPr lang="en-US" sz="1200" u="sng" kern="1200" dirty="0">
                <a:solidFill>
                  <a:schemeClr val="tx1"/>
                </a:solidFill>
                <a:effectLst/>
                <a:latin typeface="+mn-lt"/>
                <a:ea typeface="+mn-ea"/>
                <a:cs typeface="+mn-cs"/>
                <a:hlinkClick r:id="rId3"/>
              </a:rPr>
              <a:t>www.MinistryMagazine.org</a:t>
            </a:r>
            <a:r>
              <a:rPr lang="en-US" sz="1200" kern="1200" dirty="0">
                <a:solidFill>
                  <a:schemeClr val="tx1"/>
                </a:solidFill>
                <a:effectLst/>
                <a:latin typeface="+mn-lt"/>
                <a:ea typeface="+mn-ea"/>
                <a:cs typeface="+mn-cs"/>
              </a:rPr>
              <a:t>. Used by permission. This seminar is part </a:t>
            </a:r>
            <a:r>
              <a:rPr lang="en-US" sz="1200" kern="1200">
                <a:solidFill>
                  <a:schemeClr val="tx1"/>
                </a:solidFill>
                <a:effectLst/>
                <a:latin typeface="+mn-lt"/>
                <a:ea typeface="+mn-ea"/>
                <a:cs typeface="+mn-cs"/>
              </a:rPr>
              <a:t>of the 2020 </a:t>
            </a:r>
            <a:r>
              <a:rPr lang="en-US" sz="1200" b="1" kern="1200">
                <a:solidFill>
                  <a:schemeClr val="tx1"/>
                </a:solidFill>
                <a:effectLst/>
                <a:latin typeface="+mn-lt"/>
                <a:ea typeface="+mn-ea"/>
                <a:cs typeface="+mn-cs"/>
              </a:rPr>
              <a:t>enditnow</a:t>
            </a:r>
            <a:r>
              <a:rPr lang="en-US" sz="1200" kern="1200" dirty="0">
                <a:solidFill>
                  <a:schemeClr val="tx1"/>
                </a:solidFill>
                <a:effectLst/>
                <a:latin typeface="+mn-lt"/>
                <a:ea typeface="+mn-ea"/>
                <a:cs typeface="+mn-cs"/>
              </a:rPr>
              <a:t>®</a:t>
            </a:r>
            <a:r>
              <a:rPr lang="en-US" dirty="0">
                <a:effectLst/>
              </a:rPr>
              <a:t> </a:t>
            </a:r>
            <a:r>
              <a:rPr lang="en-US" sz="1200" kern="1200" dirty="0">
                <a:solidFill>
                  <a:schemeClr val="tx1"/>
                </a:solidFill>
                <a:effectLst/>
                <a:latin typeface="+mn-lt"/>
                <a:ea typeface="+mn-ea"/>
                <a:cs typeface="+mn-cs"/>
              </a:rPr>
              <a:t>Emphasis Day resource packet for </a:t>
            </a:r>
            <a:r>
              <a:rPr lang="en-US" sz="1200" kern="1200">
                <a:solidFill>
                  <a:schemeClr val="tx1"/>
                </a:solidFill>
                <a:effectLst/>
                <a:latin typeface="+mn-lt"/>
                <a:ea typeface="+mn-ea"/>
                <a:cs typeface="+mn-cs"/>
              </a:rPr>
              <a:t>August 22, 2020.</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7258AC15-62DC-5040-8AE1-929C9E875223}" type="slidenum">
              <a:rPr lang="en-US" smtClean="0"/>
              <a:t>1</a:t>
            </a:fld>
            <a:endParaRPr lang="en-US"/>
          </a:p>
        </p:txBody>
      </p:sp>
    </p:spTree>
    <p:extLst>
      <p:ext uri="{BB962C8B-B14F-4D97-AF65-F5344CB8AC3E}">
        <p14:creationId xmlns:p14="http://schemas.microsoft.com/office/powerpoint/2010/main" val="11752109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cap="all" dirty="0">
                <a:solidFill>
                  <a:schemeClr val="tx1"/>
                </a:solidFill>
                <a:effectLst/>
                <a:latin typeface="+mn-lt"/>
                <a:ea typeface="+mn-ea"/>
                <a:cs typeface="+mn-cs"/>
              </a:rPr>
              <a:t>EMOTIONAL ABUSE VERSUS CONFLICT</a:t>
            </a:r>
          </a:p>
          <a:p>
            <a:endParaRPr lang="en-US" sz="1200" b="1"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 order to recognize an abusive relationship, it is important to differentiate between abuse and normal conflict. Conflict is common in a marriage or in other relationships and does not necessarily mean abuse. People need to have their own opinions and be free to share them. But the way one expresses his or her opinion is key.</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According to an expert, “It is not emotionally abusive to break up with a partner. It is not emotionally abusive to argue with your partner. It is not emotionally abusive when someone reacts to what you have done with hurt. People react out of their own perceptions, so their reactions do not define your behavior. It is also not emotional abuse to speak one’s mind with blunt honesty. Perhaps the statement lacks tact, but it is not emotionally abusive. Again, just because someone reacts to what has been said with hurt does not mean that one has been emotionally abused.”</a:t>
            </a:r>
            <a:r>
              <a:rPr lang="en-US" sz="1200" kern="1200" baseline="30000" dirty="0">
                <a:solidFill>
                  <a:schemeClr val="tx1"/>
                </a:solidFill>
                <a:effectLst/>
                <a:latin typeface="+mn-lt"/>
                <a:ea typeface="+mn-ea"/>
                <a:cs typeface="+mn-cs"/>
              </a:rPr>
              <a:t>6</a:t>
            </a:r>
          </a:p>
          <a:p>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7258AC15-62DC-5040-8AE1-929C9E875223}" type="slidenum">
              <a:rPr lang="en-US" smtClean="0"/>
              <a:t>10</a:t>
            </a:fld>
            <a:endParaRPr lang="en-US"/>
          </a:p>
        </p:txBody>
      </p:sp>
    </p:spTree>
    <p:extLst>
      <p:ext uri="{BB962C8B-B14F-4D97-AF65-F5344CB8AC3E}">
        <p14:creationId xmlns:p14="http://schemas.microsoft.com/office/powerpoint/2010/main" val="41351955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Emotional abuse, however, involves intentional dominance. The person chooses that behavior in order to have power and keep the other under control.</a:t>
            </a:r>
          </a:p>
          <a:p>
            <a:endParaRPr lang="en-US" dirty="0"/>
          </a:p>
        </p:txBody>
      </p:sp>
      <p:sp>
        <p:nvSpPr>
          <p:cNvPr id="4" name="Slide Number Placeholder 3"/>
          <p:cNvSpPr>
            <a:spLocks noGrp="1"/>
          </p:cNvSpPr>
          <p:nvPr>
            <p:ph type="sldNum" sz="quarter" idx="5"/>
          </p:nvPr>
        </p:nvSpPr>
        <p:spPr/>
        <p:txBody>
          <a:bodyPr/>
          <a:lstStyle/>
          <a:p>
            <a:fld id="{7258AC15-62DC-5040-8AE1-929C9E875223}" type="slidenum">
              <a:rPr lang="en-US" smtClean="0"/>
              <a:t>11</a:t>
            </a:fld>
            <a:endParaRPr lang="en-US"/>
          </a:p>
        </p:txBody>
      </p:sp>
    </p:spTree>
    <p:extLst>
      <p:ext uri="{BB962C8B-B14F-4D97-AF65-F5344CB8AC3E}">
        <p14:creationId xmlns:p14="http://schemas.microsoft.com/office/powerpoint/2010/main" val="26469656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cap="all" dirty="0">
                <a:solidFill>
                  <a:schemeClr val="tx1"/>
                </a:solidFill>
                <a:effectLst/>
                <a:latin typeface="+mn-lt"/>
                <a:ea typeface="+mn-ea"/>
                <a:cs typeface="+mn-cs"/>
              </a:rPr>
              <a:t>HOW TO HELP SOMEONE RESPOND IF THEY ARE BEING PSYCHOLOGICALLY ABUSED</a:t>
            </a:r>
          </a:p>
          <a:p>
            <a:endParaRPr lang="en-US" sz="1200" b="1"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It is important to confront the abuser kindly but firmly. Here are five ways someone experiencing emotional abuse can respond:</a:t>
            </a:r>
          </a:p>
          <a:p>
            <a:endParaRPr lang="en-US" dirty="0"/>
          </a:p>
        </p:txBody>
      </p:sp>
      <p:sp>
        <p:nvSpPr>
          <p:cNvPr id="4" name="Slide Number Placeholder 3"/>
          <p:cNvSpPr>
            <a:spLocks noGrp="1"/>
          </p:cNvSpPr>
          <p:nvPr>
            <p:ph type="sldNum" sz="quarter" idx="5"/>
          </p:nvPr>
        </p:nvSpPr>
        <p:spPr/>
        <p:txBody>
          <a:bodyPr/>
          <a:lstStyle/>
          <a:p>
            <a:fld id="{7258AC15-62DC-5040-8AE1-929C9E875223}" type="slidenum">
              <a:rPr lang="en-US" smtClean="0"/>
              <a:t>12</a:t>
            </a:fld>
            <a:endParaRPr lang="en-US"/>
          </a:p>
        </p:txBody>
      </p:sp>
    </p:spTree>
    <p:extLst>
      <p:ext uri="{BB962C8B-B14F-4D97-AF65-F5344CB8AC3E}">
        <p14:creationId xmlns:p14="http://schemas.microsoft.com/office/powerpoint/2010/main" val="25832085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1. Study the emotionally abusive tactics and learn to be assertive. </a:t>
            </a:r>
            <a:r>
              <a:rPr lang="en-US" sz="1200" kern="1200" dirty="0">
                <a:solidFill>
                  <a:schemeClr val="tx1"/>
                </a:solidFill>
                <a:effectLst/>
                <a:latin typeface="+mn-lt"/>
                <a:ea typeface="+mn-ea"/>
                <a:cs typeface="+mn-cs"/>
              </a:rPr>
              <a:t>Abusers use abuse as a tactic to manipulate and dominate others. Focusing on the content makes one fall into the trap of trying to respond rationally, of denying accusations, and trying to explain oneself. Unfortunately, the abuser has won at that point and deflected any responsibility for the verbal abuse.</a:t>
            </a:r>
          </a:p>
          <a:p>
            <a:endParaRPr lang="en-US" dirty="0"/>
          </a:p>
        </p:txBody>
      </p:sp>
      <p:sp>
        <p:nvSpPr>
          <p:cNvPr id="4" name="Slide Number Placeholder 3"/>
          <p:cNvSpPr>
            <a:spLocks noGrp="1"/>
          </p:cNvSpPr>
          <p:nvPr>
            <p:ph type="sldNum" sz="quarter" idx="5"/>
          </p:nvPr>
        </p:nvSpPr>
        <p:spPr/>
        <p:txBody>
          <a:bodyPr/>
          <a:lstStyle/>
          <a:p>
            <a:fld id="{7258AC15-62DC-5040-8AE1-929C9E875223}" type="slidenum">
              <a:rPr lang="en-US" smtClean="0"/>
              <a:t>13</a:t>
            </a:fld>
            <a:endParaRPr lang="en-US"/>
          </a:p>
        </p:txBody>
      </p:sp>
    </p:spTree>
    <p:extLst>
      <p:ext uri="{BB962C8B-B14F-4D97-AF65-F5344CB8AC3E}">
        <p14:creationId xmlns:p14="http://schemas.microsoft.com/office/powerpoint/2010/main" val="38912213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2. Set healthy boundaries. </a:t>
            </a:r>
            <a:r>
              <a:rPr lang="en-US" sz="1200" kern="1200" dirty="0">
                <a:solidFill>
                  <a:schemeClr val="tx1"/>
                </a:solidFill>
                <a:effectLst/>
                <a:latin typeface="+mn-lt"/>
                <a:ea typeface="+mn-ea"/>
                <a:cs typeface="+mn-cs"/>
              </a:rPr>
              <a:t>Even Christ felt the need to set boundaries in His life. We should do the same. God gave each one of us our own individuality, so we must not be afraid to confront abuse or to set limits as to how much we will tolerate. In some cases, we can best address verbal abuse with forceful statements such as, “Don’t talk to me that way,” “That’s </a:t>
            </a:r>
            <a:r>
              <a:rPr lang="en-US" sz="1200" kern="1200" dirty="0" err="1">
                <a:solidFill>
                  <a:schemeClr val="tx1"/>
                </a:solidFill>
                <a:effectLst/>
                <a:latin typeface="+mn-lt"/>
                <a:ea typeface="+mn-ea"/>
                <a:cs typeface="+mn-cs"/>
              </a:rPr>
              <a:t>demeaning,”“Don’t</a:t>
            </a:r>
            <a:r>
              <a:rPr lang="en-US" sz="1200" kern="1200" dirty="0">
                <a:solidFill>
                  <a:schemeClr val="tx1"/>
                </a:solidFill>
                <a:effectLst/>
                <a:latin typeface="+mn-lt"/>
                <a:ea typeface="+mn-ea"/>
                <a:cs typeface="+mn-cs"/>
              </a:rPr>
              <a:t> call me names,” or “Don’t raise your voice at me.” Should the abuser respond with, “Or what?” one can say, “I will not continue this conversation.”</a:t>
            </a:r>
            <a:r>
              <a:rPr lang="en-US" sz="1200" kern="1200" baseline="30000" dirty="0">
                <a:solidFill>
                  <a:schemeClr val="tx1"/>
                </a:solidFill>
                <a:effectLst/>
                <a:latin typeface="+mn-lt"/>
                <a:ea typeface="+mn-ea"/>
                <a:cs typeface="+mn-cs"/>
              </a:rPr>
              <a:t>7</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7258AC15-62DC-5040-8AE1-929C9E875223}" type="slidenum">
              <a:rPr lang="en-US" smtClean="0"/>
              <a:t>14</a:t>
            </a:fld>
            <a:endParaRPr lang="en-US"/>
          </a:p>
        </p:txBody>
      </p:sp>
    </p:spTree>
    <p:extLst>
      <p:ext uri="{BB962C8B-B14F-4D97-AF65-F5344CB8AC3E}">
        <p14:creationId xmlns:p14="http://schemas.microsoft.com/office/powerpoint/2010/main" val="18283936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3. Build your self-worth and self-</a:t>
            </a:r>
            <a:r>
              <a:rPr lang="en-US" sz="1200" kern="1200" dirty="0">
                <a:solidFill>
                  <a:schemeClr val="tx1"/>
                </a:solidFill>
                <a:effectLst/>
                <a:latin typeface="+mn-lt"/>
                <a:ea typeface="+mn-ea"/>
                <a:cs typeface="+mn-cs"/>
              </a:rPr>
              <a:t> </a:t>
            </a:r>
            <a:r>
              <a:rPr lang="en-US" sz="1200" i="1" kern="1200" dirty="0">
                <a:solidFill>
                  <a:schemeClr val="tx1"/>
                </a:solidFill>
                <a:effectLst/>
                <a:latin typeface="+mn-lt"/>
                <a:ea typeface="+mn-ea"/>
                <a:cs typeface="+mn-cs"/>
              </a:rPr>
              <a:t>respect. </a:t>
            </a:r>
            <a:r>
              <a:rPr lang="en-US" sz="1200" kern="1200" dirty="0">
                <a:solidFill>
                  <a:schemeClr val="tx1"/>
                </a:solidFill>
                <a:effectLst/>
                <a:latin typeface="+mn-lt"/>
                <a:ea typeface="+mn-ea"/>
                <a:cs typeface="+mn-cs"/>
              </a:rPr>
              <a:t>Abuse can slowly chip away at self-esteem. Usually, both the abuser and the victim have experienced shaming in childhood and already have impaired self-esteem. It is important for the abused person to remember that it is not their fault. The Bible contains many wonderful reminders of how precious we are. “I have loved you with an everlasting love; I have drawn you with unfailing kindness. I will build you up again” (Jeremiah 31:3, NIV).</a:t>
            </a:r>
          </a:p>
          <a:p>
            <a:endParaRPr lang="en-US" dirty="0"/>
          </a:p>
        </p:txBody>
      </p:sp>
      <p:sp>
        <p:nvSpPr>
          <p:cNvPr id="4" name="Slide Number Placeholder 3"/>
          <p:cNvSpPr>
            <a:spLocks noGrp="1"/>
          </p:cNvSpPr>
          <p:nvPr>
            <p:ph type="sldNum" sz="quarter" idx="5"/>
          </p:nvPr>
        </p:nvSpPr>
        <p:spPr/>
        <p:txBody>
          <a:bodyPr/>
          <a:lstStyle/>
          <a:p>
            <a:fld id="{7258AC15-62DC-5040-8AE1-929C9E875223}" type="slidenum">
              <a:rPr lang="en-US" smtClean="0"/>
              <a:t>15</a:t>
            </a:fld>
            <a:endParaRPr lang="en-US"/>
          </a:p>
        </p:txBody>
      </p:sp>
    </p:spTree>
    <p:extLst>
      <p:ext uri="{BB962C8B-B14F-4D97-AF65-F5344CB8AC3E}">
        <p14:creationId xmlns:p14="http://schemas.microsoft.com/office/powerpoint/2010/main" val="30083252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4. Seek help from a professional counselor. </a:t>
            </a:r>
            <a:r>
              <a:rPr lang="en-US" sz="1200" kern="1200" dirty="0">
                <a:solidFill>
                  <a:schemeClr val="tx1"/>
                </a:solidFill>
                <a:effectLst/>
                <a:latin typeface="+mn-lt"/>
                <a:ea typeface="+mn-ea"/>
                <a:cs typeface="+mn-cs"/>
              </a:rPr>
              <a:t>If one is in immediate danger, calling the police or a crisis number is imperative. But if the situation is not so threatening, it is important to reach out to a trusted friend or family member, therapist, pastor, volunteer with an abuse shelter, or domestic violence hotline. Confronting an abuser, especially in a long-term relationship, can be challenging. Seeking individual therapy and counseling is key.</a:t>
            </a:r>
            <a:r>
              <a:rPr lang="en-US" sz="1200" kern="1200" baseline="30000" dirty="0">
                <a:solidFill>
                  <a:schemeClr val="tx1"/>
                </a:solidFill>
                <a:effectLst/>
                <a:latin typeface="+mn-lt"/>
                <a:ea typeface="+mn-ea"/>
                <a:cs typeface="+mn-cs"/>
              </a:rPr>
              <a:t>8</a:t>
            </a:r>
            <a:r>
              <a:rPr lang="en-US" sz="1200" kern="1200" dirty="0">
                <a:solidFill>
                  <a:schemeClr val="tx1"/>
                </a:solidFill>
                <a:effectLst/>
                <a:latin typeface="+mn-lt"/>
                <a:ea typeface="+mn-ea"/>
                <a:cs typeface="+mn-cs"/>
              </a:rPr>
              <a:t> But it is not advisable to start counseling as a couple at this stage because it can be unsafe for the abused to tell the counselor the whole truth with the abuser present.</a:t>
            </a:r>
          </a:p>
          <a:p>
            <a:endParaRPr lang="en-US" dirty="0"/>
          </a:p>
        </p:txBody>
      </p:sp>
      <p:sp>
        <p:nvSpPr>
          <p:cNvPr id="4" name="Slide Number Placeholder 3"/>
          <p:cNvSpPr>
            <a:spLocks noGrp="1"/>
          </p:cNvSpPr>
          <p:nvPr>
            <p:ph type="sldNum" sz="quarter" idx="5"/>
          </p:nvPr>
        </p:nvSpPr>
        <p:spPr/>
        <p:txBody>
          <a:bodyPr/>
          <a:lstStyle/>
          <a:p>
            <a:fld id="{7258AC15-62DC-5040-8AE1-929C9E875223}" type="slidenum">
              <a:rPr lang="en-US" smtClean="0"/>
              <a:t>16</a:t>
            </a:fld>
            <a:endParaRPr lang="en-US"/>
          </a:p>
        </p:txBody>
      </p:sp>
    </p:spTree>
    <p:extLst>
      <p:ext uri="{BB962C8B-B14F-4D97-AF65-F5344CB8AC3E}">
        <p14:creationId xmlns:p14="http://schemas.microsoft.com/office/powerpoint/2010/main" val="19655464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5. Seek comfort, healing, and wisdom from God. </a:t>
            </a:r>
            <a:r>
              <a:rPr lang="en-US" sz="1200" kern="1200" dirty="0">
                <a:solidFill>
                  <a:schemeClr val="tx1"/>
                </a:solidFill>
                <a:effectLst/>
                <a:latin typeface="+mn-lt"/>
                <a:ea typeface="+mn-ea"/>
                <a:cs typeface="+mn-cs"/>
              </a:rPr>
              <a:t>The Holy Spirit is our Comforter and will guide us in all wisdom and truth. He can not only warm our hearts with God’s love in a healing way but also teach us what words to say to someone who is abusive. Because Jesus suffered all forms of abuse, including psychological and emotional, He understands. He says, “I know your tears; I also have wept. The griefs that lie too deep to be breathed into any human ear, I know. Think not that you are desolate and forsaken. Though your pain touches no responsive chord in any heart on earth, look unto Me, and live.”</a:t>
            </a:r>
            <a:r>
              <a:rPr lang="en-US" sz="1200" kern="1200" baseline="30000" dirty="0">
                <a:solidFill>
                  <a:schemeClr val="tx1"/>
                </a:solidFill>
                <a:effectLst/>
                <a:latin typeface="+mn-lt"/>
                <a:ea typeface="+mn-ea"/>
                <a:cs typeface="+mn-cs"/>
              </a:rPr>
              <a:t>9</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7258AC15-62DC-5040-8AE1-929C9E875223}" type="slidenum">
              <a:rPr lang="en-US" smtClean="0"/>
              <a:t>17</a:t>
            </a:fld>
            <a:endParaRPr lang="en-US"/>
          </a:p>
        </p:txBody>
      </p:sp>
    </p:spTree>
    <p:extLst>
      <p:ext uri="{BB962C8B-B14F-4D97-AF65-F5344CB8AC3E}">
        <p14:creationId xmlns:p14="http://schemas.microsoft.com/office/powerpoint/2010/main" val="35083745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cap="all" dirty="0">
                <a:solidFill>
                  <a:schemeClr val="tx1"/>
                </a:solidFill>
                <a:effectLst/>
                <a:latin typeface="+mn-lt"/>
                <a:ea typeface="+mn-ea"/>
                <a:cs typeface="+mn-cs"/>
              </a:rPr>
              <a:t>CAN WE DO MORE?</a:t>
            </a:r>
          </a:p>
          <a:p>
            <a:endParaRPr lang="en-US" sz="1200" b="1"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Seventh-day Adventist Church has for years led a public health campaign against violence and abuse called </a:t>
            </a:r>
            <a:r>
              <a:rPr lang="en-US" sz="1200" b="1" kern="1200" dirty="0" err="1">
                <a:solidFill>
                  <a:schemeClr val="tx1"/>
                </a:solidFill>
                <a:effectLst/>
                <a:latin typeface="+mn-lt"/>
                <a:ea typeface="+mn-ea"/>
                <a:cs typeface="+mn-cs"/>
              </a:rPr>
              <a:t>enditnow</a:t>
            </a:r>
            <a:r>
              <a:rPr lang="en-US" sz="1200" kern="1200" dirty="0">
                <a:solidFill>
                  <a:schemeClr val="tx1"/>
                </a:solidFill>
                <a:effectLst/>
                <a:latin typeface="+mn-lt"/>
                <a:ea typeface="+mn-ea"/>
                <a:cs typeface="+mn-cs"/>
              </a:rPr>
              <a:t>® (</a:t>
            </a:r>
            <a:r>
              <a:rPr lang="en-US" sz="1200" u="sng" kern="1200" dirty="0">
                <a:solidFill>
                  <a:schemeClr val="tx1"/>
                </a:solidFill>
                <a:effectLst/>
                <a:latin typeface="+mn-lt"/>
                <a:ea typeface="+mn-ea"/>
                <a:cs typeface="+mn-cs"/>
                <a:hlinkClick r:id="rId3"/>
              </a:rPr>
              <a:t>enditnow.org</a:t>
            </a:r>
            <a:r>
              <a:rPr lang="en-US" sz="1200" kern="1200" dirty="0">
                <a:solidFill>
                  <a:schemeClr val="tx1"/>
                </a:solidFill>
                <a:effectLst/>
                <a:latin typeface="+mn-lt"/>
                <a:ea typeface="+mn-ea"/>
                <a:cs typeface="+mn-cs"/>
              </a:rPr>
              <a:t>). It started originally with a focus on women and girls and has moved to a more global focus on violence and abuse against anyone: male, female, young, and old.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Every year the church has in its global calendar an abuse prevention day called </a:t>
            </a:r>
            <a:r>
              <a:rPr lang="en-US" sz="1200" b="1" kern="1200" dirty="0" err="1">
                <a:solidFill>
                  <a:schemeClr val="tx1"/>
                </a:solidFill>
                <a:effectLst/>
                <a:latin typeface="+mn-lt"/>
                <a:ea typeface="+mn-ea"/>
                <a:cs typeface="+mn-cs"/>
              </a:rPr>
              <a:t>enditnow</a:t>
            </a:r>
            <a:r>
              <a:rPr lang="en-US" sz="1200" kern="1200" dirty="0">
                <a:solidFill>
                  <a:schemeClr val="tx1"/>
                </a:solidFill>
                <a:effectLst/>
                <a:latin typeface="+mn-lt"/>
                <a:ea typeface="+mn-ea"/>
                <a:cs typeface="+mn-cs"/>
              </a:rPr>
              <a:t>® Emphasis Day (</a:t>
            </a:r>
            <a:r>
              <a:rPr lang="en-US" sz="1200" u="sng" kern="1200" dirty="0">
                <a:solidFill>
                  <a:schemeClr val="tx1"/>
                </a:solidFill>
                <a:effectLst/>
                <a:latin typeface="+mn-lt"/>
                <a:ea typeface="+mn-ea"/>
                <a:cs typeface="+mn-cs"/>
                <a:hlinkClick r:id="rId4"/>
              </a:rPr>
              <a:t>women.adventist.org/enditnow-day</a:t>
            </a:r>
            <a:r>
              <a:rPr lang="en-US" sz="1200" kern="1200" dirty="0">
                <a:solidFill>
                  <a:schemeClr val="tx1"/>
                </a:solidFill>
                <a:effectLst/>
                <a:latin typeface="+mn-lt"/>
                <a:ea typeface="+mn-ea"/>
                <a:cs typeface="+mn-cs"/>
              </a:rPr>
              <a:t>), and faith leaders from many denominations have shared how these materials have been a blessing to them also. Yet, we are often reminded of how much we still can do as pastors and church leaders to raise awareness, prevent abuse, and help survivors.</a:t>
            </a:r>
          </a:p>
          <a:p>
            <a:endParaRPr lang="en-US" dirty="0"/>
          </a:p>
        </p:txBody>
      </p:sp>
      <p:sp>
        <p:nvSpPr>
          <p:cNvPr id="4" name="Slide Number Placeholder 3"/>
          <p:cNvSpPr>
            <a:spLocks noGrp="1"/>
          </p:cNvSpPr>
          <p:nvPr>
            <p:ph type="sldNum" sz="quarter" idx="5"/>
          </p:nvPr>
        </p:nvSpPr>
        <p:spPr/>
        <p:txBody>
          <a:bodyPr/>
          <a:lstStyle/>
          <a:p>
            <a:fld id="{7258AC15-62DC-5040-8AE1-929C9E875223}" type="slidenum">
              <a:rPr lang="en-US" smtClean="0"/>
              <a:t>18</a:t>
            </a:fld>
            <a:endParaRPr lang="en-US"/>
          </a:p>
        </p:txBody>
      </p:sp>
    </p:spTree>
    <p:extLst>
      <p:ext uri="{BB962C8B-B14F-4D97-AF65-F5344CB8AC3E}">
        <p14:creationId xmlns:p14="http://schemas.microsoft.com/office/powerpoint/2010/main" val="15642072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93713" y="671513"/>
            <a:ext cx="5486400" cy="3086100"/>
          </a:xfrm>
        </p:spPr>
      </p:sp>
      <p:sp>
        <p:nvSpPr>
          <p:cNvPr id="3" name="Notes Placeholder 2"/>
          <p:cNvSpPr>
            <a:spLocks noGrp="1"/>
          </p:cNvSpPr>
          <p:nvPr>
            <p:ph type="body" idx="1"/>
          </p:nvPr>
        </p:nvSpPr>
        <p:spPr>
          <a:xfrm>
            <a:off x="604684" y="4061340"/>
            <a:ext cx="5486400" cy="4743450"/>
          </a:xfrm>
        </p:spPr>
        <p:txBody>
          <a:bodyPr/>
          <a:lstStyle/>
          <a:p>
            <a:r>
              <a:rPr lang="en-US" sz="1200" kern="1200" dirty="0">
                <a:solidFill>
                  <a:schemeClr val="tx1"/>
                </a:solidFill>
                <a:effectLst/>
                <a:latin typeface="+mn-lt"/>
                <a:ea typeface="+mn-ea"/>
                <a:cs typeface="+mn-cs"/>
              </a:rPr>
              <a:t>Too many still live under the unhealthy control of an intimate partner, parent, child, boss, pastor, teacher, or someone else who employs sexual, physical, or emotional abuse without recognizing it as such. Too many who do recognize it and try to get help by speaking to a pastor, church leader, or fellow member still may not find appropriate, well-informed help and, instead, may find themselves blamed for their situation or told to pray about it. Too many still remain indifferent, unaware, or unintentionally blind to the needs of survivors or perpetrators who are desperately seeking hope and healing for their brokenness.</a:t>
            </a:r>
          </a:p>
          <a:p>
            <a:endParaRPr lang="en-US" sz="1200" kern="1200" dirty="0">
              <a:solidFill>
                <a:schemeClr val="tx1"/>
              </a:solidFill>
              <a:effectLst/>
              <a:latin typeface="+mn-lt"/>
              <a:ea typeface="+mn-ea"/>
              <a:cs typeface="+mn-cs"/>
            </a:endParaRPr>
          </a:p>
          <a:p>
            <a:r>
              <a:rPr lang="en-US" sz="1200" kern="1200" dirty="0">
                <a:solidFill>
                  <a:srgbClr val="C00000"/>
                </a:solidFill>
                <a:effectLst/>
                <a:latin typeface="+mn-lt"/>
                <a:ea typeface="+mn-ea"/>
                <a:cs typeface="+mn-cs"/>
              </a:rPr>
              <a:t>What if every congregation had an</a:t>
            </a:r>
            <a:r>
              <a:rPr lang="en-US" sz="1200" b="1" kern="1200" dirty="0">
                <a:solidFill>
                  <a:srgbClr val="C00000"/>
                </a:solidFill>
                <a:effectLst/>
                <a:latin typeface="+mn-lt"/>
                <a:ea typeface="+mn-ea"/>
                <a:cs typeface="+mn-cs"/>
              </a:rPr>
              <a:t> </a:t>
            </a:r>
            <a:r>
              <a:rPr lang="en-US" sz="1200" b="1" kern="1200" dirty="0" err="1">
                <a:solidFill>
                  <a:srgbClr val="C00000"/>
                </a:solidFill>
                <a:effectLst/>
                <a:latin typeface="+mn-lt"/>
                <a:ea typeface="+mn-ea"/>
                <a:cs typeface="+mn-cs"/>
              </a:rPr>
              <a:t>enditnow</a:t>
            </a:r>
            <a:r>
              <a:rPr lang="en-US" sz="1200" kern="1200" dirty="0">
                <a:solidFill>
                  <a:srgbClr val="C00000"/>
                </a:solidFill>
                <a:effectLst/>
                <a:latin typeface="+mn-lt"/>
                <a:ea typeface="+mn-ea"/>
                <a:cs typeface="+mn-cs"/>
              </a:rPr>
              <a:t>® coordinator who is knowledgeable about abuse and, working with the pastor, could engage the church in prevention and assistance for those in need? What if every seminary student and pastor could receive training in basic knowledge about abuse and how best to help a survivor as well as a perpetrator? And what if every church, pastors, leaders or members held an annual </a:t>
            </a:r>
            <a:r>
              <a:rPr lang="en-US" sz="1200" b="1" kern="1200" dirty="0">
                <a:solidFill>
                  <a:srgbClr val="C00000"/>
                </a:solidFill>
                <a:effectLst/>
                <a:latin typeface="+mn-lt"/>
                <a:ea typeface="+mn-ea"/>
                <a:cs typeface="+mn-cs"/>
              </a:rPr>
              <a:t>enditnow</a:t>
            </a:r>
            <a:r>
              <a:rPr lang="en-US" sz="1200" kern="1200" dirty="0">
                <a:solidFill>
                  <a:srgbClr val="C00000"/>
                </a:solidFill>
                <a:effectLst/>
                <a:latin typeface="+mn-lt"/>
                <a:ea typeface="+mn-ea"/>
                <a:cs typeface="+mn-cs"/>
              </a:rPr>
              <a:t>® Emphasis Day, using the resources prepared to bless not only church members but also the surrounding community?</a:t>
            </a:r>
          </a:p>
          <a:p>
            <a:endParaRPr lang="en-US" sz="1200" kern="1200" dirty="0">
              <a:solidFill>
                <a:srgbClr val="C00000"/>
              </a:solidFill>
              <a:effectLst/>
              <a:latin typeface="+mn-lt"/>
              <a:ea typeface="+mn-ea"/>
              <a:cs typeface="+mn-cs"/>
            </a:endParaRPr>
          </a:p>
          <a:p>
            <a:r>
              <a:rPr lang="en-US" sz="1200" kern="1200" dirty="0">
                <a:solidFill>
                  <a:srgbClr val="C00000"/>
                </a:solidFill>
                <a:effectLst/>
                <a:latin typeface="+mn-lt"/>
                <a:ea typeface="+mn-ea"/>
                <a:cs typeface="+mn-cs"/>
              </a:rPr>
              <a:t>There is so much more we can do, and every pastor, church leader, and member must assess how they can make a difference. Doing more takes leaders and members with compassion, intentionality, and a willingness to inspire and empower others. We must not grow weary but continue to make our presence felt in words and action as we learn together and bring to light forms of abuse that dehumanize others.</a:t>
            </a:r>
          </a:p>
          <a:p>
            <a:endParaRPr lang="en-US" dirty="0"/>
          </a:p>
        </p:txBody>
      </p:sp>
      <p:sp>
        <p:nvSpPr>
          <p:cNvPr id="4" name="Slide Number Placeholder 3"/>
          <p:cNvSpPr>
            <a:spLocks noGrp="1"/>
          </p:cNvSpPr>
          <p:nvPr>
            <p:ph type="sldNum" sz="quarter" idx="5"/>
          </p:nvPr>
        </p:nvSpPr>
        <p:spPr/>
        <p:txBody>
          <a:bodyPr/>
          <a:lstStyle/>
          <a:p>
            <a:fld id="{7258AC15-62DC-5040-8AE1-929C9E875223}" type="slidenum">
              <a:rPr lang="en-US" smtClean="0"/>
              <a:t>19</a:t>
            </a:fld>
            <a:endParaRPr lang="en-US"/>
          </a:p>
        </p:txBody>
      </p:sp>
    </p:spTree>
    <p:extLst>
      <p:ext uri="{BB962C8B-B14F-4D97-AF65-F5344CB8AC3E}">
        <p14:creationId xmlns:p14="http://schemas.microsoft.com/office/powerpoint/2010/main" val="35024194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Mary had something important to tell her husband, John, but she had to build up the courage to say it. Finally, she told him that she had been thinking about going back to school for further education. “Why would you even consider that?” he yelled. “You failed the last courses you took, so you’re obviously not going to make it this time. You are stupid. You’ll never last through the program, and we’re not wasting our money on that.” While the conversation resulted in no thrown punches, it produced wounds. It was a classic example of emotional abuse in marriage. The sad thing is, spouses such as Mary may have no idea they are in an abusive relationship—let alone know what to do about it.</a:t>
            </a:r>
          </a:p>
          <a:p>
            <a:endParaRPr lang="en-US" dirty="0"/>
          </a:p>
        </p:txBody>
      </p:sp>
      <p:sp>
        <p:nvSpPr>
          <p:cNvPr id="4" name="Slide Number Placeholder 3"/>
          <p:cNvSpPr>
            <a:spLocks noGrp="1"/>
          </p:cNvSpPr>
          <p:nvPr>
            <p:ph type="sldNum" sz="quarter" idx="5"/>
          </p:nvPr>
        </p:nvSpPr>
        <p:spPr/>
        <p:txBody>
          <a:bodyPr/>
          <a:lstStyle/>
          <a:p>
            <a:fld id="{7258AC15-62DC-5040-8AE1-929C9E875223}" type="slidenum">
              <a:rPr lang="en-US" smtClean="0"/>
              <a:t>2</a:t>
            </a:fld>
            <a:endParaRPr lang="en-US"/>
          </a:p>
        </p:txBody>
      </p:sp>
    </p:spTree>
    <p:extLst>
      <p:ext uri="{BB962C8B-B14F-4D97-AF65-F5344CB8AC3E}">
        <p14:creationId xmlns:p14="http://schemas.microsoft.com/office/powerpoint/2010/main" val="9131616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cap="all" dirty="0">
                <a:solidFill>
                  <a:schemeClr val="tx1"/>
                </a:solidFill>
                <a:effectLst/>
                <a:latin typeface="+mn-lt"/>
                <a:ea typeface="+mn-ea"/>
                <a:cs typeface="+mn-cs"/>
              </a:rPr>
              <a:t>THE HEALTH FACTOR</a:t>
            </a:r>
          </a:p>
          <a:p>
            <a:endParaRPr lang="en-US" sz="1200" b="1"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Why should we do more? Many of God’s children are either dying or suffering in their health and well-being as a result of violence and abuse. Health authorities tell us that 1.3 million people die worldwide each year as a result of violence in all its forms: collective (as in the case of gangs or war), self-directed (suicide), or interpersonal (such as domestic violence).</a:t>
            </a:r>
            <a:r>
              <a:rPr lang="en-US" sz="1200" kern="1200" baseline="30000" dirty="0">
                <a:solidFill>
                  <a:schemeClr val="tx1"/>
                </a:solidFill>
                <a:effectLst/>
                <a:latin typeface="+mn-lt"/>
                <a:ea typeface="+mn-ea"/>
                <a:cs typeface="+mn-cs"/>
              </a:rPr>
              <a:t>10</a:t>
            </a:r>
            <a:r>
              <a:rPr lang="en-US" sz="1200" kern="1200" dirty="0">
                <a:solidFill>
                  <a:schemeClr val="tx1"/>
                </a:solidFill>
                <a:effectLst/>
                <a:latin typeface="+mn-lt"/>
                <a:ea typeface="+mn-ea"/>
                <a:cs typeface="+mn-cs"/>
              </a:rPr>
              <a:t> Such deaths account for 2.5 percent of global mortality each year. During the first 15 years of the twenty-first century, about six million people perished worldwide from incidents of interpersonal violence alone.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But in addition to death, many are victims of nonfatal violence each day. They are survivors of interpersonal violence (physical, sexual, and psychological abuse or neglect). Nonfatal interpersonal violence is more common than homicide and has serious, lifelong health and social consequences.</a:t>
            </a:r>
            <a:endParaRPr lang="en-US" dirty="0"/>
          </a:p>
        </p:txBody>
      </p:sp>
      <p:sp>
        <p:nvSpPr>
          <p:cNvPr id="4" name="Slide Number Placeholder 3"/>
          <p:cNvSpPr>
            <a:spLocks noGrp="1"/>
          </p:cNvSpPr>
          <p:nvPr>
            <p:ph type="sldNum" sz="quarter" idx="5"/>
          </p:nvPr>
        </p:nvSpPr>
        <p:spPr/>
        <p:txBody>
          <a:bodyPr/>
          <a:lstStyle/>
          <a:p>
            <a:fld id="{7258AC15-62DC-5040-8AE1-929C9E875223}" type="slidenum">
              <a:rPr lang="en-US" smtClean="0"/>
              <a:t>20</a:t>
            </a:fld>
            <a:endParaRPr lang="en-US"/>
          </a:p>
        </p:txBody>
      </p:sp>
    </p:spTree>
    <p:extLst>
      <p:ext uri="{BB962C8B-B14F-4D97-AF65-F5344CB8AC3E}">
        <p14:creationId xmlns:p14="http://schemas.microsoft.com/office/powerpoint/2010/main" val="27585176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wounds of interpersonal violence survivors may not be visible but are felt deeply and, consequently, can be crippling and long-lasting.</a:t>
            </a:r>
            <a:r>
              <a:rPr lang="en-US" sz="1200" kern="1200" baseline="30000" dirty="0">
                <a:solidFill>
                  <a:schemeClr val="tx1"/>
                </a:solidFill>
                <a:effectLst/>
                <a:latin typeface="+mn-lt"/>
                <a:ea typeface="+mn-ea"/>
                <a:cs typeface="+mn-cs"/>
              </a:rPr>
              <a:t>11</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7258AC15-62DC-5040-8AE1-929C9E875223}" type="slidenum">
              <a:rPr lang="en-US" smtClean="0"/>
              <a:t>21</a:t>
            </a:fld>
            <a:endParaRPr lang="en-US"/>
          </a:p>
        </p:txBody>
      </p:sp>
    </p:spTree>
    <p:extLst>
      <p:ext uri="{BB962C8B-B14F-4D97-AF65-F5344CB8AC3E}">
        <p14:creationId xmlns:p14="http://schemas.microsoft.com/office/powerpoint/2010/main" val="40515351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13997"/>
            <a:ext cx="5486400" cy="3600450"/>
          </a:xfrm>
        </p:spPr>
        <p:txBody>
          <a:bodyPr/>
          <a:lstStyle/>
          <a:p>
            <a:r>
              <a:rPr lang="en-US" sz="1200" b="1" kern="1200" cap="all" dirty="0">
                <a:solidFill>
                  <a:schemeClr val="tx1"/>
                </a:solidFill>
                <a:effectLst/>
                <a:latin typeface="+mn-lt"/>
                <a:ea typeface="+mn-ea"/>
                <a:cs typeface="+mn-cs"/>
              </a:rPr>
              <a:t>THE INCARNATION FACTOR</a:t>
            </a:r>
          </a:p>
          <a:p>
            <a:endParaRPr lang="en-US" sz="1200" b="1"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Perhaps the most important reason to do more is that we are God’s hands and feet in this world, called to represent His love and healing power and serve others as He did. Jesus summons us to treat each other with love and respect when He says, “‘A new commandment I give to you, that you love one another; as I have loved you, that you also love one another. By this all will know that you are My disciples, if you have love for one another’ ” (John 13:34, 35, NKJV). In a congregation of believers that share His good news, the gospel urges us to be agents of healing and support: “Finally, all of you, be like-minded, be sympathetic, love one another, be compassionate and humble” (</a:t>
            </a:r>
            <a:r>
              <a:rPr lang="en-US" sz="1200" u="none" kern="1200" dirty="0">
                <a:solidFill>
                  <a:schemeClr val="tx1"/>
                </a:solidFill>
                <a:effectLst/>
                <a:latin typeface="+mn-lt"/>
                <a:ea typeface="+mn-ea"/>
                <a:cs typeface="+mn-cs"/>
              </a:rPr>
              <a:t>1 Peter 3:8, NIV</a:t>
            </a:r>
            <a:r>
              <a:rPr lang="en-US" sz="1200" kern="1200" dirty="0">
                <a:solidFill>
                  <a:schemeClr val="tx1"/>
                </a:solidFill>
                <a:effectLst/>
                <a:latin typeface="+mn-lt"/>
                <a:ea typeface="+mn-ea"/>
                <a:cs typeface="+mn-cs"/>
              </a:rPr>
              <a:t>).</a:t>
            </a:r>
          </a:p>
          <a:p>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7258AC15-62DC-5040-8AE1-929C9E875223}" type="slidenum">
              <a:rPr lang="en-US" smtClean="0"/>
              <a:t>22</a:t>
            </a:fld>
            <a:endParaRPr lang="en-US"/>
          </a:p>
        </p:txBody>
      </p:sp>
    </p:spTree>
    <p:extLst>
      <p:ext uri="{BB962C8B-B14F-4D97-AF65-F5344CB8AC3E}">
        <p14:creationId xmlns:p14="http://schemas.microsoft.com/office/powerpoint/2010/main" val="40643641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Therefore, it is our duty as pastors and church leaders to continue reaching out to abuse survivors with compassion—as Jesus did—doing what we can to prevent and appropriately deal with abuse and violence in all its forms. Jesus said, “The thief does not come except to steal, and to kill, and to destroy. I have come that they may have life, and that they may have it more abundantly” (John 10:10, NKJV)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kern="1200" dirty="0">
                <a:solidFill>
                  <a:schemeClr val="tx1"/>
                </a:solidFill>
                <a:effectLst/>
                <a:latin typeface="+mn-lt"/>
                <a:ea typeface="+mn-ea"/>
                <a:cs typeface="+mn-cs"/>
              </a:rPr>
              <a:t>can you do more?</a:t>
            </a:r>
          </a:p>
          <a:p>
            <a:endParaRPr lang="en-US" dirty="0"/>
          </a:p>
          <a:p>
            <a:endParaRPr lang="en-US" dirty="0"/>
          </a:p>
          <a:p>
            <a:r>
              <a:rPr lang="en-US" sz="1200" b="1" kern="1200" cap="small">
                <a:solidFill>
                  <a:schemeClr val="tx1"/>
                </a:solidFill>
                <a:effectLst/>
                <a:latin typeface="+mn-lt"/>
                <a:ea typeface="+mn-ea"/>
                <a:cs typeface="+mn-cs"/>
              </a:rPr>
              <a:t>Notes</a:t>
            </a:r>
            <a:r>
              <a:rPr lang="en-US" sz="1200" b="1" kern="1200" cap="small" dirty="0">
                <a:solidFill>
                  <a:schemeClr val="tx1"/>
                </a:solidFill>
                <a:effectLst/>
                <a:latin typeface="+mn-lt"/>
                <a:ea typeface="+mn-ea"/>
                <a:cs typeface="+mn-cs"/>
              </a:rPr>
              <a:t>:</a:t>
            </a:r>
            <a:endParaRPr lang="en-US" sz="1200" kern="1200" dirty="0">
              <a:solidFill>
                <a:schemeClr val="tx1"/>
              </a:solidFill>
              <a:effectLst/>
              <a:latin typeface="+mn-lt"/>
              <a:ea typeface="+mn-ea"/>
              <a:cs typeface="+mn-cs"/>
            </a:endParaRPr>
          </a:p>
          <a:p>
            <a:r>
              <a:rPr lang="en-US" sz="1200" kern="1200" baseline="30000" dirty="0">
                <a:solidFill>
                  <a:schemeClr val="tx1"/>
                </a:solidFill>
                <a:effectLst/>
                <a:latin typeface="+mn-lt"/>
                <a:ea typeface="+mn-ea"/>
                <a:cs typeface="+mn-cs"/>
              </a:rPr>
              <a:t>1</a:t>
            </a:r>
            <a:r>
              <a:rPr lang="en-US" sz="1200" kern="1200" dirty="0">
                <a:solidFill>
                  <a:schemeClr val="tx1"/>
                </a:solidFill>
                <a:effectLst/>
                <a:latin typeface="+mn-lt"/>
                <a:ea typeface="+mn-ea"/>
                <a:cs typeface="+mn-cs"/>
              </a:rPr>
              <a:t>  Rachel Marie Stone, “The Bible’s Unequivocal ‘No’ to Domestic Violence,” </a:t>
            </a:r>
            <a:r>
              <a:rPr lang="en-US" sz="1200" i="1" kern="1200" dirty="0">
                <a:solidFill>
                  <a:schemeClr val="tx1"/>
                </a:solidFill>
                <a:effectLst/>
                <a:latin typeface="+mn-lt"/>
                <a:ea typeface="+mn-ea"/>
                <a:cs typeface="+mn-cs"/>
              </a:rPr>
              <a:t>Christianity Today</a:t>
            </a:r>
            <a:r>
              <a:rPr lang="en-US" sz="1200" kern="1200" dirty="0">
                <a:solidFill>
                  <a:schemeClr val="tx1"/>
                </a:solidFill>
                <a:effectLst/>
                <a:latin typeface="+mn-lt"/>
                <a:ea typeface="+mn-ea"/>
                <a:cs typeface="+mn-cs"/>
              </a:rPr>
              <a:t>, May 22, 2014, </a:t>
            </a:r>
            <a:r>
              <a:rPr lang="en-US" sz="1200" u="sng" kern="1200" dirty="0">
                <a:solidFill>
                  <a:schemeClr val="tx1"/>
                </a:solidFill>
                <a:effectLst/>
                <a:latin typeface="+mn-lt"/>
                <a:ea typeface="+mn-ea"/>
                <a:cs typeface="+mn-cs"/>
                <a:hlinkClick r:id="rId3"/>
              </a:rPr>
              <a:t>www.christianitytoday.com/ct/2014/may /bibles-unequivocal-no-to-domestic-violence.html</a:t>
            </a:r>
            <a:r>
              <a:rPr lang="en-US" sz="1200" kern="1200" dirty="0">
                <a:solidFill>
                  <a:schemeClr val="tx1"/>
                </a:solidFill>
                <a:effectLst/>
                <a:latin typeface="+mn-lt"/>
                <a:ea typeface="+mn-ea"/>
                <a:cs typeface="+mn-cs"/>
              </a:rPr>
              <a:t>.</a:t>
            </a:r>
          </a:p>
          <a:p>
            <a:r>
              <a:rPr lang="en-US" sz="1200" kern="1200" baseline="30000" dirty="0">
                <a:solidFill>
                  <a:schemeClr val="tx1"/>
                </a:solidFill>
                <a:effectLst/>
                <a:latin typeface="+mn-lt"/>
                <a:ea typeface="+mn-ea"/>
                <a:cs typeface="+mn-cs"/>
              </a:rPr>
              <a:t>2   </a:t>
            </a:r>
            <a:r>
              <a:rPr lang="en-US" sz="1200" kern="1200" dirty="0">
                <a:solidFill>
                  <a:schemeClr val="tx1"/>
                </a:solidFill>
                <a:effectLst/>
                <a:latin typeface="+mn-lt"/>
                <a:ea typeface="+mn-ea"/>
                <a:cs typeface="+mn-cs"/>
              </a:rPr>
              <a:t>World Health Organization, United Nations Office on Drugs and Crime, and United Nations Development Program, </a:t>
            </a:r>
            <a:r>
              <a:rPr lang="en-US" sz="1200" i="1" kern="1200" dirty="0">
                <a:solidFill>
                  <a:schemeClr val="tx1"/>
                </a:solidFill>
                <a:effectLst/>
                <a:latin typeface="+mn-lt"/>
                <a:ea typeface="+mn-ea"/>
                <a:cs typeface="+mn-cs"/>
              </a:rPr>
              <a:t>Global Status Report on Violence Prevention</a:t>
            </a:r>
            <a:r>
              <a:rPr lang="en-US" sz="1200" kern="1200" dirty="0">
                <a:solidFill>
                  <a:schemeClr val="tx1"/>
                </a:solidFill>
                <a:effectLst/>
                <a:latin typeface="+mn-lt"/>
                <a:ea typeface="+mn-ea"/>
                <a:cs typeface="+mn-cs"/>
              </a:rPr>
              <a:t> </a:t>
            </a:r>
            <a:r>
              <a:rPr lang="en-US" sz="1200" i="1" kern="1200" dirty="0">
                <a:solidFill>
                  <a:schemeClr val="tx1"/>
                </a:solidFill>
                <a:effectLst/>
                <a:latin typeface="+mn-lt"/>
                <a:ea typeface="+mn-ea"/>
                <a:cs typeface="+mn-cs"/>
              </a:rPr>
              <a:t>2014 </a:t>
            </a:r>
            <a:r>
              <a:rPr lang="en-US" sz="1200" kern="1200" dirty="0">
                <a:solidFill>
                  <a:schemeClr val="tx1"/>
                </a:solidFill>
                <a:effectLst/>
                <a:latin typeface="+mn-lt"/>
                <a:ea typeface="+mn-ea"/>
                <a:cs typeface="+mn-cs"/>
              </a:rPr>
              <a:t>(Geneva: World Health Organization, 2014) </a:t>
            </a:r>
            <a:r>
              <a:rPr lang="en-US" sz="1200" kern="1200" dirty="0" err="1">
                <a:solidFill>
                  <a:schemeClr val="tx1"/>
                </a:solidFill>
                <a:effectLst/>
                <a:latin typeface="+mn-lt"/>
                <a:ea typeface="+mn-ea"/>
                <a:cs typeface="+mn-cs"/>
              </a:rPr>
              <a:t>vii,viii</a:t>
            </a:r>
            <a:r>
              <a:rPr lang="en-US" sz="1200" kern="1200" dirty="0">
                <a:solidFill>
                  <a:schemeClr val="tx1"/>
                </a:solidFill>
                <a:effectLst/>
                <a:latin typeface="+mn-lt"/>
                <a:ea typeface="+mn-ea"/>
                <a:cs typeface="+mn-cs"/>
              </a:rPr>
              <a:t>, </a:t>
            </a:r>
            <a:r>
              <a:rPr lang="en-US" sz="1200" u="sng" kern="1200" dirty="0">
                <a:solidFill>
                  <a:schemeClr val="tx1"/>
                </a:solidFill>
                <a:effectLst/>
                <a:latin typeface="+mn-lt"/>
                <a:ea typeface="+mn-ea"/>
                <a:cs typeface="+mn-cs"/>
                <a:hlinkClick r:id="rId4"/>
              </a:rPr>
              <a:t>who.int/violence_injury_prevention/violence /status_report/2014/report/report/en/</a:t>
            </a:r>
            <a:r>
              <a:rPr lang="en-US" sz="1200" kern="1200" dirty="0">
                <a:solidFill>
                  <a:schemeClr val="tx1"/>
                </a:solidFill>
                <a:effectLst/>
                <a:latin typeface="+mn-lt"/>
                <a:ea typeface="+mn-ea"/>
                <a:cs typeface="+mn-cs"/>
              </a:rPr>
              <a:t>.</a:t>
            </a:r>
          </a:p>
          <a:p>
            <a:r>
              <a:rPr lang="en-US" sz="1200" kern="1200" baseline="30000" dirty="0">
                <a:solidFill>
                  <a:schemeClr val="tx1"/>
                </a:solidFill>
                <a:effectLst/>
                <a:latin typeface="+mn-lt"/>
                <a:ea typeface="+mn-ea"/>
                <a:cs typeface="+mn-cs"/>
              </a:rPr>
              <a:t>3</a:t>
            </a:r>
            <a:r>
              <a:rPr lang="en-US" sz="1200" kern="1200" dirty="0">
                <a:solidFill>
                  <a:schemeClr val="tx1"/>
                </a:solidFill>
                <a:effectLst/>
                <a:latin typeface="+mn-lt"/>
                <a:ea typeface="+mn-ea"/>
                <a:cs typeface="+mn-cs"/>
              </a:rPr>
              <a:t>  See Rape, Abuse and Incest National Network, “Victims of Sexual Violence: Statistics,” accessed Oct. 7, 2018, </a:t>
            </a:r>
            <a:r>
              <a:rPr lang="en-US" sz="1200" u="sng" kern="1200" dirty="0">
                <a:solidFill>
                  <a:schemeClr val="tx1"/>
                </a:solidFill>
                <a:effectLst/>
                <a:latin typeface="+mn-lt"/>
                <a:ea typeface="+mn-ea"/>
                <a:cs typeface="+mn-cs"/>
                <a:hlinkClick r:id="rId5"/>
              </a:rPr>
              <a:t>www.rainn.org/statistics/victims-sexual-violence</a:t>
            </a:r>
            <a:r>
              <a:rPr lang="en-US" sz="1200" kern="1200" dirty="0">
                <a:solidFill>
                  <a:schemeClr val="tx1"/>
                </a:solidFill>
                <a:effectLst/>
                <a:latin typeface="+mn-lt"/>
                <a:ea typeface="+mn-ea"/>
                <a:cs typeface="+mn-cs"/>
              </a:rPr>
              <a:t>.</a:t>
            </a:r>
          </a:p>
          <a:p>
            <a:r>
              <a:rPr lang="en-US" sz="1200" kern="1200" baseline="30000" dirty="0">
                <a:solidFill>
                  <a:schemeClr val="tx1"/>
                </a:solidFill>
                <a:effectLst/>
                <a:latin typeface="+mn-lt"/>
                <a:ea typeface="+mn-ea"/>
                <a:cs typeface="+mn-cs"/>
              </a:rPr>
              <a:t>4</a:t>
            </a:r>
            <a:r>
              <a:rPr lang="en-US" sz="1200" kern="1200" dirty="0">
                <a:solidFill>
                  <a:schemeClr val="tx1"/>
                </a:solidFill>
                <a:effectLst/>
                <a:latin typeface="+mn-lt"/>
                <a:ea typeface="+mn-ea"/>
                <a:cs typeface="+mn-cs"/>
              </a:rPr>
              <a:t>  CDC National Intimate Partner and Sexual Violence </a:t>
            </a:r>
          </a:p>
          <a:p>
            <a:r>
              <a:rPr lang="en-US" sz="1200" kern="1200" dirty="0">
                <a:solidFill>
                  <a:schemeClr val="tx1"/>
                </a:solidFill>
                <a:effectLst/>
                <a:latin typeface="+mn-lt"/>
                <a:ea typeface="+mn-ea"/>
                <a:cs typeface="+mn-cs"/>
              </a:rPr>
              <a:t>Survey 2010 Summary Report, accessed </a:t>
            </a:r>
            <a:r>
              <a:rPr lang="en-US" sz="1200" u="sng" kern="1200" dirty="0">
                <a:solidFill>
                  <a:schemeClr val="tx1"/>
                </a:solidFill>
                <a:effectLst/>
                <a:latin typeface="+mn-lt"/>
                <a:ea typeface="+mn-ea"/>
                <a:cs typeface="+mn-cs"/>
                <a:hlinkClick r:id="rId6"/>
              </a:rPr>
              <a:t>Mar. 2</a:t>
            </a:r>
            <a:r>
              <a:rPr lang="en-US" sz="1200" kern="1200" dirty="0">
                <a:solidFill>
                  <a:schemeClr val="tx1"/>
                </a:solidFill>
                <a:effectLst/>
                <a:latin typeface="+mn-lt"/>
                <a:ea typeface="+mn-ea"/>
                <a:cs typeface="+mn-cs"/>
              </a:rPr>
              <a:t>, </a:t>
            </a:r>
            <a:r>
              <a:rPr lang="en-US" sz="1200" u="sng" kern="1200" dirty="0">
                <a:solidFill>
                  <a:schemeClr val="tx1"/>
                </a:solidFill>
                <a:effectLst/>
                <a:latin typeface="+mn-lt"/>
                <a:ea typeface="+mn-ea"/>
                <a:cs typeface="+mn-cs"/>
                <a:hlinkClick r:id="rId7"/>
              </a:rPr>
              <a:t>201</a:t>
            </a:r>
            <a:r>
              <a:rPr lang="en-US" sz="1200" u="sng" kern="1200" dirty="0">
                <a:solidFill>
                  <a:schemeClr val="tx1"/>
                </a:solidFill>
                <a:effectLst/>
                <a:latin typeface="+mn-lt"/>
                <a:ea typeface="+mn-ea"/>
                <a:cs typeface="+mn-cs"/>
                <a:hlinkClick r:id="rId8"/>
              </a:rPr>
              <a:t>8</a:t>
            </a:r>
            <a:r>
              <a:rPr lang="en-US" sz="1200" kern="1200" dirty="0">
                <a:solidFill>
                  <a:schemeClr val="tx1"/>
                </a:solidFill>
                <a:effectLst/>
                <a:latin typeface="+mn-lt"/>
                <a:ea typeface="+mn-ea"/>
                <a:cs typeface="+mn-cs"/>
              </a:rPr>
              <a:t>, </a:t>
            </a:r>
            <a:r>
              <a:rPr lang="en-US" sz="1200" u="sng" kern="1200" dirty="0">
                <a:solidFill>
                  <a:schemeClr val="tx1"/>
                </a:solidFill>
                <a:effectLst/>
                <a:latin typeface="+mn-lt"/>
                <a:ea typeface="+mn-ea"/>
                <a:cs typeface="+mn-cs"/>
                <a:hlinkClick r:id="rId9"/>
              </a:rPr>
              <a:t>www.cdc.gov/violenceprevention/pdf/nisvs _report2010-a.pdf</a:t>
            </a:r>
            <a:r>
              <a:rPr lang="en-US" sz="1200" kern="1200" dirty="0">
                <a:solidFill>
                  <a:schemeClr val="tx1"/>
                </a:solidFill>
                <a:effectLst/>
                <a:latin typeface="+mn-lt"/>
                <a:ea typeface="+mn-ea"/>
                <a:cs typeface="+mn-cs"/>
              </a:rPr>
              <a:t>.</a:t>
            </a:r>
          </a:p>
          <a:p>
            <a:r>
              <a:rPr lang="en-US" sz="1200" kern="1200" baseline="30000" dirty="0">
                <a:solidFill>
                  <a:schemeClr val="tx1"/>
                </a:solidFill>
                <a:effectLst/>
                <a:latin typeface="+mn-lt"/>
                <a:ea typeface="+mn-ea"/>
                <a:cs typeface="+mn-cs"/>
              </a:rPr>
              <a:t>5</a:t>
            </a:r>
            <a:r>
              <a:rPr lang="en-US" sz="1200" kern="1200" dirty="0">
                <a:solidFill>
                  <a:schemeClr val="tx1"/>
                </a:solidFill>
                <a:effectLst/>
                <a:latin typeface="+mn-lt"/>
                <a:ea typeface="+mn-ea"/>
                <a:cs typeface="+mn-cs"/>
              </a:rPr>
              <a:t>  Katia G. Reinert et al., “Gender and Race Variations of the Intersection of Religious Involvement, Early Trauma and Adult Health,” </a:t>
            </a:r>
            <a:r>
              <a:rPr lang="en-US" sz="1200" i="1" kern="1200" dirty="0">
                <a:solidFill>
                  <a:schemeClr val="tx1"/>
                </a:solidFill>
                <a:effectLst/>
                <a:latin typeface="+mn-lt"/>
                <a:ea typeface="+mn-ea"/>
                <a:cs typeface="+mn-cs"/>
              </a:rPr>
              <a:t>Journal of Nursing</a:t>
            </a:r>
            <a:r>
              <a:rPr lang="en-US" sz="1200" kern="1200" dirty="0">
                <a:solidFill>
                  <a:schemeClr val="tx1"/>
                </a:solidFill>
                <a:effectLst/>
                <a:latin typeface="+mn-lt"/>
                <a:ea typeface="+mn-ea"/>
                <a:cs typeface="+mn-cs"/>
              </a:rPr>
              <a:t> </a:t>
            </a:r>
            <a:r>
              <a:rPr lang="en-US" sz="1200" i="1" kern="1200" dirty="0">
                <a:solidFill>
                  <a:schemeClr val="tx1"/>
                </a:solidFill>
                <a:effectLst/>
                <a:latin typeface="+mn-lt"/>
                <a:ea typeface="+mn-ea"/>
                <a:cs typeface="+mn-cs"/>
              </a:rPr>
              <a:t>Scholarship </a:t>
            </a:r>
            <a:r>
              <a:rPr lang="en-US" sz="1200" kern="1200" dirty="0">
                <a:solidFill>
                  <a:schemeClr val="tx1"/>
                </a:solidFill>
                <a:effectLst/>
                <a:latin typeface="+mn-lt"/>
                <a:ea typeface="+mn-ea"/>
                <a:cs typeface="+mn-cs"/>
              </a:rPr>
              <a:t>47, no. 4 (July 15, 2015): 318–327,</a:t>
            </a:r>
            <a:r>
              <a:rPr lang="en-US" sz="1200" u="sng" kern="1200" dirty="0">
                <a:solidFill>
                  <a:schemeClr val="tx1"/>
                </a:solidFill>
                <a:effectLst/>
                <a:latin typeface="+mn-lt"/>
                <a:ea typeface="+mn-ea"/>
                <a:cs typeface="+mn-cs"/>
                <a:hlinkClick r:id="rId10"/>
              </a:rPr>
              <a:t>www.ncbi.nlm.nih.gov/pubmed/26077834</a:t>
            </a:r>
            <a:r>
              <a:rPr lang="en-US" sz="1200" kern="1200" dirty="0">
                <a:solidFill>
                  <a:schemeClr val="tx1"/>
                </a:solidFill>
                <a:effectLst/>
                <a:latin typeface="+mn-lt"/>
                <a:ea typeface="+mn-ea"/>
                <a:cs typeface="+mn-cs"/>
              </a:rPr>
              <a:t>. The 10,283 participants included 6,946 women and 3,333 men.</a:t>
            </a:r>
          </a:p>
          <a:p>
            <a:r>
              <a:rPr lang="en-US" sz="1200" kern="1200" baseline="30000" dirty="0">
                <a:solidFill>
                  <a:schemeClr val="tx1"/>
                </a:solidFill>
                <a:effectLst/>
                <a:latin typeface="+mn-lt"/>
                <a:ea typeface="+mn-ea"/>
                <a:cs typeface="+mn-cs"/>
              </a:rPr>
              <a:t>6</a:t>
            </a:r>
            <a:r>
              <a:rPr lang="en-US" sz="1200" kern="1200" dirty="0">
                <a:solidFill>
                  <a:schemeClr val="tx1"/>
                </a:solidFill>
                <a:effectLst/>
                <a:latin typeface="+mn-lt"/>
                <a:ea typeface="+mn-ea"/>
                <a:cs typeface="+mn-cs"/>
              </a:rPr>
              <a:t>  Andrea Mathews, “When Is It Emotional Abuse? Differentiate Between What Is Emotionally Abusive, and What Isn’t,” </a:t>
            </a:r>
            <a:r>
              <a:rPr lang="en-US" sz="1200" i="1" kern="1200" dirty="0">
                <a:solidFill>
                  <a:schemeClr val="tx1"/>
                </a:solidFill>
                <a:effectLst/>
                <a:latin typeface="+mn-lt"/>
                <a:ea typeface="+mn-ea"/>
                <a:cs typeface="+mn-cs"/>
              </a:rPr>
              <a:t>Psychology Today</a:t>
            </a:r>
            <a:r>
              <a:rPr lang="en-US" sz="1200" kern="1200" dirty="0">
                <a:solidFill>
                  <a:schemeClr val="tx1"/>
                </a:solidFill>
                <a:effectLst/>
                <a:latin typeface="+mn-lt"/>
                <a:ea typeface="+mn-ea"/>
                <a:cs typeface="+mn-cs"/>
              </a:rPr>
              <a:t>, Sept. 26, 2016, </a:t>
            </a:r>
            <a:r>
              <a:rPr lang="en-US" sz="1200" u="sng" kern="1200" dirty="0">
                <a:solidFill>
                  <a:schemeClr val="tx1"/>
                </a:solidFill>
                <a:effectLst/>
                <a:latin typeface="+mn-lt"/>
                <a:ea typeface="+mn-ea"/>
                <a:cs typeface="+mn-cs"/>
                <a:hlinkClick r:id="rId11"/>
              </a:rPr>
              <a:t>www.psychologytoday.com/blog/traversing-the -inner-terrain/201609/when-is-it-emotional-abuse</a:t>
            </a:r>
            <a:r>
              <a:rPr lang="en-US" sz="1200" kern="1200" dirty="0">
                <a:solidFill>
                  <a:schemeClr val="tx1"/>
                </a:solidFill>
                <a:effectLst/>
                <a:latin typeface="+mn-lt"/>
                <a:ea typeface="+mn-ea"/>
                <a:cs typeface="+mn-cs"/>
              </a:rPr>
              <a:t>. </a:t>
            </a:r>
          </a:p>
          <a:p>
            <a:r>
              <a:rPr lang="en-US" sz="1200" kern="1200" baseline="30000" dirty="0">
                <a:solidFill>
                  <a:schemeClr val="tx1"/>
                </a:solidFill>
                <a:effectLst/>
                <a:latin typeface="+mn-lt"/>
                <a:ea typeface="+mn-ea"/>
                <a:cs typeface="+mn-cs"/>
              </a:rPr>
              <a:t>7</a:t>
            </a:r>
            <a:r>
              <a:rPr lang="en-US" sz="1200" kern="1200" dirty="0">
                <a:solidFill>
                  <a:schemeClr val="tx1"/>
                </a:solidFill>
                <a:effectLst/>
                <a:latin typeface="+mn-lt"/>
                <a:ea typeface="+mn-ea"/>
                <a:cs typeface="+mn-cs"/>
              </a:rPr>
              <a:t>  See Darlene Lancer, “Forms of Emotional and Verbal Abuse You May Be Overlooking,” </a:t>
            </a:r>
            <a:r>
              <a:rPr lang="en-US" sz="1200" i="1" kern="1200" dirty="0">
                <a:solidFill>
                  <a:schemeClr val="tx1"/>
                </a:solidFill>
                <a:effectLst/>
                <a:latin typeface="+mn-lt"/>
                <a:ea typeface="+mn-ea"/>
                <a:cs typeface="+mn-cs"/>
              </a:rPr>
              <a:t>Psychology Today</a:t>
            </a:r>
            <a:r>
              <a:rPr lang="en-US" sz="1200" kern="1200" dirty="0">
                <a:solidFill>
                  <a:schemeClr val="tx1"/>
                </a:solidFill>
                <a:effectLst/>
                <a:latin typeface="+mn-lt"/>
                <a:ea typeface="+mn-ea"/>
                <a:cs typeface="+mn-cs"/>
              </a:rPr>
              <a:t>, Apr. 3, 2017, </a:t>
            </a:r>
            <a:r>
              <a:rPr lang="en-US" sz="1200" u="sng" kern="1200" dirty="0">
                <a:solidFill>
                  <a:schemeClr val="tx1"/>
                </a:solidFill>
                <a:effectLst/>
                <a:latin typeface="+mn-lt"/>
                <a:ea typeface="+mn-ea"/>
                <a:cs typeface="+mn-cs"/>
                <a:hlinkClick r:id="rId12"/>
              </a:rPr>
              <a:t>https://www.psychologytoday.com/us /blog/toxic-relationships/201704/forms-emotional -and-verbal-abuse-you-may-be-overlooking</a:t>
            </a:r>
            <a:r>
              <a:rPr lang="en-US" sz="1200" kern="1200" dirty="0">
                <a:solidFill>
                  <a:schemeClr val="tx1"/>
                </a:solidFill>
                <a:effectLst/>
                <a:latin typeface="+mn-lt"/>
                <a:ea typeface="+mn-ea"/>
                <a:cs typeface="+mn-cs"/>
              </a:rPr>
              <a:t>.</a:t>
            </a:r>
          </a:p>
          <a:p>
            <a:r>
              <a:rPr lang="en-US" sz="1200" kern="1200" baseline="30000" dirty="0">
                <a:solidFill>
                  <a:schemeClr val="tx1"/>
                </a:solidFill>
                <a:effectLst/>
                <a:latin typeface="+mn-lt"/>
                <a:ea typeface="+mn-ea"/>
                <a:cs typeface="+mn-cs"/>
              </a:rPr>
              <a:t>8</a:t>
            </a:r>
            <a:r>
              <a:rPr lang="en-US" sz="1200" kern="1200" dirty="0">
                <a:solidFill>
                  <a:schemeClr val="tx1"/>
                </a:solidFill>
                <a:effectLst/>
                <a:latin typeface="+mn-lt"/>
                <a:ea typeface="+mn-ea"/>
                <a:cs typeface="+mn-cs"/>
              </a:rPr>
              <a:t>  Ibid.</a:t>
            </a:r>
          </a:p>
          <a:p>
            <a:r>
              <a:rPr lang="en-US" sz="1200" kern="1200" baseline="30000" dirty="0">
                <a:solidFill>
                  <a:schemeClr val="tx1"/>
                </a:solidFill>
                <a:effectLst/>
                <a:latin typeface="+mn-lt"/>
                <a:ea typeface="+mn-ea"/>
                <a:cs typeface="+mn-cs"/>
              </a:rPr>
              <a:t>9</a:t>
            </a:r>
            <a:r>
              <a:rPr lang="en-US" sz="1200" kern="1200" dirty="0">
                <a:solidFill>
                  <a:schemeClr val="tx1"/>
                </a:solidFill>
                <a:effectLst/>
                <a:latin typeface="+mn-lt"/>
                <a:ea typeface="+mn-ea"/>
                <a:cs typeface="+mn-cs"/>
              </a:rPr>
              <a:t>  Ellen G. White, </a:t>
            </a:r>
            <a:r>
              <a:rPr lang="en-US" sz="1200" i="1" kern="1200" dirty="0">
                <a:solidFill>
                  <a:schemeClr val="tx1"/>
                </a:solidFill>
                <a:effectLst/>
                <a:latin typeface="+mn-lt"/>
                <a:ea typeface="+mn-ea"/>
                <a:cs typeface="+mn-cs"/>
              </a:rPr>
              <a:t>The Desire of Ages</a:t>
            </a:r>
            <a:r>
              <a:rPr lang="en-US" sz="1200" kern="1200" dirty="0">
                <a:solidFill>
                  <a:schemeClr val="tx1"/>
                </a:solidFill>
                <a:effectLst/>
                <a:latin typeface="+mn-lt"/>
                <a:ea typeface="+mn-ea"/>
                <a:cs typeface="+mn-cs"/>
              </a:rPr>
              <a:t> (Mountain View, CA: Pacific Press Pub. Assn., 1940), 483.</a:t>
            </a:r>
          </a:p>
          <a:p>
            <a:r>
              <a:rPr lang="en-US" sz="1200" kern="1200" baseline="30000" dirty="0">
                <a:solidFill>
                  <a:schemeClr val="tx1"/>
                </a:solidFill>
                <a:effectLst/>
                <a:latin typeface="+mn-lt"/>
                <a:ea typeface="+mn-ea"/>
                <a:cs typeface="+mn-cs"/>
              </a:rPr>
              <a:t>10</a:t>
            </a:r>
            <a:r>
              <a:rPr lang="en-US" sz="1200" kern="1200" dirty="0">
                <a:solidFill>
                  <a:schemeClr val="tx1"/>
                </a:solidFill>
                <a:effectLst/>
                <a:latin typeface="+mn-lt"/>
                <a:ea typeface="+mn-ea"/>
                <a:cs typeface="+mn-cs"/>
              </a:rPr>
              <a:t>  World Health Organization, United Nations Office on Drugs and Crime, and United Nations Development Program, </a:t>
            </a:r>
            <a:r>
              <a:rPr lang="en-US" sz="1200" i="1" kern="1200" dirty="0">
                <a:solidFill>
                  <a:schemeClr val="tx1"/>
                </a:solidFill>
                <a:effectLst/>
                <a:latin typeface="+mn-lt"/>
                <a:ea typeface="+mn-ea"/>
                <a:cs typeface="+mn-cs"/>
              </a:rPr>
              <a:t>Global Status Report</a:t>
            </a:r>
            <a:r>
              <a:rPr lang="en-US" sz="1200" kern="1200" dirty="0">
                <a:solidFill>
                  <a:schemeClr val="tx1"/>
                </a:solidFill>
                <a:effectLst/>
                <a:latin typeface="+mn-lt"/>
                <a:ea typeface="+mn-ea"/>
                <a:cs typeface="+mn-cs"/>
              </a:rPr>
              <a:t>, 2.</a:t>
            </a:r>
          </a:p>
          <a:p>
            <a:r>
              <a:rPr lang="en-US" sz="1200" kern="1200" baseline="30000" dirty="0">
                <a:solidFill>
                  <a:schemeClr val="tx1"/>
                </a:solidFill>
                <a:effectLst/>
                <a:latin typeface="+mn-lt"/>
                <a:ea typeface="+mn-ea"/>
                <a:cs typeface="+mn-cs"/>
              </a:rPr>
              <a:t>11</a:t>
            </a:r>
            <a:r>
              <a:rPr lang="en-US" sz="1200" kern="1200" dirty="0">
                <a:solidFill>
                  <a:schemeClr val="tx1"/>
                </a:solidFill>
                <a:effectLst/>
                <a:latin typeface="+mn-lt"/>
                <a:ea typeface="+mn-ea"/>
                <a:cs typeface="+mn-cs"/>
              </a:rPr>
              <a:t>  See </a:t>
            </a:r>
            <a:r>
              <a:rPr lang="en-US" sz="1200" i="1" kern="1200" dirty="0">
                <a:solidFill>
                  <a:schemeClr val="tx1"/>
                </a:solidFill>
                <a:effectLst/>
                <a:latin typeface="+mn-lt"/>
                <a:ea typeface="+mn-ea"/>
                <a:cs typeface="+mn-cs"/>
              </a:rPr>
              <a:t>Global Status Report on Violence Prevention 2014</a:t>
            </a:r>
            <a:r>
              <a:rPr lang="en-US" sz="1200" kern="1200" dirty="0">
                <a:solidFill>
                  <a:schemeClr val="tx1"/>
                </a:solidFill>
                <a:effectLst/>
                <a:latin typeface="+mn-lt"/>
                <a:ea typeface="+mn-ea"/>
                <a:cs typeface="+mn-cs"/>
              </a:rPr>
              <a:t>, World Health Organization, 2, </a:t>
            </a:r>
            <a:r>
              <a:rPr lang="en-US" sz="1200" u="sng" kern="1200" dirty="0">
                <a:solidFill>
                  <a:schemeClr val="tx1"/>
                </a:solidFill>
                <a:effectLst/>
                <a:latin typeface="+mn-lt"/>
                <a:ea typeface="+mn-ea"/>
                <a:cs typeface="+mn-cs"/>
                <a:hlinkClick r:id="rId13"/>
              </a:rPr>
              <a:t>who.int/violence _injury_prevention/violence/status_report/2014 /report/report/en/</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7258AC15-62DC-5040-8AE1-929C9E875223}" type="slidenum">
              <a:rPr lang="en-US" smtClean="0"/>
              <a:t>23</a:t>
            </a:fld>
            <a:endParaRPr lang="en-US"/>
          </a:p>
        </p:txBody>
      </p:sp>
    </p:spTree>
    <p:extLst>
      <p:ext uri="{BB962C8B-B14F-4D97-AF65-F5344CB8AC3E}">
        <p14:creationId xmlns:p14="http://schemas.microsoft.com/office/powerpoint/2010/main" val="27535463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Pastors are the spiritual leaders of their congregations and have the responsibility to model what Jesus, the Good Shepherd, would do in ministering with compassion to survivors both in their church and in the community. There is scientific evidence that survivors may talk to their pastors before they talk to anyone else about their abuse. I have seen it firsthand. Yet Justin Holcomb and Lindsey Holcomb state that while “ ‘many victims believe clergy have the most potential to help them,’ in fact ‘[clergy] are too often the least helpful and sometimes even harmful.’”</a:t>
            </a:r>
            <a:r>
              <a:rPr lang="en-US" sz="1200" kern="1200" baseline="30000" dirty="0">
                <a:solidFill>
                  <a:schemeClr val="tx1"/>
                </a:solidFill>
                <a:effectLst/>
                <a:latin typeface="+mn-lt"/>
                <a:ea typeface="+mn-ea"/>
                <a:cs typeface="+mn-cs"/>
              </a:rPr>
              <a:t>1</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With their actions, pastors can either be agents of healing or unintentionally contribute to the continued perpetration of abuse, depending on how they respond. If they have a vision, they will (a) help build resilience among survivors by empowering them in their distress, and (b) assist in prevention by taking the time to learn about abuse.</a:t>
            </a:r>
          </a:p>
          <a:p>
            <a:endParaRPr lang="en-US" dirty="0"/>
          </a:p>
        </p:txBody>
      </p:sp>
      <p:sp>
        <p:nvSpPr>
          <p:cNvPr id="4" name="Slide Number Placeholder 3"/>
          <p:cNvSpPr>
            <a:spLocks noGrp="1"/>
          </p:cNvSpPr>
          <p:nvPr>
            <p:ph type="sldNum" sz="quarter" idx="5"/>
          </p:nvPr>
        </p:nvSpPr>
        <p:spPr/>
        <p:txBody>
          <a:bodyPr/>
          <a:lstStyle/>
          <a:p>
            <a:fld id="{7258AC15-62DC-5040-8AE1-929C9E875223}" type="slidenum">
              <a:rPr lang="en-US" smtClean="0"/>
              <a:t>3</a:t>
            </a:fld>
            <a:endParaRPr lang="en-US"/>
          </a:p>
        </p:txBody>
      </p:sp>
    </p:spTree>
    <p:extLst>
      <p:ext uri="{BB962C8B-B14F-4D97-AF65-F5344CB8AC3E}">
        <p14:creationId xmlns:p14="http://schemas.microsoft.com/office/powerpoint/2010/main" val="19313109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cap="all" dirty="0">
                <a:solidFill>
                  <a:schemeClr val="tx1"/>
                </a:solidFill>
                <a:effectLst/>
                <a:latin typeface="+mn-lt"/>
                <a:ea typeface="+mn-ea"/>
                <a:cs typeface="+mn-cs"/>
              </a:rPr>
              <a:t>TYPES OF ABUSE</a:t>
            </a:r>
          </a:p>
          <a:p>
            <a:endParaRPr lang="en-US" sz="1200" b="1"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Although violence affects everyone, women, children, and the elderly seem to bear the brunt of nonfatal physical, sexual, and psychological abuse. Consider the rates of various types of abuse:</a:t>
            </a:r>
          </a:p>
          <a:p>
            <a:endParaRPr lang="en-US" dirty="0"/>
          </a:p>
        </p:txBody>
      </p:sp>
      <p:sp>
        <p:nvSpPr>
          <p:cNvPr id="4" name="Slide Number Placeholder 3"/>
          <p:cNvSpPr>
            <a:spLocks noGrp="1"/>
          </p:cNvSpPr>
          <p:nvPr>
            <p:ph type="sldNum" sz="quarter" idx="5"/>
          </p:nvPr>
        </p:nvSpPr>
        <p:spPr/>
        <p:txBody>
          <a:bodyPr/>
          <a:lstStyle/>
          <a:p>
            <a:fld id="{7258AC15-62DC-5040-8AE1-929C9E875223}" type="slidenum">
              <a:rPr lang="en-US" smtClean="0"/>
              <a:t>4</a:t>
            </a:fld>
            <a:endParaRPr lang="en-US"/>
          </a:p>
        </p:txBody>
      </p:sp>
    </p:spTree>
    <p:extLst>
      <p:ext uri="{BB962C8B-B14F-4D97-AF65-F5344CB8AC3E}">
        <p14:creationId xmlns:p14="http://schemas.microsoft.com/office/powerpoint/2010/main" val="34889947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One in four adults reports having been physically abused as a child.</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One in five women reports having been sexually abused as a child.</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One in three women has been a victim of physical or sexual violence by an intimate partner at some point in her lifetime.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One in seventeen older adults reported abuse in the past month.</a:t>
            </a:r>
            <a:r>
              <a:rPr lang="en-US" sz="1200" kern="1200" baseline="30000" dirty="0">
                <a:solidFill>
                  <a:schemeClr val="tx1"/>
                </a:solidFill>
                <a:effectLst/>
                <a:latin typeface="+mn-lt"/>
                <a:ea typeface="+mn-ea"/>
                <a:cs typeface="+mn-cs"/>
              </a:rPr>
              <a:t>2</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Women report higher rates of lifetime exposure to rape, physical violence, and stalking than do men.</a:t>
            </a:r>
            <a:r>
              <a:rPr lang="en-US" sz="1200" kern="1200" baseline="30000" dirty="0">
                <a:solidFill>
                  <a:schemeClr val="tx1"/>
                </a:solidFill>
                <a:effectLst/>
                <a:latin typeface="+mn-lt"/>
                <a:ea typeface="+mn-ea"/>
                <a:cs typeface="+mn-cs"/>
              </a:rPr>
              <a:t>3</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7258AC15-62DC-5040-8AE1-929C9E875223}" type="slidenum">
              <a:rPr lang="en-US" smtClean="0"/>
              <a:t>5</a:t>
            </a:fld>
            <a:endParaRPr lang="en-US"/>
          </a:p>
        </p:txBody>
      </p:sp>
    </p:spTree>
    <p:extLst>
      <p:ext uri="{BB962C8B-B14F-4D97-AF65-F5344CB8AC3E}">
        <p14:creationId xmlns:p14="http://schemas.microsoft.com/office/powerpoint/2010/main" val="25328694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cap="all" dirty="0">
                <a:solidFill>
                  <a:schemeClr val="tx1"/>
                </a:solidFill>
                <a:effectLst/>
                <a:latin typeface="+mn-lt"/>
                <a:ea typeface="+mn-ea"/>
                <a:cs typeface="+mn-cs"/>
              </a:rPr>
              <a:t>COMMON YET UNRECOGNIZED</a:t>
            </a:r>
          </a:p>
          <a:p>
            <a:endParaRPr lang="en-US" sz="1200" b="1"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Even though the harm of physical and sexual abuse is immediately evident, psychological abuse is less recognized and discussed—and often downplayed. Someone may say, “But he or she never hits me. Is his or her behavior really abusive?” Well—yes, it is!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Psychological abuse is not only real but has lasting consequences. The scars of physical abuse may heal quickly, but the invisible ones of emotional abuse can take longer—if they ever heal. Emotional abuse can destroy one’s self-worth and result in shame and low self-esteem. Unfortunately, the most common form of emotional abuse is verbal abuse, and it often goes unrecognized as abuse.</a:t>
            </a:r>
          </a:p>
          <a:p>
            <a:endParaRPr lang="en-US" dirty="0"/>
          </a:p>
        </p:txBody>
      </p:sp>
      <p:sp>
        <p:nvSpPr>
          <p:cNvPr id="4" name="Slide Number Placeholder 3"/>
          <p:cNvSpPr>
            <a:spLocks noGrp="1"/>
          </p:cNvSpPr>
          <p:nvPr>
            <p:ph type="sldNum" sz="quarter" idx="5"/>
          </p:nvPr>
        </p:nvSpPr>
        <p:spPr/>
        <p:txBody>
          <a:bodyPr/>
          <a:lstStyle/>
          <a:p>
            <a:fld id="{7258AC15-62DC-5040-8AE1-929C9E875223}" type="slidenum">
              <a:rPr lang="en-US" smtClean="0"/>
              <a:t>6</a:t>
            </a:fld>
            <a:endParaRPr lang="en-US"/>
          </a:p>
        </p:txBody>
      </p:sp>
    </p:spTree>
    <p:extLst>
      <p:ext uri="{BB962C8B-B14F-4D97-AF65-F5344CB8AC3E}">
        <p14:creationId xmlns:p14="http://schemas.microsoft.com/office/powerpoint/2010/main" val="29854356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cap="all" dirty="0">
                <a:solidFill>
                  <a:schemeClr val="tx1"/>
                </a:solidFill>
                <a:effectLst/>
                <a:latin typeface="+mn-lt"/>
                <a:ea typeface="+mn-ea"/>
                <a:cs typeface="+mn-cs"/>
              </a:rPr>
              <a:t>RECOGNIZING EMOTIONAL ABUSE</a:t>
            </a:r>
            <a:endParaRPr lang="en-US" sz="1200" b="1"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When we talk about emotional abuse, we must take into consideration a number of important questions. Would you recognize emotional abuse? How would you respond if someone psychologically abused you? What does the Bible say about it? As we consider such questions, we must make it clear that although women tend to experience higher rates of sexual and physical abuse than men, research in the United States of America suggests that in the case of emotional abuse, the rates are similar for both genders.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 a survey conducted in the United States, 8,079 men and 9,970 women responded to questions about abuse they had experienced in the previous twelve months and also their lifetime exposure to abuse. Almost one-half (just over 48 percent) of each gender reported psychological aggression through verbal aggression or coercive control during their lifetime.</a:t>
            </a:r>
            <a:r>
              <a:rPr lang="en-US" sz="1200" kern="1200" baseline="30000" dirty="0">
                <a:solidFill>
                  <a:schemeClr val="tx1"/>
                </a:solidFill>
                <a:effectLst/>
                <a:latin typeface="+mn-lt"/>
                <a:ea typeface="+mn-ea"/>
                <a:cs typeface="+mn-cs"/>
              </a:rPr>
              <a:t>4</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Differences show up in the form of emotional abuse. More women than men experience verbal or expressive aggression from their intimate partner, but both genders reported coercive control by their mate at a rate of 4 in 10 people. The truth is that both men and women perpetrate high rates of emotional or verbal abuse toward their partners.</a:t>
            </a:r>
          </a:p>
          <a:p>
            <a:endParaRPr lang="en-US" dirty="0"/>
          </a:p>
        </p:txBody>
      </p:sp>
      <p:sp>
        <p:nvSpPr>
          <p:cNvPr id="4" name="Slide Number Placeholder 3"/>
          <p:cNvSpPr>
            <a:spLocks noGrp="1"/>
          </p:cNvSpPr>
          <p:nvPr>
            <p:ph type="sldNum" sz="quarter" idx="5"/>
          </p:nvPr>
        </p:nvSpPr>
        <p:spPr/>
        <p:txBody>
          <a:bodyPr/>
          <a:lstStyle/>
          <a:p>
            <a:fld id="{7258AC15-62DC-5040-8AE1-929C9E875223}" type="slidenum">
              <a:rPr lang="en-US" smtClean="0"/>
              <a:t>7</a:t>
            </a:fld>
            <a:endParaRPr lang="en-US"/>
          </a:p>
        </p:txBody>
      </p:sp>
    </p:spTree>
    <p:extLst>
      <p:ext uri="{BB962C8B-B14F-4D97-AF65-F5344CB8AC3E}">
        <p14:creationId xmlns:p14="http://schemas.microsoft.com/office/powerpoint/2010/main" val="33403973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study also revealed the forms of emotional abuse. The most commonly reported types of verbal aggression for both genders are being called ugly, fat, crazy, or stupid and being humiliated, insulted, or ridiculed. The most frequent type of psychological aggression used for both men and women is coercive control involving the demand to know her or his whereabouts at all times.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Women more often find themselves required to report their whereabouts to their mate, while men more frequently endure insults. They also report witnessing their partner becoming angry in such a way that it seemed threatening.</a:t>
            </a:r>
          </a:p>
          <a:p>
            <a:endParaRPr lang="en-US" dirty="0"/>
          </a:p>
        </p:txBody>
      </p:sp>
      <p:sp>
        <p:nvSpPr>
          <p:cNvPr id="4" name="Slide Number Placeholder 3"/>
          <p:cNvSpPr>
            <a:spLocks noGrp="1"/>
          </p:cNvSpPr>
          <p:nvPr>
            <p:ph type="sldNum" sz="quarter" idx="5"/>
          </p:nvPr>
        </p:nvSpPr>
        <p:spPr/>
        <p:txBody>
          <a:bodyPr/>
          <a:lstStyle/>
          <a:p>
            <a:fld id="{7258AC15-62DC-5040-8AE1-929C9E875223}" type="slidenum">
              <a:rPr lang="en-US" smtClean="0"/>
              <a:t>8</a:t>
            </a:fld>
            <a:endParaRPr lang="en-US"/>
          </a:p>
        </p:txBody>
      </p:sp>
    </p:spTree>
    <p:extLst>
      <p:ext uri="{BB962C8B-B14F-4D97-AF65-F5344CB8AC3E}">
        <p14:creationId xmlns:p14="http://schemas.microsoft.com/office/powerpoint/2010/main" val="28515343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Unfortunately, Christians, including Seventh-day Adventists, are not immune to this behavior. Although we do not currently have data on emotional abuse by an intimate partner among a large sample of Adventist adults, the Adventist Health Study-2 did conduct an analysis exploring the prevalence of emotional abuse during childhood among 10,283 Seventh-day Adventist adults in North America participating in the research.</a:t>
            </a:r>
            <a:r>
              <a:rPr lang="en-US" sz="1200" kern="1200" baseline="30000" dirty="0">
                <a:solidFill>
                  <a:schemeClr val="tx1"/>
                </a:solidFill>
                <a:effectLst/>
                <a:latin typeface="+mn-lt"/>
                <a:ea typeface="+mn-ea"/>
                <a:cs typeface="+mn-cs"/>
              </a:rPr>
              <a:t>5</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300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 In this study, 39 percent of females and 35 percent of males reported experiencing emotional abuse by their parent (father or mother) before the age of 18. Exposure to such abuse had a negative impact on their physical and mental health regardless of their age, gender, social status, income, and lifestyle choices, such as healthy eating or exercise. Being a definite concern, it raises questions about the parenting practices that may be detrimental and </a:t>
            </a:r>
            <a:r>
              <a:rPr lang="en-US" sz="1200" kern="1200" dirty="0" err="1">
                <a:solidFill>
                  <a:schemeClr val="tx1"/>
                </a:solidFill>
                <a:effectLst/>
                <a:latin typeface="+mn-lt"/>
                <a:ea typeface="+mn-ea"/>
                <a:cs typeface="+mn-cs"/>
              </a:rPr>
              <a:t>longlasting</a:t>
            </a:r>
            <a:r>
              <a:rPr lang="en-US" sz="1200" kern="1200" dirty="0">
                <a:solidFill>
                  <a:schemeClr val="tx1"/>
                </a:solidFill>
                <a:effectLst/>
                <a:latin typeface="+mn-lt"/>
                <a:ea typeface="+mn-ea"/>
                <a:cs typeface="+mn-cs"/>
              </a:rPr>
              <a:t>.</a:t>
            </a:r>
          </a:p>
          <a:p>
            <a:endParaRPr lang="en-US" dirty="0"/>
          </a:p>
        </p:txBody>
      </p:sp>
      <p:sp>
        <p:nvSpPr>
          <p:cNvPr id="4" name="Slide Number Placeholder 3"/>
          <p:cNvSpPr>
            <a:spLocks noGrp="1"/>
          </p:cNvSpPr>
          <p:nvPr>
            <p:ph type="sldNum" sz="quarter" idx="5"/>
          </p:nvPr>
        </p:nvSpPr>
        <p:spPr/>
        <p:txBody>
          <a:bodyPr/>
          <a:lstStyle/>
          <a:p>
            <a:fld id="{7258AC15-62DC-5040-8AE1-929C9E875223}" type="slidenum">
              <a:rPr lang="en-US" smtClean="0"/>
              <a:t>9</a:t>
            </a:fld>
            <a:endParaRPr lang="en-US"/>
          </a:p>
        </p:txBody>
      </p:sp>
    </p:spTree>
    <p:extLst>
      <p:ext uri="{BB962C8B-B14F-4D97-AF65-F5344CB8AC3E}">
        <p14:creationId xmlns:p14="http://schemas.microsoft.com/office/powerpoint/2010/main" val="3492372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4/27/20</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022238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4/27/20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5503715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4/27/20</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750709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4/27/20</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836526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4/27/20</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6560077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4/27/20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959777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4/27/20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02458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4/27/20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930878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4/27/20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796465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4/27/20</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4045185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4/27/20</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594434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800">
                <a:solidFill>
                  <a:schemeClr val="tx1">
                    <a:lumMod val="75000"/>
                    <a:lumOff val="25000"/>
                  </a:schemeClr>
                </a:solidFill>
              </a:defRPr>
            </a:lvl1pPr>
          </a:lstStyle>
          <a:p>
            <a:fld id="{ED291B17-9318-49DB-B28B-6E5994AE9581}" type="datetime1">
              <a:rPr lang="en-US" smtClean="0"/>
              <a:t>4/27/20</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8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8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180383257"/>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9" r:id="rId6"/>
    <p:sldLayoutId id="2147483694" r:id="rId7"/>
    <p:sldLayoutId id="2147483695" r:id="rId8"/>
    <p:sldLayoutId id="2147483696" r:id="rId9"/>
    <p:sldLayoutId id="2147483698" r:id="rId10"/>
    <p:sldLayoutId id="2147483697" r:id="rId11"/>
  </p:sldLayoutIdLst>
  <p:hf sldNum="0" hdr="0" ftr="0" dt="0"/>
  <p:txStyles>
    <p:titleStyle>
      <a:lvl1pPr algn="l" defTabSz="457200" rtl="0" eaLnBrk="1" latinLnBrk="0" hangingPunct="1">
        <a:lnSpc>
          <a:spcPct val="90000"/>
        </a:lnSpc>
        <a:spcBef>
          <a:spcPct val="0"/>
        </a:spcBef>
        <a:buNone/>
        <a:defRPr sz="27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20000"/>
        </a:lnSpc>
        <a:spcBef>
          <a:spcPct val="20000"/>
        </a:spcBef>
        <a:spcAft>
          <a:spcPts val="600"/>
        </a:spcAft>
        <a:buClr>
          <a:schemeClr val="accent1"/>
        </a:buClr>
        <a:buSzPct val="92000"/>
        <a:buFont typeface="Wingdings 2" panose="05020102010507070707" pitchFamily="18" charset="2"/>
        <a:buChar char=""/>
        <a:defRPr sz="16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6B695AA2-4B70-477F-AF90-536B720A1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520731CC-4969-477E-8FCB-DC56F50EBBA3}"/>
              </a:ext>
            </a:extLst>
          </p:cNvPr>
          <p:cNvPicPr>
            <a:picLocks noChangeAspect="1"/>
          </p:cNvPicPr>
          <p:nvPr/>
        </p:nvPicPr>
        <p:blipFill rotWithShape="1">
          <a:blip r:embed="rId3">
            <a:alphaModFix/>
          </a:blip>
          <a:srcRect t="7157" b="8574"/>
          <a:stretch/>
        </p:blipFill>
        <p:spPr>
          <a:xfrm>
            <a:off x="2327" y="-509261"/>
            <a:ext cx="12191980" cy="7371563"/>
          </a:xfrm>
          <a:prstGeom prst="rect">
            <a:avLst/>
          </a:prstGeom>
        </p:spPr>
      </p:pic>
      <p:sp>
        <p:nvSpPr>
          <p:cNvPr id="24" name="Rectangle 23">
            <a:extLst>
              <a:ext uri="{FF2B5EF4-FFF2-40B4-BE49-F238E27FC236}">
                <a16:creationId xmlns:a16="http://schemas.microsoft.com/office/drawing/2014/main" id="{E2EDC3F9-BBE3-45A8-BBC7-E154E21D9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7" y="3090890"/>
            <a:ext cx="12188952" cy="3767110"/>
          </a:xfrm>
          <a:prstGeom prst="rect">
            <a:avLst/>
          </a:prstGeom>
          <a:gradFill>
            <a:gsLst>
              <a:gs pos="42000">
                <a:schemeClr val="tx1">
                  <a:alpha val="23000"/>
                </a:schemeClr>
              </a:gs>
              <a:gs pos="0">
                <a:schemeClr val="tx1">
                  <a:alpha val="0"/>
                </a:schemeClr>
              </a:gs>
              <a:gs pos="100000">
                <a:schemeClr val="tx1">
                  <a:alpha val="36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AADB1EC-772D-8141-8A91-10F2A3A9508D}"/>
              </a:ext>
            </a:extLst>
          </p:cNvPr>
          <p:cNvSpPr>
            <a:spLocks noGrp="1"/>
          </p:cNvSpPr>
          <p:nvPr>
            <p:ph type="ctrTitle"/>
          </p:nvPr>
        </p:nvSpPr>
        <p:spPr>
          <a:xfrm>
            <a:off x="740385" y="2409036"/>
            <a:ext cx="6469269" cy="1534968"/>
          </a:xfrm>
        </p:spPr>
        <p:txBody>
          <a:bodyPr>
            <a:normAutofit fontScale="90000"/>
          </a:bodyPr>
          <a:lstStyle/>
          <a:p>
            <a:pPr>
              <a:lnSpc>
                <a:spcPct val="100000"/>
              </a:lnSpc>
            </a:pPr>
            <a:r>
              <a:rPr lang="en-US" sz="4400" b="1" dirty="0">
                <a:latin typeface="Avenir Next" panose="020B0503020202020204" pitchFamily="34" charset="0"/>
              </a:rPr>
              <a:t>The </a:t>
            </a:r>
            <a:r>
              <a:rPr lang="en-US" sz="4400" b="1" dirty="0">
                <a:solidFill>
                  <a:srgbClr val="C00000"/>
                </a:solidFill>
                <a:latin typeface="Avenir Next" panose="020B0503020202020204" pitchFamily="34" charset="0"/>
              </a:rPr>
              <a:t>wounds</a:t>
            </a:r>
            <a:r>
              <a:rPr lang="en-US" sz="4400" b="1" dirty="0">
                <a:latin typeface="Avenir Next" panose="020B0503020202020204" pitchFamily="34" charset="0"/>
              </a:rPr>
              <a:t> of </a:t>
            </a:r>
            <a:r>
              <a:rPr lang="en-US" sz="4400" b="1" dirty="0">
                <a:solidFill>
                  <a:srgbClr val="C00000"/>
                </a:solidFill>
                <a:latin typeface="Avenir Next" panose="020B0503020202020204" pitchFamily="34" charset="0"/>
              </a:rPr>
              <a:t>abuse</a:t>
            </a:r>
            <a:br>
              <a:rPr lang="en-US" b="1" dirty="0"/>
            </a:br>
            <a:r>
              <a:rPr lang="en-US" sz="4000" b="1" i="1" cap="none" dirty="0">
                <a:latin typeface="Book Antiqua" panose="02040602050305030304" pitchFamily="18" charset="0"/>
              </a:rPr>
              <a:t>Can We Do More? </a:t>
            </a:r>
            <a:br>
              <a:rPr lang="en-US" dirty="0"/>
            </a:br>
            <a:endParaRPr lang="en-US" sz="4000" dirty="0">
              <a:solidFill>
                <a:schemeClr val="bg1"/>
              </a:solidFill>
            </a:endParaRPr>
          </a:p>
        </p:txBody>
      </p:sp>
      <p:sp>
        <p:nvSpPr>
          <p:cNvPr id="3" name="Subtitle 2">
            <a:extLst>
              <a:ext uri="{FF2B5EF4-FFF2-40B4-BE49-F238E27FC236}">
                <a16:creationId xmlns:a16="http://schemas.microsoft.com/office/drawing/2014/main" id="{43010644-A413-7344-9AF5-24350D92C8EF}"/>
              </a:ext>
            </a:extLst>
          </p:cNvPr>
          <p:cNvSpPr>
            <a:spLocks noGrp="1"/>
          </p:cNvSpPr>
          <p:nvPr>
            <p:ph type="subTitle" idx="1"/>
          </p:nvPr>
        </p:nvSpPr>
        <p:spPr>
          <a:xfrm>
            <a:off x="263364" y="3464738"/>
            <a:ext cx="7423309" cy="1916487"/>
          </a:xfrm>
        </p:spPr>
        <p:txBody>
          <a:bodyPr>
            <a:normAutofit/>
          </a:bodyPr>
          <a:lstStyle/>
          <a:p>
            <a:pPr algn="ctr"/>
            <a:endParaRPr lang="en-US" sz="1400" dirty="0">
              <a:solidFill>
                <a:schemeClr val="tx1"/>
              </a:solidFill>
            </a:endParaRPr>
          </a:p>
          <a:p>
            <a:pPr algn="ctr"/>
            <a:r>
              <a:rPr lang="en-US" sz="1100" dirty="0">
                <a:solidFill>
                  <a:schemeClr val="tx1"/>
                </a:solidFill>
                <a:latin typeface="Avenir Next" panose="020B0503020202020204" pitchFamily="34" charset="0"/>
              </a:rPr>
              <a:t>by Dr. Katia G. Reinert, GCHM Associate Director </a:t>
            </a:r>
          </a:p>
          <a:p>
            <a:pPr algn="ctr"/>
            <a:r>
              <a:rPr lang="en-US" sz="1400" dirty="0">
                <a:solidFill>
                  <a:schemeClr val="tx1"/>
                </a:solidFill>
                <a:latin typeface="Avenir Next" panose="020B0503020202020204" pitchFamily="34" charset="0"/>
              </a:rPr>
              <a:t>published in </a:t>
            </a:r>
            <a:r>
              <a:rPr lang="en-US" sz="1400" b="1" i="1" dirty="0">
                <a:solidFill>
                  <a:schemeClr val="tx1"/>
                </a:solidFill>
                <a:latin typeface="Avenir Next" panose="020B0503020202020204" pitchFamily="34" charset="0"/>
              </a:rPr>
              <a:t>Ministry</a:t>
            </a:r>
            <a:r>
              <a:rPr lang="en-US" sz="1400" dirty="0">
                <a:solidFill>
                  <a:schemeClr val="tx1"/>
                </a:solidFill>
                <a:latin typeface="Avenir Next" panose="020B0503020202020204" pitchFamily="34" charset="0"/>
              </a:rPr>
              <a:t>® International Journal for Pastors, November 2018 </a:t>
            </a:r>
            <a:r>
              <a:rPr lang="en-US" sz="1400" dirty="0" err="1">
                <a:solidFill>
                  <a:schemeClr val="tx1"/>
                </a:solidFill>
                <a:latin typeface="Avenir Next" panose="020B0503020202020204" pitchFamily="34" charset="0"/>
              </a:rPr>
              <a:t>www.MinistryMagazine.org</a:t>
            </a:r>
            <a:endParaRPr lang="en-US" sz="1400" dirty="0">
              <a:solidFill>
                <a:schemeClr val="tx1"/>
              </a:solidFill>
              <a:latin typeface="Avenir Next" panose="020B0503020202020204" pitchFamily="34" charset="0"/>
            </a:endParaRPr>
          </a:p>
          <a:p>
            <a:pPr algn="ctr"/>
            <a:r>
              <a:rPr lang="en-US" sz="1400" dirty="0">
                <a:solidFill>
                  <a:schemeClr val="tx1"/>
                </a:solidFill>
                <a:latin typeface="Avenir Next" panose="020B0503020202020204" pitchFamily="34" charset="0"/>
              </a:rPr>
              <a:t>Used by permission </a:t>
            </a:r>
          </a:p>
          <a:p>
            <a:pPr algn="ctr"/>
            <a:endParaRPr lang="en-US" sz="1400" dirty="0">
              <a:solidFill>
                <a:schemeClr val="tx1"/>
              </a:solidFill>
              <a:latin typeface="Avenir Next" panose="020B0503020202020204" pitchFamily="34" charset="0"/>
            </a:endParaRPr>
          </a:p>
          <a:p>
            <a:pPr algn="ctr"/>
            <a:endParaRPr lang="en-US" sz="1400" dirty="0">
              <a:solidFill>
                <a:schemeClr val="tx1"/>
              </a:solidFill>
              <a:latin typeface="Avenir Next" panose="020B0503020202020204" pitchFamily="34" charset="0"/>
            </a:endParaRPr>
          </a:p>
        </p:txBody>
      </p:sp>
      <p:grpSp>
        <p:nvGrpSpPr>
          <p:cNvPr id="6" name="Group 5">
            <a:extLst>
              <a:ext uri="{FF2B5EF4-FFF2-40B4-BE49-F238E27FC236}">
                <a16:creationId xmlns:a16="http://schemas.microsoft.com/office/drawing/2014/main" id="{1797577A-8AE2-EA45-A98B-8386869D6E60}"/>
              </a:ext>
            </a:extLst>
          </p:cNvPr>
          <p:cNvGrpSpPr/>
          <p:nvPr/>
        </p:nvGrpSpPr>
        <p:grpSpPr>
          <a:xfrm>
            <a:off x="1202257" y="5532688"/>
            <a:ext cx="5822935" cy="756253"/>
            <a:chOff x="1202258" y="5873816"/>
            <a:chExt cx="5822935" cy="756253"/>
          </a:xfrm>
        </p:grpSpPr>
        <p:sp>
          <p:nvSpPr>
            <p:cNvPr id="5" name="Rectangle 4">
              <a:extLst>
                <a:ext uri="{FF2B5EF4-FFF2-40B4-BE49-F238E27FC236}">
                  <a16:creationId xmlns:a16="http://schemas.microsoft.com/office/drawing/2014/main" id="{E931D2A9-D0D5-7749-8FE9-47EE995770C5}"/>
                </a:ext>
              </a:extLst>
            </p:cNvPr>
            <p:cNvSpPr/>
            <p:nvPr/>
          </p:nvSpPr>
          <p:spPr>
            <a:xfrm>
              <a:off x="1202258" y="5873816"/>
              <a:ext cx="5822935" cy="756253"/>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pic>
          <p:nvPicPr>
            <p:cNvPr id="9" name="Imagem 8" descr="Fundo preto com letras brancas&#10;&#10;Descrição gerada automaticamente">
              <a:extLst>
                <a:ext uri="{FF2B5EF4-FFF2-40B4-BE49-F238E27FC236}">
                  <a16:creationId xmlns:a16="http://schemas.microsoft.com/office/drawing/2014/main" id="{C982EF25-101F-4F7B-8B8B-C2821FE0D458}"/>
                </a:ext>
              </a:extLst>
            </p:cNvPr>
            <p:cNvPicPr>
              <a:picLocks noChangeAspect="1"/>
            </p:cNvPicPr>
            <p:nvPr/>
          </p:nvPicPr>
          <p:blipFill>
            <a:blip r:embed="rId4"/>
            <a:stretch>
              <a:fillRect/>
            </a:stretch>
          </p:blipFill>
          <p:spPr>
            <a:xfrm>
              <a:off x="1356938" y="6025280"/>
              <a:ext cx="453326" cy="453326"/>
            </a:xfrm>
            <a:prstGeom prst="rect">
              <a:avLst/>
            </a:prstGeom>
          </p:spPr>
        </p:pic>
        <p:pic>
          <p:nvPicPr>
            <p:cNvPr id="10" name="Picture 9">
              <a:extLst>
                <a:ext uri="{FF2B5EF4-FFF2-40B4-BE49-F238E27FC236}">
                  <a16:creationId xmlns:a16="http://schemas.microsoft.com/office/drawing/2014/main" id="{1A6251CE-2D2F-1440-A4EC-AF991E3CB521}"/>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941229" y="5988892"/>
              <a:ext cx="4953000" cy="558800"/>
            </a:xfrm>
            <a:prstGeom prst="rect">
              <a:avLst/>
            </a:prstGeom>
            <a:noFill/>
            <a:ln>
              <a:noFill/>
            </a:ln>
          </p:spPr>
        </p:pic>
      </p:grpSp>
    </p:spTree>
    <p:extLst>
      <p:ext uri="{BB962C8B-B14F-4D97-AF65-F5344CB8AC3E}">
        <p14:creationId xmlns:p14="http://schemas.microsoft.com/office/powerpoint/2010/main" val="31228756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04BED40-EAF7-4E55-AFF7-2CD840EBD3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9AB4E48-7D7A-4944-AB54-3BB636B48E77}"/>
              </a:ext>
            </a:extLst>
          </p:cNvPr>
          <p:cNvSpPr>
            <a:spLocks noGrp="1"/>
          </p:cNvSpPr>
          <p:nvPr>
            <p:ph type="title"/>
          </p:nvPr>
        </p:nvSpPr>
        <p:spPr>
          <a:xfrm>
            <a:off x="-305072" y="997579"/>
            <a:ext cx="8042302" cy="1478336"/>
          </a:xfrm>
        </p:spPr>
        <p:txBody>
          <a:bodyPr>
            <a:normAutofit/>
          </a:bodyPr>
          <a:lstStyle/>
          <a:p>
            <a:pPr algn="ctr"/>
            <a:r>
              <a:rPr lang="en-US" sz="3200" b="1" dirty="0">
                <a:solidFill>
                  <a:schemeClr val="tx2"/>
                </a:solidFill>
                <a:latin typeface="Avenir Next" panose="020B0503020202020204" pitchFamily="34" charset="0"/>
              </a:rPr>
              <a:t>EMOTIONAL ABUSE </a:t>
            </a:r>
            <a:br>
              <a:rPr lang="en-US" sz="3200" b="1" dirty="0">
                <a:solidFill>
                  <a:schemeClr val="tx2"/>
                </a:solidFill>
                <a:latin typeface="Avenir Next" panose="020B0503020202020204" pitchFamily="34" charset="0"/>
              </a:rPr>
            </a:br>
            <a:r>
              <a:rPr lang="en-US" sz="3200" b="1" dirty="0">
                <a:solidFill>
                  <a:schemeClr val="tx2">
                    <a:lumMod val="75000"/>
                    <a:lumOff val="25000"/>
                  </a:schemeClr>
                </a:solidFill>
                <a:latin typeface="Avenir Next" panose="020B0503020202020204" pitchFamily="34" charset="0"/>
              </a:rPr>
              <a:t>VERSUS CONFLICT</a:t>
            </a:r>
            <a:br>
              <a:rPr lang="en-US" sz="3200" b="1" dirty="0">
                <a:solidFill>
                  <a:schemeClr val="tx2"/>
                </a:solidFill>
                <a:latin typeface="Avenir Next" panose="020B0503020202020204" pitchFamily="34" charset="0"/>
              </a:rPr>
            </a:br>
            <a:endParaRPr lang="en-US" sz="3200" dirty="0">
              <a:solidFill>
                <a:schemeClr val="tx2"/>
              </a:solidFill>
              <a:latin typeface="Avenir Next" panose="020B0503020202020204" pitchFamily="34" charset="0"/>
            </a:endParaRPr>
          </a:p>
        </p:txBody>
      </p:sp>
      <p:sp>
        <p:nvSpPr>
          <p:cNvPr id="11" name="Rectangle 10">
            <a:extLst>
              <a:ext uri="{FF2B5EF4-FFF2-40B4-BE49-F238E27FC236}">
                <a16:creationId xmlns:a16="http://schemas.microsoft.com/office/drawing/2014/main" id="{F367CCF1-BB1E-41CF-8499-94A870C33E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66751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D5A4FDC7-BE04-7843-BF94-B79164F9C5C4}"/>
              </a:ext>
            </a:extLst>
          </p:cNvPr>
          <p:cNvSpPr>
            <a:spLocks noGrp="1"/>
          </p:cNvSpPr>
          <p:nvPr>
            <p:ph idx="1"/>
          </p:nvPr>
        </p:nvSpPr>
        <p:spPr>
          <a:xfrm>
            <a:off x="581194" y="2388902"/>
            <a:ext cx="6309003" cy="3962266"/>
          </a:xfrm>
        </p:spPr>
        <p:txBody>
          <a:bodyPr>
            <a:normAutofit/>
          </a:bodyPr>
          <a:lstStyle/>
          <a:p>
            <a:r>
              <a:rPr lang="en-US" sz="1800" dirty="0">
                <a:solidFill>
                  <a:schemeClr val="tx2"/>
                </a:solidFill>
              </a:rPr>
              <a:t>“It is not emotionally abusive to break up with a partner. It is not emotionally abusive to argue with your partner. It is not emotionally abusive when someone reacts to what you have done with hurt. People react out of their own perceptions, so their reactions do not define your behavior. It is also not emotional abuse to speak one’s mind with blunt honesty. Perhaps the statement lacks tact, but it is not emotionally abusive. Again, just because someone reacts to what has been said with hurt does not mean that one has been emotionally abused.”</a:t>
            </a:r>
            <a:r>
              <a:rPr lang="en-US" sz="1800" baseline="30000" dirty="0">
                <a:solidFill>
                  <a:schemeClr val="tx2"/>
                </a:solidFill>
              </a:rPr>
              <a:t>6</a:t>
            </a:r>
            <a:endParaRPr lang="en-US" sz="1800" dirty="0">
              <a:solidFill>
                <a:schemeClr val="tx2"/>
              </a:solidFill>
            </a:endParaRPr>
          </a:p>
          <a:p>
            <a:endParaRPr lang="en-US" sz="1800" dirty="0">
              <a:solidFill>
                <a:schemeClr val="tx2"/>
              </a:solidFill>
            </a:endParaRPr>
          </a:p>
        </p:txBody>
      </p:sp>
      <p:pic>
        <p:nvPicPr>
          <p:cNvPr id="4" name="Picture 3" descr="A picture containing red, sitting, holding, computer&#10;&#10;Description automatically generated">
            <a:extLst>
              <a:ext uri="{FF2B5EF4-FFF2-40B4-BE49-F238E27FC236}">
                <a16:creationId xmlns:a16="http://schemas.microsoft.com/office/drawing/2014/main" id="{8AB2FCC1-9A96-CE44-9BFD-F171DDBE562C}"/>
              </a:ext>
            </a:extLst>
          </p:cNvPr>
          <p:cNvPicPr>
            <a:picLocks noChangeAspect="1"/>
          </p:cNvPicPr>
          <p:nvPr/>
        </p:nvPicPr>
        <p:blipFill rotWithShape="1">
          <a:blip r:embed="rId3"/>
          <a:srcRect l="54540" r="-1" b="-1"/>
          <a:stretch/>
        </p:blipFill>
        <p:spPr>
          <a:xfrm>
            <a:off x="7521283" y="10"/>
            <a:ext cx="4670717" cy="6857990"/>
          </a:xfrm>
          <a:prstGeom prst="rect">
            <a:avLst/>
          </a:prstGeom>
        </p:spPr>
      </p:pic>
      <p:pic>
        <p:nvPicPr>
          <p:cNvPr id="7" name="Imagem 6" descr="Uma imagem contendo desenho&#10;&#10;Descrição gerada automaticamente">
            <a:extLst>
              <a:ext uri="{FF2B5EF4-FFF2-40B4-BE49-F238E27FC236}">
                <a16:creationId xmlns:a16="http://schemas.microsoft.com/office/drawing/2014/main" id="{50555D3A-C5CD-447C-ADC2-DEBA32ACA540}"/>
              </a:ext>
            </a:extLst>
          </p:cNvPr>
          <p:cNvPicPr>
            <a:picLocks noChangeAspect="1"/>
          </p:cNvPicPr>
          <p:nvPr/>
        </p:nvPicPr>
        <p:blipFill>
          <a:blip r:embed="rId4"/>
          <a:stretch>
            <a:fillRect/>
          </a:stretch>
        </p:blipFill>
        <p:spPr>
          <a:xfrm>
            <a:off x="11428785" y="6048078"/>
            <a:ext cx="539948" cy="539948"/>
          </a:xfrm>
          <a:prstGeom prst="rect">
            <a:avLst/>
          </a:prstGeom>
        </p:spPr>
      </p:pic>
    </p:spTree>
    <p:extLst>
      <p:ext uri="{BB962C8B-B14F-4D97-AF65-F5344CB8AC3E}">
        <p14:creationId xmlns:p14="http://schemas.microsoft.com/office/powerpoint/2010/main" val="33290934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B56EB9-078F-4952-AC1F-149C7A0AE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0058680-D07C-4893-B2B7-91543F18AB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72603"/>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7B42427A-0A1F-4A55-8705-D9179F1E0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15" name="Rectangle 14">
            <a:extLst>
              <a:ext uri="{FF2B5EF4-FFF2-40B4-BE49-F238E27FC236}">
                <a16:creationId xmlns:a16="http://schemas.microsoft.com/office/drawing/2014/main" id="{EE54A6FE-D8CB-48A3-900B-053D4EBD3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4" name="Picture 3" descr="A picture containing red, sitting, holding, computer&#10;&#10;Description automatically generated">
            <a:extLst>
              <a:ext uri="{FF2B5EF4-FFF2-40B4-BE49-F238E27FC236}">
                <a16:creationId xmlns:a16="http://schemas.microsoft.com/office/drawing/2014/main" id="{A8685870-6142-5542-B405-E19437ECA68A}"/>
              </a:ext>
            </a:extLst>
          </p:cNvPr>
          <p:cNvPicPr>
            <a:picLocks noChangeAspect="1"/>
          </p:cNvPicPr>
          <p:nvPr/>
        </p:nvPicPr>
        <p:blipFill rotWithShape="1">
          <a:blip r:embed="rId3"/>
          <a:srcRect l="57190" r="-1" b="-1"/>
          <a:stretch/>
        </p:blipFill>
        <p:spPr>
          <a:xfrm>
            <a:off x="446534" y="601201"/>
            <a:ext cx="3703320" cy="5774200"/>
          </a:xfrm>
          <a:prstGeom prst="rect">
            <a:avLst/>
          </a:prstGeom>
        </p:spPr>
      </p:pic>
      <p:sp>
        <p:nvSpPr>
          <p:cNvPr id="3" name="Content Placeholder 2">
            <a:extLst>
              <a:ext uri="{FF2B5EF4-FFF2-40B4-BE49-F238E27FC236}">
                <a16:creationId xmlns:a16="http://schemas.microsoft.com/office/drawing/2014/main" id="{64F16E21-7EA6-5E4F-BB54-0AA83FABC22F}"/>
              </a:ext>
            </a:extLst>
          </p:cNvPr>
          <p:cNvSpPr>
            <a:spLocks noGrp="1"/>
          </p:cNvSpPr>
          <p:nvPr>
            <p:ph idx="1"/>
          </p:nvPr>
        </p:nvSpPr>
        <p:spPr>
          <a:xfrm>
            <a:off x="4635944" y="1812127"/>
            <a:ext cx="6702615" cy="4433928"/>
          </a:xfrm>
        </p:spPr>
        <p:txBody>
          <a:bodyPr>
            <a:normAutofit/>
          </a:bodyPr>
          <a:lstStyle/>
          <a:p>
            <a:pPr marL="0" indent="0" algn="ctr">
              <a:lnSpc>
                <a:spcPct val="150000"/>
              </a:lnSpc>
              <a:buNone/>
            </a:pPr>
            <a:r>
              <a:rPr lang="en-US" sz="2400" dirty="0">
                <a:latin typeface="Avenir Next" panose="020B0503020202020204" pitchFamily="34" charset="0"/>
              </a:rPr>
              <a:t>EMOTIONAL ABUSE, HOWEVER, INVOLVES </a:t>
            </a:r>
            <a:r>
              <a:rPr lang="en-US" sz="2400" b="1" dirty="0">
                <a:latin typeface="Avenir Next" panose="020B0503020202020204" pitchFamily="34" charset="0"/>
              </a:rPr>
              <a:t>INTENTIONAL DOMINANCE. </a:t>
            </a:r>
          </a:p>
          <a:p>
            <a:pPr marL="0" indent="0" algn="ctr">
              <a:lnSpc>
                <a:spcPct val="150000"/>
              </a:lnSpc>
              <a:buNone/>
            </a:pPr>
            <a:r>
              <a:rPr lang="en-US" sz="2400" dirty="0">
                <a:latin typeface="Avenir Next" panose="020B0503020202020204" pitchFamily="34" charset="0"/>
              </a:rPr>
              <a:t>THE PERSON CHOOSES THAT BEHAVIOR IN ORDER </a:t>
            </a:r>
            <a:r>
              <a:rPr lang="en-US" sz="2400" b="1" dirty="0">
                <a:latin typeface="Avenir Next" panose="020B0503020202020204" pitchFamily="34" charset="0"/>
              </a:rPr>
              <a:t>TO HAVE POWER AND KEEP THE OTHER UNDER CONTROL.</a:t>
            </a:r>
          </a:p>
          <a:p>
            <a:pPr algn="ctr">
              <a:lnSpc>
                <a:spcPct val="150000"/>
              </a:lnSpc>
            </a:pPr>
            <a:endParaRPr lang="en-US" sz="2400" dirty="0">
              <a:latin typeface="Avenir Next" panose="020B0503020202020204" pitchFamily="34" charset="0"/>
            </a:endParaRPr>
          </a:p>
        </p:txBody>
      </p:sp>
      <p:pic>
        <p:nvPicPr>
          <p:cNvPr id="8" name="Imagem 7" descr="Fundo preto com letras brancas&#10;&#10;Descrição gerada automaticamente">
            <a:extLst>
              <a:ext uri="{FF2B5EF4-FFF2-40B4-BE49-F238E27FC236}">
                <a16:creationId xmlns:a16="http://schemas.microsoft.com/office/drawing/2014/main" id="{3587C883-CA66-4B9B-A917-DDB6560C4DA5}"/>
              </a:ext>
            </a:extLst>
          </p:cNvPr>
          <p:cNvPicPr>
            <a:picLocks noChangeAspect="1"/>
          </p:cNvPicPr>
          <p:nvPr/>
        </p:nvPicPr>
        <p:blipFill>
          <a:blip r:embed="rId4"/>
          <a:stretch>
            <a:fillRect/>
          </a:stretch>
        </p:blipFill>
        <p:spPr>
          <a:xfrm>
            <a:off x="11428785" y="6048078"/>
            <a:ext cx="539948" cy="539948"/>
          </a:xfrm>
          <a:prstGeom prst="rect">
            <a:avLst/>
          </a:prstGeom>
        </p:spPr>
      </p:pic>
    </p:spTree>
    <p:extLst>
      <p:ext uri="{BB962C8B-B14F-4D97-AF65-F5344CB8AC3E}">
        <p14:creationId xmlns:p14="http://schemas.microsoft.com/office/powerpoint/2010/main" val="4284166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 name="Rectangle 22">
            <a:extLst>
              <a:ext uri="{FF2B5EF4-FFF2-40B4-BE49-F238E27FC236}">
                <a16:creationId xmlns:a16="http://schemas.microsoft.com/office/drawing/2014/main" id="{DCF4EB5C-ED25-4675-8255-2F5B12CFFC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46" name="Rectangle 24">
            <a:extLst>
              <a:ext uri="{FF2B5EF4-FFF2-40B4-BE49-F238E27FC236}">
                <a16:creationId xmlns:a16="http://schemas.microsoft.com/office/drawing/2014/main" id="{9514EC6E-A557-42A2-BCDC-3ABFFC5E56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47" name="Rectangle 26">
            <a:extLst>
              <a:ext uri="{FF2B5EF4-FFF2-40B4-BE49-F238E27FC236}">
                <a16:creationId xmlns:a16="http://schemas.microsoft.com/office/drawing/2014/main" id="{905482C9-EB42-4BFE-95BF-7FD661F076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8" name="Rectangle 28">
            <a:extLst>
              <a:ext uri="{FF2B5EF4-FFF2-40B4-BE49-F238E27FC236}">
                <a16:creationId xmlns:a16="http://schemas.microsoft.com/office/drawing/2014/main" id="{7539E646-A625-4A26-86ED-BD90EDD329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useBgFill="1">
        <p:nvSpPr>
          <p:cNvPr id="49" name="Rectangle 30">
            <a:extLst>
              <a:ext uri="{FF2B5EF4-FFF2-40B4-BE49-F238E27FC236}">
                <a16:creationId xmlns:a16="http://schemas.microsoft.com/office/drawing/2014/main" id="{00BDC88A-176A-4C74-9A93-7C0BC765F4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32">
            <a:extLst>
              <a:ext uri="{FF2B5EF4-FFF2-40B4-BE49-F238E27FC236}">
                <a16:creationId xmlns:a16="http://schemas.microsoft.com/office/drawing/2014/main" id="{20F81E05-F529-4DFE-AFC8-E3E964F95E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1191" y="455422"/>
            <a:ext cx="1106164" cy="585973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51" name="Rectangle 34">
            <a:extLst>
              <a:ext uri="{FF2B5EF4-FFF2-40B4-BE49-F238E27FC236}">
                <a16:creationId xmlns:a16="http://schemas.microsoft.com/office/drawing/2014/main" id="{7358E157-7D0A-4F9C-8B70-83F2B7AA98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84420" y="455421"/>
            <a:ext cx="6248454" cy="5859736"/>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7C10A28E-5794-A645-B7F5-81E7E98E07CF}"/>
              </a:ext>
            </a:extLst>
          </p:cNvPr>
          <p:cNvSpPr>
            <a:spLocks noGrp="1"/>
          </p:cNvSpPr>
          <p:nvPr>
            <p:ph type="title"/>
          </p:nvPr>
        </p:nvSpPr>
        <p:spPr>
          <a:xfrm>
            <a:off x="1793694" y="1024819"/>
            <a:ext cx="6248453" cy="5290337"/>
          </a:xfrm>
        </p:spPr>
        <p:txBody>
          <a:bodyPr vert="horz" lIns="91440" tIns="45720" rIns="91440" bIns="45720" rtlCol="0" anchor="ctr">
            <a:normAutofit/>
          </a:bodyPr>
          <a:lstStyle/>
          <a:p>
            <a:pPr algn="ctr">
              <a:lnSpc>
                <a:spcPct val="100000"/>
              </a:lnSpc>
            </a:pPr>
            <a:r>
              <a:rPr lang="en-US" sz="3200" b="0" kern="1200" cap="all" dirty="0">
                <a:solidFill>
                  <a:srgbClr val="FFFFFF"/>
                </a:solidFill>
                <a:latin typeface="+mj-lt"/>
                <a:ea typeface="+mj-ea"/>
                <a:cs typeface="+mj-cs"/>
              </a:rPr>
              <a:t>HOW TO HELP SOMEONE </a:t>
            </a:r>
            <a:r>
              <a:rPr lang="en-US" sz="3200" b="1" kern="1200" cap="all" dirty="0">
                <a:solidFill>
                  <a:schemeClr val="bg1"/>
                </a:solidFill>
                <a:latin typeface="Avenir Next" panose="020B0503020202020204" pitchFamily="34" charset="0"/>
              </a:rPr>
              <a:t>RESPOND </a:t>
            </a:r>
            <a:br>
              <a:rPr lang="en-US" sz="3200" b="0" kern="1200" cap="all" dirty="0">
                <a:solidFill>
                  <a:srgbClr val="FFFFFF"/>
                </a:solidFill>
                <a:latin typeface="+mj-lt"/>
                <a:ea typeface="+mj-ea"/>
                <a:cs typeface="+mj-cs"/>
              </a:rPr>
            </a:br>
            <a:r>
              <a:rPr lang="en-US" sz="3200" b="0" kern="1200" cap="all" dirty="0">
                <a:solidFill>
                  <a:srgbClr val="FFFFFF"/>
                </a:solidFill>
                <a:latin typeface="+mj-lt"/>
                <a:ea typeface="+mj-ea"/>
                <a:cs typeface="+mj-cs"/>
              </a:rPr>
              <a:t>IF THEY</a:t>
            </a:r>
            <a:r>
              <a:rPr lang="en-US" sz="3200" dirty="0">
                <a:solidFill>
                  <a:srgbClr val="FFFFFF"/>
                </a:solidFill>
              </a:rPr>
              <a:t> </a:t>
            </a:r>
            <a:r>
              <a:rPr lang="en-US" sz="3200" b="0" kern="1200" cap="all" dirty="0">
                <a:solidFill>
                  <a:srgbClr val="FFFFFF"/>
                </a:solidFill>
                <a:latin typeface="+mj-lt"/>
                <a:ea typeface="+mj-ea"/>
                <a:cs typeface="+mj-cs"/>
              </a:rPr>
              <a:t>ARE BEING </a:t>
            </a:r>
            <a:r>
              <a:rPr lang="en-US" sz="3200" b="1" kern="1200" cap="all" dirty="0">
                <a:solidFill>
                  <a:srgbClr val="FFFFFF"/>
                </a:solidFill>
                <a:latin typeface="Avenir Next" panose="020B0503020202020204" pitchFamily="34" charset="0"/>
              </a:rPr>
              <a:t>PSYCHOLOGICALLY ABUSED</a:t>
            </a:r>
            <a:br>
              <a:rPr lang="en-US" sz="3200" b="0" kern="1200" cap="all" dirty="0">
                <a:solidFill>
                  <a:srgbClr val="FFFFFF"/>
                </a:solidFill>
                <a:latin typeface="+mj-lt"/>
                <a:ea typeface="+mj-ea"/>
                <a:cs typeface="+mj-cs"/>
              </a:rPr>
            </a:br>
            <a:endParaRPr lang="en-US" sz="3200" b="0" kern="1200" cap="all" dirty="0">
              <a:solidFill>
                <a:srgbClr val="FFFFFF"/>
              </a:solidFill>
              <a:latin typeface="+mj-lt"/>
              <a:ea typeface="+mj-ea"/>
              <a:cs typeface="+mj-cs"/>
            </a:endParaRPr>
          </a:p>
        </p:txBody>
      </p:sp>
      <p:sp>
        <p:nvSpPr>
          <p:cNvPr id="52" name="Rectangle 36">
            <a:extLst>
              <a:ext uri="{FF2B5EF4-FFF2-40B4-BE49-F238E27FC236}">
                <a16:creationId xmlns:a16="http://schemas.microsoft.com/office/drawing/2014/main" id="{8977A541-1F4E-4C7A-B7E2-4D5926B762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29872" y="453643"/>
            <a:ext cx="3615595" cy="5863293"/>
          </a:xfrm>
          <a:prstGeom prst="rect">
            <a:avLst/>
          </a:prstGeom>
          <a:solidFill>
            <a:srgbClr val="6C7781">
              <a:alpha val="80000"/>
            </a:srgbClr>
          </a:solidFill>
          <a:ln>
            <a:noFill/>
          </a:ln>
          <a:effectLst/>
        </p:spPr>
        <p:style>
          <a:lnRef idx="1">
            <a:schemeClr val="accent1"/>
          </a:lnRef>
          <a:fillRef idx="3">
            <a:schemeClr val="accent1"/>
          </a:fillRef>
          <a:effectRef idx="2">
            <a:schemeClr val="accent1"/>
          </a:effectRef>
          <a:fontRef idx="minor">
            <a:schemeClr val="lt1"/>
          </a:fontRef>
        </p:style>
      </p:sp>
      <p:pic>
        <p:nvPicPr>
          <p:cNvPr id="30" name="Picture 29" descr="A picture containing red, sitting, holding, computer&#10;&#10;Description automatically generated">
            <a:extLst>
              <a:ext uri="{FF2B5EF4-FFF2-40B4-BE49-F238E27FC236}">
                <a16:creationId xmlns:a16="http://schemas.microsoft.com/office/drawing/2014/main" id="{54DFA072-0A5D-DC4D-9004-B1F48AD741B8}"/>
              </a:ext>
            </a:extLst>
          </p:cNvPr>
          <p:cNvPicPr>
            <a:picLocks noChangeAspect="1"/>
          </p:cNvPicPr>
          <p:nvPr/>
        </p:nvPicPr>
        <p:blipFill rotWithShape="1">
          <a:blip r:embed="rId3"/>
          <a:srcRect l="57190" r="-1" b="-1"/>
          <a:stretch/>
        </p:blipFill>
        <p:spPr>
          <a:xfrm>
            <a:off x="8086008" y="434087"/>
            <a:ext cx="3703320" cy="5774200"/>
          </a:xfrm>
          <a:prstGeom prst="rect">
            <a:avLst/>
          </a:prstGeom>
        </p:spPr>
      </p:pic>
      <p:pic>
        <p:nvPicPr>
          <p:cNvPr id="12" name="Imagem 11" descr="Uma imagem contendo desenho&#10;&#10;Descrição gerada automaticamente">
            <a:extLst>
              <a:ext uri="{FF2B5EF4-FFF2-40B4-BE49-F238E27FC236}">
                <a16:creationId xmlns:a16="http://schemas.microsoft.com/office/drawing/2014/main" id="{FBEBAA51-52A2-4AAC-811A-5E34F2BC9C4A}"/>
              </a:ext>
            </a:extLst>
          </p:cNvPr>
          <p:cNvPicPr>
            <a:picLocks noChangeAspect="1"/>
          </p:cNvPicPr>
          <p:nvPr/>
        </p:nvPicPr>
        <p:blipFill>
          <a:blip r:embed="rId4"/>
          <a:stretch>
            <a:fillRect/>
          </a:stretch>
        </p:blipFill>
        <p:spPr>
          <a:xfrm>
            <a:off x="11001337" y="5451854"/>
            <a:ext cx="539948" cy="539948"/>
          </a:xfrm>
          <a:prstGeom prst="rect">
            <a:avLst/>
          </a:prstGeom>
        </p:spPr>
      </p:pic>
    </p:spTree>
    <p:extLst>
      <p:ext uri="{BB962C8B-B14F-4D97-AF65-F5344CB8AC3E}">
        <p14:creationId xmlns:p14="http://schemas.microsoft.com/office/powerpoint/2010/main" val="26539110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B56EB9-078F-4952-AC1F-149C7A0AE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3F141B0-8FED-DD47-B4AC-C0F770AE99C0}"/>
              </a:ext>
            </a:extLst>
          </p:cNvPr>
          <p:cNvSpPr>
            <a:spLocks noGrp="1"/>
          </p:cNvSpPr>
          <p:nvPr>
            <p:ph type="title"/>
          </p:nvPr>
        </p:nvSpPr>
        <p:spPr>
          <a:xfrm>
            <a:off x="4382724" y="716444"/>
            <a:ext cx="7225075" cy="1344692"/>
          </a:xfrm>
        </p:spPr>
        <p:txBody>
          <a:bodyPr>
            <a:normAutofit fontScale="90000"/>
          </a:bodyPr>
          <a:lstStyle/>
          <a:p>
            <a:pPr>
              <a:lnSpc>
                <a:spcPct val="100000"/>
              </a:lnSpc>
            </a:pPr>
            <a:r>
              <a:rPr lang="en-US" sz="3200" b="1" dirty="0">
                <a:solidFill>
                  <a:schemeClr val="tx2"/>
                </a:solidFill>
                <a:latin typeface="Avenir Next" panose="020B0503020202020204" pitchFamily="34" charset="0"/>
              </a:rPr>
              <a:t>1. Study the emotionally abusive </a:t>
            </a:r>
            <a:br>
              <a:rPr lang="en-US" sz="3200" b="1" dirty="0">
                <a:solidFill>
                  <a:schemeClr val="tx2"/>
                </a:solidFill>
                <a:latin typeface="Avenir Next" panose="020B0503020202020204" pitchFamily="34" charset="0"/>
              </a:rPr>
            </a:br>
            <a:r>
              <a:rPr lang="en-US" sz="3200" b="1" dirty="0">
                <a:solidFill>
                  <a:schemeClr val="tx2"/>
                </a:solidFill>
                <a:latin typeface="Avenir Next" panose="020B0503020202020204" pitchFamily="34" charset="0"/>
              </a:rPr>
              <a:t>tactics and </a:t>
            </a:r>
            <a:r>
              <a:rPr lang="en-US" sz="3200" b="1" dirty="0">
                <a:solidFill>
                  <a:srgbClr val="C00000"/>
                </a:solidFill>
                <a:latin typeface="Avenir Next" panose="020B0503020202020204" pitchFamily="34" charset="0"/>
              </a:rPr>
              <a:t>learn to be assertive</a:t>
            </a:r>
          </a:p>
        </p:txBody>
      </p:sp>
      <p:sp>
        <p:nvSpPr>
          <p:cNvPr id="11" name="Rectangle 10">
            <a:extLst>
              <a:ext uri="{FF2B5EF4-FFF2-40B4-BE49-F238E27FC236}">
                <a16:creationId xmlns:a16="http://schemas.microsoft.com/office/drawing/2014/main" id="{10058680-D07C-4893-B2B7-91543F18AB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72603"/>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7B42427A-0A1F-4A55-8705-D9179F1E0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15" name="Rectangle 14">
            <a:extLst>
              <a:ext uri="{FF2B5EF4-FFF2-40B4-BE49-F238E27FC236}">
                <a16:creationId xmlns:a16="http://schemas.microsoft.com/office/drawing/2014/main" id="{EE54A6FE-D8CB-48A3-900B-053D4EBD3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4" name="Picture 3" descr="A picture containing red, sitting, holding, computer&#10;&#10;Description automatically generated">
            <a:extLst>
              <a:ext uri="{FF2B5EF4-FFF2-40B4-BE49-F238E27FC236}">
                <a16:creationId xmlns:a16="http://schemas.microsoft.com/office/drawing/2014/main" id="{B4942DE3-DAB5-3148-A0DD-2F4406BAE1E1}"/>
              </a:ext>
            </a:extLst>
          </p:cNvPr>
          <p:cNvPicPr>
            <a:picLocks noChangeAspect="1"/>
          </p:cNvPicPr>
          <p:nvPr/>
        </p:nvPicPr>
        <p:blipFill rotWithShape="1">
          <a:blip r:embed="rId3"/>
          <a:srcRect l="57190" r="-1" b="-1"/>
          <a:stretch/>
        </p:blipFill>
        <p:spPr>
          <a:xfrm>
            <a:off x="446534" y="601201"/>
            <a:ext cx="3703320" cy="5774200"/>
          </a:xfrm>
          <a:prstGeom prst="rect">
            <a:avLst/>
          </a:prstGeom>
        </p:spPr>
      </p:pic>
      <p:sp>
        <p:nvSpPr>
          <p:cNvPr id="3" name="Content Placeholder 2">
            <a:extLst>
              <a:ext uri="{FF2B5EF4-FFF2-40B4-BE49-F238E27FC236}">
                <a16:creationId xmlns:a16="http://schemas.microsoft.com/office/drawing/2014/main" id="{1B3A628D-CFFA-CA4B-9ECA-84A411BAA91A}"/>
              </a:ext>
            </a:extLst>
          </p:cNvPr>
          <p:cNvSpPr>
            <a:spLocks noGrp="1"/>
          </p:cNvSpPr>
          <p:nvPr>
            <p:ph idx="1"/>
          </p:nvPr>
        </p:nvSpPr>
        <p:spPr>
          <a:xfrm>
            <a:off x="4382726" y="1980940"/>
            <a:ext cx="6878108" cy="3962266"/>
          </a:xfrm>
        </p:spPr>
        <p:txBody>
          <a:bodyPr>
            <a:normAutofit/>
          </a:bodyPr>
          <a:lstStyle/>
          <a:p>
            <a:r>
              <a:rPr lang="en-US" sz="2000" b="1" dirty="0"/>
              <a:t>Abusers use abuse as a tactic to manipulate and dominate others. </a:t>
            </a:r>
            <a:r>
              <a:rPr lang="en-US" sz="2000" dirty="0"/>
              <a:t>Focusing on the content makes one fall into the trap of trying to respond rationally, of denying accusations, and trying to explain oneself. Unfortunately, the abuser has won at that point and deflected any responsibility for the verbal abuse.</a:t>
            </a:r>
          </a:p>
          <a:p>
            <a:endParaRPr lang="en-US" sz="2000" dirty="0"/>
          </a:p>
        </p:txBody>
      </p:sp>
      <p:pic>
        <p:nvPicPr>
          <p:cNvPr id="10" name="Imagem 9" descr="Fundo preto com letras brancas&#10;&#10;Descrição gerada automaticamente">
            <a:extLst>
              <a:ext uri="{FF2B5EF4-FFF2-40B4-BE49-F238E27FC236}">
                <a16:creationId xmlns:a16="http://schemas.microsoft.com/office/drawing/2014/main" id="{15CCA768-1EBD-4F72-B4F1-75F60B2CEEAC}"/>
              </a:ext>
            </a:extLst>
          </p:cNvPr>
          <p:cNvPicPr>
            <a:picLocks noChangeAspect="1"/>
          </p:cNvPicPr>
          <p:nvPr/>
        </p:nvPicPr>
        <p:blipFill>
          <a:blip r:embed="rId4"/>
          <a:stretch>
            <a:fillRect/>
          </a:stretch>
        </p:blipFill>
        <p:spPr>
          <a:xfrm>
            <a:off x="11428785" y="6048078"/>
            <a:ext cx="539948" cy="539948"/>
          </a:xfrm>
          <a:prstGeom prst="rect">
            <a:avLst/>
          </a:prstGeom>
        </p:spPr>
      </p:pic>
    </p:spTree>
    <p:extLst>
      <p:ext uri="{BB962C8B-B14F-4D97-AF65-F5344CB8AC3E}">
        <p14:creationId xmlns:p14="http://schemas.microsoft.com/office/powerpoint/2010/main" val="17147392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B56EB9-078F-4952-AC1F-149C7A0AE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E994F2B-4A75-FC46-B87F-B29E82DD77C6}"/>
              </a:ext>
            </a:extLst>
          </p:cNvPr>
          <p:cNvSpPr>
            <a:spLocks noGrp="1"/>
          </p:cNvSpPr>
          <p:nvPr>
            <p:ph type="title"/>
          </p:nvPr>
        </p:nvSpPr>
        <p:spPr>
          <a:xfrm>
            <a:off x="4382724" y="927239"/>
            <a:ext cx="7225075" cy="1013800"/>
          </a:xfrm>
        </p:spPr>
        <p:txBody>
          <a:bodyPr>
            <a:normAutofit/>
          </a:bodyPr>
          <a:lstStyle/>
          <a:p>
            <a:r>
              <a:rPr lang="en-US" sz="3200" b="1" dirty="0">
                <a:solidFill>
                  <a:schemeClr val="tx2"/>
                </a:solidFill>
                <a:latin typeface="Avenir Next" panose="020B0503020202020204" pitchFamily="34" charset="0"/>
              </a:rPr>
              <a:t>2. Set </a:t>
            </a:r>
            <a:r>
              <a:rPr lang="en-US" sz="3200" b="1" dirty="0">
                <a:solidFill>
                  <a:srgbClr val="C00000"/>
                </a:solidFill>
                <a:latin typeface="Avenir Next" panose="020B0503020202020204" pitchFamily="34" charset="0"/>
              </a:rPr>
              <a:t>healthy boundaries. </a:t>
            </a:r>
          </a:p>
        </p:txBody>
      </p:sp>
      <p:sp>
        <p:nvSpPr>
          <p:cNvPr id="11" name="Rectangle 10">
            <a:extLst>
              <a:ext uri="{FF2B5EF4-FFF2-40B4-BE49-F238E27FC236}">
                <a16:creationId xmlns:a16="http://schemas.microsoft.com/office/drawing/2014/main" id="{10058680-D07C-4893-B2B7-91543F18AB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72603"/>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7B42427A-0A1F-4A55-8705-D9179F1E0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15" name="Rectangle 14">
            <a:extLst>
              <a:ext uri="{FF2B5EF4-FFF2-40B4-BE49-F238E27FC236}">
                <a16:creationId xmlns:a16="http://schemas.microsoft.com/office/drawing/2014/main" id="{EE54A6FE-D8CB-48A3-900B-053D4EBD3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4" name="Picture 3" descr="A picture containing red, sitting, holding, computer&#10;&#10;Description automatically generated">
            <a:extLst>
              <a:ext uri="{FF2B5EF4-FFF2-40B4-BE49-F238E27FC236}">
                <a16:creationId xmlns:a16="http://schemas.microsoft.com/office/drawing/2014/main" id="{037B7349-6F2D-E04B-98E4-E1274BB0BC98}"/>
              </a:ext>
            </a:extLst>
          </p:cNvPr>
          <p:cNvPicPr>
            <a:picLocks noChangeAspect="1"/>
          </p:cNvPicPr>
          <p:nvPr/>
        </p:nvPicPr>
        <p:blipFill rotWithShape="1">
          <a:blip r:embed="rId3"/>
          <a:srcRect l="57190" r="-1" b="-1"/>
          <a:stretch/>
        </p:blipFill>
        <p:spPr>
          <a:xfrm>
            <a:off x="446534" y="601201"/>
            <a:ext cx="3703320" cy="5774200"/>
          </a:xfrm>
          <a:prstGeom prst="rect">
            <a:avLst/>
          </a:prstGeom>
        </p:spPr>
      </p:pic>
      <p:sp>
        <p:nvSpPr>
          <p:cNvPr id="3" name="Content Placeholder 2">
            <a:extLst>
              <a:ext uri="{FF2B5EF4-FFF2-40B4-BE49-F238E27FC236}">
                <a16:creationId xmlns:a16="http://schemas.microsoft.com/office/drawing/2014/main" id="{B0A47B47-EA6A-A945-A83A-6A218C4B3161}"/>
              </a:ext>
            </a:extLst>
          </p:cNvPr>
          <p:cNvSpPr>
            <a:spLocks noGrp="1"/>
          </p:cNvSpPr>
          <p:nvPr>
            <p:ph idx="1"/>
          </p:nvPr>
        </p:nvSpPr>
        <p:spPr>
          <a:xfrm>
            <a:off x="4382726" y="1938738"/>
            <a:ext cx="6878108" cy="3962266"/>
          </a:xfrm>
        </p:spPr>
        <p:txBody>
          <a:bodyPr>
            <a:normAutofit/>
          </a:bodyPr>
          <a:lstStyle/>
          <a:p>
            <a:r>
              <a:rPr lang="en-US" sz="1800" dirty="0"/>
              <a:t>Even Christ felt the need to set boundaries in His life. We should do the same. God gave each one of us our own individuality, so we must not be afraid to confront abuse or to set limits as to how much we will tolerate. In some cases, we can best address verbal abuse with forceful statements such as, “</a:t>
            </a:r>
            <a:r>
              <a:rPr lang="en-US" sz="1800" b="1" dirty="0"/>
              <a:t>Don’t talk to me that way,” “That’s demeaning,” “Don’t call me names,” or “Don’t raise your voice at me.” Should the abuser respond with, “Or what?” one can say, “I will not continue this conversation.”</a:t>
            </a:r>
            <a:r>
              <a:rPr lang="en-US" sz="1800" b="1" baseline="30000" dirty="0"/>
              <a:t>7</a:t>
            </a:r>
            <a:endParaRPr lang="en-US" sz="1800" b="1" dirty="0"/>
          </a:p>
          <a:p>
            <a:endParaRPr lang="en-US" sz="1800" dirty="0"/>
          </a:p>
        </p:txBody>
      </p:sp>
      <p:pic>
        <p:nvPicPr>
          <p:cNvPr id="10" name="Imagem 9" descr="Fundo preto com letras brancas&#10;&#10;Descrição gerada automaticamente">
            <a:extLst>
              <a:ext uri="{FF2B5EF4-FFF2-40B4-BE49-F238E27FC236}">
                <a16:creationId xmlns:a16="http://schemas.microsoft.com/office/drawing/2014/main" id="{2B3F184F-F89E-4072-9A17-776E1F702ABC}"/>
              </a:ext>
            </a:extLst>
          </p:cNvPr>
          <p:cNvPicPr>
            <a:picLocks noChangeAspect="1"/>
          </p:cNvPicPr>
          <p:nvPr/>
        </p:nvPicPr>
        <p:blipFill>
          <a:blip r:embed="rId4"/>
          <a:stretch>
            <a:fillRect/>
          </a:stretch>
        </p:blipFill>
        <p:spPr>
          <a:xfrm>
            <a:off x="11428785" y="6048078"/>
            <a:ext cx="539948" cy="539948"/>
          </a:xfrm>
          <a:prstGeom prst="rect">
            <a:avLst/>
          </a:prstGeom>
        </p:spPr>
      </p:pic>
    </p:spTree>
    <p:extLst>
      <p:ext uri="{BB962C8B-B14F-4D97-AF65-F5344CB8AC3E}">
        <p14:creationId xmlns:p14="http://schemas.microsoft.com/office/powerpoint/2010/main" val="14549506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B56EB9-078F-4952-AC1F-149C7A0AE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19DA435-2EF3-CA46-A77B-8A2C528F2794}"/>
              </a:ext>
            </a:extLst>
          </p:cNvPr>
          <p:cNvSpPr>
            <a:spLocks noGrp="1"/>
          </p:cNvSpPr>
          <p:nvPr>
            <p:ph type="title"/>
          </p:nvPr>
        </p:nvSpPr>
        <p:spPr>
          <a:xfrm>
            <a:off x="4382724" y="702156"/>
            <a:ext cx="7225075" cy="1013800"/>
          </a:xfrm>
        </p:spPr>
        <p:txBody>
          <a:bodyPr>
            <a:normAutofit/>
          </a:bodyPr>
          <a:lstStyle/>
          <a:p>
            <a:r>
              <a:rPr lang="en-US" b="1" dirty="0">
                <a:solidFill>
                  <a:schemeClr val="tx2"/>
                </a:solidFill>
                <a:latin typeface="Avenir Next" panose="020B0503020202020204" pitchFamily="34" charset="0"/>
              </a:rPr>
              <a:t>3. Build your </a:t>
            </a:r>
            <a:br>
              <a:rPr lang="en-US" b="1" dirty="0">
                <a:solidFill>
                  <a:schemeClr val="tx2"/>
                </a:solidFill>
                <a:latin typeface="Avenir Next" panose="020B0503020202020204" pitchFamily="34" charset="0"/>
              </a:rPr>
            </a:br>
            <a:r>
              <a:rPr lang="en-US" b="1" dirty="0">
                <a:solidFill>
                  <a:srgbClr val="C00000"/>
                </a:solidFill>
                <a:latin typeface="Avenir Next" panose="020B0503020202020204" pitchFamily="34" charset="0"/>
              </a:rPr>
              <a:t>self-worth and self- respect</a:t>
            </a:r>
          </a:p>
        </p:txBody>
      </p:sp>
      <p:sp>
        <p:nvSpPr>
          <p:cNvPr id="11" name="Rectangle 10">
            <a:extLst>
              <a:ext uri="{FF2B5EF4-FFF2-40B4-BE49-F238E27FC236}">
                <a16:creationId xmlns:a16="http://schemas.microsoft.com/office/drawing/2014/main" id="{10058680-D07C-4893-B2B7-91543F18AB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72603"/>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7B42427A-0A1F-4A55-8705-D9179F1E0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15" name="Rectangle 14">
            <a:extLst>
              <a:ext uri="{FF2B5EF4-FFF2-40B4-BE49-F238E27FC236}">
                <a16:creationId xmlns:a16="http://schemas.microsoft.com/office/drawing/2014/main" id="{EE54A6FE-D8CB-48A3-900B-053D4EBD3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4" name="Picture 3" descr="A picture containing red, sitting, holding, computer&#10;&#10;Description automatically generated">
            <a:extLst>
              <a:ext uri="{FF2B5EF4-FFF2-40B4-BE49-F238E27FC236}">
                <a16:creationId xmlns:a16="http://schemas.microsoft.com/office/drawing/2014/main" id="{3AAABBE0-780B-4247-B15C-9189FB3D2EB8}"/>
              </a:ext>
            </a:extLst>
          </p:cNvPr>
          <p:cNvPicPr>
            <a:picLocks noChangeAspect="1"/>
          </p:cNvPicPr>
          <p:nvPr/>
        </p:nvPicPr>
        <p:blipFill rotWithShape="1">
          <a:blip r:embed="rId3"/>
          <a:srcRect l="57190" r="-1" b="-1"/>
          <a:stretch/>
        </p:blipFill>
        <p:spPr>
          <a:xfrm>
            <a:off x="446534" y="601201"/>
            <a:ext cx="3703320" cy="5774200"/>
          </a:xfrm>
          <a:prstGeom prst="rect">
            <a:avLst/>
          </a:prstGeom>
        </p:spPr>
      </p:pic>
      <p:sp>
        <p:nvSpPr>
          <p:cNvPr id="3" name="Content Placeholder 2">
            <a:extLst>
              <a:ext uri="{FF2B5EF4-FFF2-40B4-BE49-F238E27FC236}">
                <a16:creationId xmlns:a16="http://schemas.microsoft.com/office/drawing/2014/main" id="{B58546BC-BDDA-0C4F-8DC9-1D136CAA8E03}"/>
              </a:ext>
            </a:extLst>
          </p:cNvPr>
          <p:cNvSpPr>
            <a:spLocks noGrp="1"/>
          </p:cNvSpPr>
          <p:nvPr>
            <p:ph idx="1"/>
          </p:nvPr>
        </p:nvSpPr>
        <p:spPr>
          <a:xfrm>
            <a:off x="4382726" y="1896533"/>
            <a:ext cx="6878108" cy="3962266"/>
          </a:xfrm>
        </p:spPr>
        <p:txBody>
          <a:bodyPr>
            <a:normAutofit/>
          </a:bodyPr>
          <a:lstStyle/>
          <a:p>
            <a:r>
              <a:rPr lang="en-US" sz="2000" i="1" dirty="0"/>
              <a:t> </a:t>
            </a:r>
            <a:r>
              <a:rPr lang="en-US" sz="2000" b="1" dirty="0"/>
              <a:t>Abuse can slowly chip away at self-esteem. </a:t>
            </a:r>
            <a:r>
              <a:rPr lang="en-US" sz="2000" dirty="0"/>
              <a:t>Usually, both the abuser and the victim have experienced shaming in childhood and already have impaired self-esteem. It is important for the abused person to remember that it is not their fault. The Bible contains many wonderful reminders of how precious we are. </a:t>
            </a:r>
            <a:r>
              <a:rPr lang="en-US" sz="2000" b="1" dirty="0"/>
              <a:t>“I have loved you with an everlasting love; I have drawn you with unfailing kindness. I will build you up again</a:t>
            </a:r>
            <a:r>
              <a:rPr lang="en-US" sz="2000" dirty="0">
                <a:solidFill>
                  <a:schemeClr val="tx1"/>
                </a:solidFill>
              </a:rPr>
              <a:t>” (Jeremiah 31:3, NIV).</a:t>
            </a:r>
          </a:p>
          <a:p>
            <a:endParaRPr lang="en-US" sz="2000" dirty="0"/>
          </a:p>
        </p:txBody>
      </p:sp>
      <p:pic>
        <p:nvPicPr>
          <p:cNvPr id="10" name="Imagem 9" descr="Fundo preto com letras brancas&#10;&#10;Descrição gerada automaticamente">
            <a:extLst>
              <a:ext uri="{FF2B5EF4-FFF2-40B4-BE49-F238E27FC236}">
                <a16:creationId xmlns:a16="http://schemas.microsoft.com/office/drawing/2014/main" id="{8C6006B8-2BFB-4B6B-AB1A-5A7BB22ACF1F}"/>
              </a:ext>
            </a:extLst>
          </p:cNvPr>
          <p:cNvPicPr>
            <a:picLocks noChangeAspect="1"/>
          </p:cNvPicPr>
          <p:nvPr/>
        </p:nvPicPr>
        <p:blipFill>
          <a:blip r:embed="rId4"/>
          <a:stretch>
            <a:fillRect/>
          </a:stretch>
        </p:blipFill>
        <p:spPr>
          <a:xfrm>
            <a:off x="11428785" y="6048078"/>
            <a:ext cx="539948" cy="539948"/>
          </a:xfrm>
          <a:prstGeom prst="rect">
            <a:avLst/>
          </a:prstGeom>
        </p:spPr>
      </p:pic>
    </p:spTree>
    <p:extLst>
      <p:ext uri="{BB962C8B-B14F-4D97-AF65-F5344CB8AC3E}">
        <p14:creationId xmlns:p14="http://schemas.microsoft.com/office/powerpoint/2010/main" val="18954630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B56EB9-078F-4952-AC1F-149C7A0AE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0472981-FDBF-874C-AD74-2C08A3F7C177}"/>
              </a:ext>
            </a:extLst>
          </p:cNvPr>
          <p:cNvSpPr>
            <a:spLocks noGrp="1"/>
          </p:cNvSpPr>
          <p:nvPr>
            <p:ph type="title"/>
          </p:nvPr>
        </p:nvSpPr>
        <p:spPr>
          <a:xfrm>
            <a:off x="4453062" y="927239"/>
            <a:ext cx="7225075" cy="1013800"/>
          </a:xfrm>
        </p:spPr>
        <p:txBody>
          <a:bodyPr>
            <a:normAutofit fontScale="90000"/>
          </a:bodyPr>
          <a:lstStyle/>
          <a:p>
            <a:pPr>
              <a:lnSpc>
                <a:spcPct val="100000"/>
              </a:lnSpc>
            </a:pPr>
            <a:r>
              <a:rPr lang="en-US" sz="3200" b="1" dirty="0">
                <a:solidFill>
                  <a:schemeClr val="tx2"/>
                </a:solidFill>
                <a:latin typeface="Avenir Next" panose="020B0503020202020204" pitchFamily="34" charset="0"/>
              </a:rPr>
              <a:t>4. </a:t>
            </a:r>
            <a:r>
              <a:rPr lang="en-US" sz="3200" b="1" dirty="0">
                <a:solidFill>
                  <a:srgbClr val="C00000"/>
                </a:solidFill>
                <a:latin typeface="Avenir Next" panose="020B0503020202020204" pitchFamily="34" charset="0"/>
              </a:rPr>
              <a:t>Seek help </a:t>
            </a:r>
            <a:r>
              <a:rPr lang="en-US" sz="3200" b="1" dirty="0">
                <a:solidFill>
                  <a:schemeClr val="tx2"/>
                </a:solidFill>
                <a:latin typeface="Avenir Next" panose="020B0503020202020204" pitchFamily="34" charset="0"/>
              </a:rPr>
              <a:t>from a professional counselor. </a:t>
            </a:r>
          </a:p>
        </p:txBody>
      </p:sp>
      <p:sp>
        <p:nvSpPr>
          <p:cNvPr id="11" name="Rectangle 10">
            <a:extLst>
              <a:ext uri="{FF2B5EF4-FFF2-40B4-BE49-F238E27FC236}">
                <a16:creationId xmlns:a16="http://schemas.microsoft.com/office/drawing/2014/main" id="{10058680-D07C-4893-B2B7-91543F18AB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72603"/>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7B42427A-0A1F-4A55-8705-D9179F1E0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15" name="Rectangle 14">
            <a:extLst>
              <a:ext uri="{FF2B5EF4-FFF2-40B4-BE49-F238E27FC236}">
                <a16:creationId xmlns:a16="http://schemas.microsoft.com/office/drawing/2014/main" id="{EE54A6FE-D8CB-48A3-900B-053D4EBD3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4" name="Picture 3" descr="A picture containing red, sitting, holding, computer&#10;&#10;Description automatically generated">
            <a:extLst>
              <a:ext uri="{FF2B5EF4-FFF2-40B4-BE49-F238E27FC236}">
                <a16:creationId xmlns:a16="http://schemas.microsoft.com/office/drawing/2014/main" id="{85E55353-9C8C-054F-AEF5-9360FBBC9A4C}"/>
              </a:ext>
            </a:extLst>
          </p:cNvPr>
          <p:cNvPicPr>
            <a:picLocks noChangeAspect="1"/>
          </p:cNvPicPr>
          <p:nvPr/>
        </p:nvPicPr>
        <p:blipFill rotWithShape="1">
          <a:blip r:embed="rId3"/>
          <a:srcRect l="57190" r="-1" b="-1"/>
          <a:stretch/>
        </p:blipFill>
        <p:spPr>
          <a:xfrm>
            <a:off x="446534" y="601201"/>
            <a:ext cx="3703320" cy="5774200"/>
          </a:xfrm>
          <a:prstGeom prst="rect">
            <a:avLst/>
          </a:prstGeom>
        </p:spPr>
      </p:pic>
      <p:sp>
        <p:nvSpPr>
          <p:cNvPr id="3" name="Content Placeholder 2">
            <a:extLst>
              <a:ext uri="{FF2B5EF4-FFF2-40B4-BE49-F238E27FC236}">
                <a16:creationId xmlns:a16="http://schemas.microsoft.com/office/drawing/2014/main" id="{D54437AB-37BE-6546-B0FE-E574B5610A15}"/>
              </a:ext>
            </a:extLst>
          </p:cNvPr>
          <p:cNvSpPr>
            <a:spLocks noGrp="1"/>
          </p:cNvSpPr>
          <p:nvPr>
            <p:ph idx="1"/>
          </p:nvPr>
        </p:nvSpPr>
        <p:spPr>
          <a:xfrm>
            <a:off x="4382726" y="2234159"/>
            <a:ext cx="6878108" cy="3962266"/>
          </a:xfrm>
        </p:spPr>
        <p:txBody>
          <a:bodyPr>
            <a:normAutofit/>
          </a:bodyPr>
          <a:lstStyle/>
          <a:p>
            <a:r>
              <a:rPr lang="en-US" sz="1800" b="1" dirty="0"/>
              <a:t>If one is in immediate danger, calling the police or a crisis number is imperative. But if the situation is not so threatening, it is important to reach out to a trusted friend or family member</a:t>
            </a:r>
            <a:r>
              <a:rPr lang="en-US" sz="1800" dirty="0"/>
              <a:t>, therapist, pastor, volunteer with an abuse shelter, or domestic violence hotline. Confronting an abuser, especially in a long-term relationship, can be challenging. Seeking individual therapy and counseling is key.</a:t>
            </a:r>
            <a:r>
              <a:rPr lang="en-US" sz="1800" baseline="30000" dirty="0"/>
              <a:t>8</a:t>
            </a:r>
            <a:r>
              <a:rPr lang="en-US" sz="1800" dirty="0"/>
              <a:t> But it is not advisable to start counseling as a couple at this stage because it can be unsafe for the abused to tell the counselor the whole truth with the abuser present.</a:t>
            </a:r>
          </a:p>
          <a:p>
            <a:endParaRPr lang="en-US" sz="1800" dirty="0"/>
          </a:p>
        </p:txBody>
      </p:sp>
      <p:pic>
        <p:nvPicPr>
          <p:cNvPr id="10" name="Imagem 9" descr="Fundo preto com letras brancas&#10;&#10;Descrição gerada automaticamente">
            <a:extLst>
              <a:ext uri="{FF2B5EF4-FFF2-40B4-BE49-F238E27FC236}">
                <a16:creationId xmlns:a16="http://schemas.microsoft.com/office/drawing/2014/main" id="{B1550FF9-8220-466D-A918-A0F6A9493AD7}"/>
              </a:ext>
            </a:extLst>
          </p:cNvPr>
          <p:cNvPicPr>
            <a:picLocks noChangeAspect="1"/>
          </p:cNvPicPr>
          <p:nvPr/>
        </p:nvPicPr>
        <p:blipFill>
          <a:blip r:embed="rId4"/>
          <a:stretch>
            <a:fillRect/>
          </a:stretch>
        </p:blipFill>
        <p:spPr>
          <a:xfrm>
            <a:off x="11428785" y="6048078"/>
            <a:ext cx="539948" cy="539948"/>
          </a:xfrm>
          <a:prstGeom prst="rect">
            <a:avLst/>
          </a:prstGeom>
        </p:spPr>
      </p:pic>
    </p:spTree>
    <p:extLst>
      <p:ext uri="{BB962C8B-B14F-4D97-AF65-F5344CB8AC3E}">
        <p14:creationId xmlns:p14="http://schemas.microsoft.com/office/powerpoint/2010/main" val="37147193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B56EB9-078F-4952-AC1F-149C7A0AE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0E8BD7-95B1-8845-BAEF-2A511EC03D4B}"/>
              </a:ext>
            </a:extLst>
          </p:cNvPr>
          <p:cNvSpPr>
            <a:spLocks noGrp="1"/>
          </p:cNvSpPr>
          <p:nvPr>
            <p:ph type="title"/>
          </p:nvPr>
        </p:nvSpPr>
        <p:spPr>
          <a:xfrm>
            <a:off x="4382724" y="702155"/>
            <a:ext cx="7225075" cy="1337659"/>
          </a:xfrm>
        </p:spPr>
        <p:txBody>
          <a:bodyPr>
            <a:normAutofit/>
          </a:bodyPr>
          <a:lstStyle/>
          <a:p>
            <a:r>
              <a:rPr lang="en-US" sz="2800" b="1" dirty="0">
                <a:solidFill>
                  <a:schemeClr val="tx2"/>
                </a:solidFill>
                <a:latin typeface="Avenir Next" panose="020B0503020202020204" pitchFamily="34" charset="0"/>
              </a:rPr>
              <a:t>5. </a:t>
            </a:r>
            <a:r>
              <a:rPr lang="en-US" sz="2800" b="1" dirty="0">
                <a:solidFill>
                  <a:srgbClr val="C00000"/>
                </a:solidFill>
                <a:latin typeface="Avenir Next" panose="020B0503020202020204" pitchFamily="34" charset="0"/>
              </a:rPr>
              <a:t>Seek comfort, healing</a:t>
            </a:r>
            <a:r>
              <a:rPr lang="en-US" sz="2800" b="1" dirty="0">
                <a:solidFill>
                  <a:schemeClr val="tx2"/>
                </a:solidFill>
                <a:latin typeface="Avenir Next" panose="020B0503020202020204" pitchFamily="34" charset="0"/>
              </a:rPr>
              <a:t>, and wisdom from God. </a:t>
            </a:r>
          </a:p>
        </p:txBody>
      </p:sp>
      <p:sp>
        <p:nvSpPr>
          <p:cNvPr id="11" name="Rectangle 10">
            <a:extLst>
              <a:ext uri="{FF2B5EF4-FFF2-40B4-BE49-F238E27FC236}">
                <a16:creationId xmlns:a16="http://schemas.microsoft.com/office/drawing/2014/main" id="{10058680-D07C-4893-B2B7-91543F18AB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72603"/>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7B42427A-0A1F-4A55-8705-D9179F1E0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15" name="Rectangle 14">
            <a:extLst>
              <a:ext uri="{FF2B5EF4-FFF2-40B4-BE49-F238E27FC236}">
                <a16:creationId xmlns:a16="http://schemas.microsoft.com/office/drawing/2014/main" id="{EE54A6FE-D8CB-48A3-900B-053D4EBD3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4" name="Picture 3" descr="A picture containing red, sitting, holding, computer&#10;&#10;Description automatically generated">
            <a:extLst>
              <a:ext uri="{FF2B5EF4-FFF2-40B4-BE49-F238E27FC236}">
                <a16:creationId xmlns:a16="http://schemas.microsoft.com/office/drawing/2014/main" id="{F303DD16-A7E8-0D49-92AC-CBAF513E594F}"/>
              </a:ext>
            </a:extLst>
          </p:cNvPr>
          <p:cNvPicPr>
            <a:picLocks noChangeAspect="1"/>
          </p:cNvPicPr>
          <p:nvPr/>
        </p:nvPicPr>
        <p:blipFill rotWithShape="1">
          <a:blip r:embed="rId3"/>
          <a:srcRect l="57190" r="-1" b="-1"/>
          <a:stretch/>
        </p:blipFill>
        <p:spPr>
          <a:xfrm>
            <a:off x="446534" y="601201"/>
            <a:ext cx="3703320" cy="5774200"/>
          </a:xfrm>
          <a:prstGeom prst="rect">
            <a:avLst/>
          </a:prstGeom>
        </p:spPr>
      </p:pic>
      <p:sp>
        <p:nvSpPr>
          <p:cNvPr id="3" name="Content Placeholder 2">
            <a:extLst>
              <a:ext uri="{FF2B5EF4-FFF2-40B4-BE49-F238E27FC236}">
                <a16:creationId xmlns:a16="http://schemas.microsoft.com/office/drawing/2014/main" id="{1AD730A1-8F3E-E241-BCC5-2517346446A1}"/>
              </a:ext>
            </a:extLst>
          </p:cNvPr>
          <p:cNvSpPr>
            <a:spLocks noGrp="1"/>
          </p:cNvSpPr>
          <p:nvPr>
            <p:ph idx="1"/>
          </p:nvPr>
        </p:nvSpPr>
        <p:spPr>
          <a:xfrm>
            <a:off x="4382726" y="1896533"/>
            <a:ext cx="6878108" cy="4478868"/>
          </a:xfrm>
        </p:spPr>
        <p:txBody>
          <a:bodyPr>
            <a:normAutofit/>
          </a:bodyPr>
          <a:lstStyle/>
          <a:p>
            <a:r>
              <a:rPr lang="en-US" dirty="0"/>
              <a:t>The Holy Spirit is our Comforter and will guide us in all wisdom and truth. He can not only warm our hearts with God’s love in a healing way but also teach us what words to say to someone who is abusive. Because Jesus suffered all forms of abuse, including psychological and emotional, He understands. He says, “</a:t>
            </a:r>
            <a:r>
              <a:rPr lang="en-US" sz="1800" b="1" dirty="0"/>
              <a:t>I know your tears; I also have wept. The griefs that lie too deep to be breathed into any human ear, I know. Think not that you are desolate and forsaken. Though your pain touches no responsive chord in any heart on earth</a:t>
            </a:r>
            <a:r>
              <a:rPr lang="en-US" sz="1800" b="1" dirty="0">
                <a:latin typeface="Avenir Next" panose="020B0503020202020204" pitchFamily="34" charset="0"/>
              </a:rPr>
              <a:t>, look unto Me, and live.</a:t>
            </a:r>
            <a:r>
              <a:rPr lang="en-US" sz="1800" dirty="0"/>
              <a:t>”</a:t>
            </a:r>
            <a:r>
              <a:rPr lang="en-US" sz="1800" baseline="30000" dirty="0"/>
              <a:t>9</a:t>
            </a:r>
            <a:endParaRPr lang="en-US" sz="1800" dirty="0"/>
          </a:p>
          <a:p>
            <a:endParaRPr lang="en-US" dirty="0"/>
          </a:p>
        </p:txBody>
      </p:sp>
      <p:pic>
        <p:nvPicPr>
          <p:cNvPr id="10" name="Imagem 9" descr="Fundo preto com letras brancas&#10;&#10;Descrição gerada automaticamente">
            <a:extLst>
              <a:ext uri="{FF2B5EF4-FFF2-40B4-BE49-F238E27FC236}">
                <a16:creationId xmlns:a16="http://schemas.microsoft.com/office/drawing/2014/main" id="{C8964238-20FE-463C-BE1F-BCE8D8C60AFB}"/>
              </a:ext>
            </a:extLst>
          </p:cNvPr>
          <p:cNvPicPr>
            <a:picLocks noChangeAspect="1"/>
          </p:cNvPicPr>
          <p:nvPr/>
        </p:nvPicPr>
        <p:blipFill>
          <a:blip r:embed="rId4"/>
          <a:stretch>
            <a:fillRect/>
          </a:stretch>
        </p:blipFill>
        <p:spPr>
          <a:xfrm>
            <a:off x="11428785" y="6048078"/>
            <a:ext cx="539948" cy="539948"/>
          </a:xfrm>
          <a:prstGeom prst="rect">
            <a:avLst/>
          </a:prstGeom>
        </p:spPr>
      </p:pic>
    </p:spTree>
    <p:extLst>
      <p:ext uri="{BB962C8B-B14F-4D97-AF65-F5344CB8AC3E}">
        <p14:creationId xmlns:p14="http://schemas.microsoft.com/office/powerpoint/2010/main" val="29704902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B6B47BF-F3D0-4678-9B20-DA45E1BCAD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4FDA31B-8BE4-C148-B7CA-8F1B6EEC4872}"/>
              </a:ext>
            </a:extLst>
          </p:cNvPr>
          <p:cNvSpPr>
            <a:spLocks noGrp="1"/>
          </p:cNvSpPr>
          <p:nvPr>
            <p:ph type="title"/>
          </p:nvPr>
        </p:nvSpPr>
        <p:spPr>
          <a:xfrm>
            <a:off x="581192" y="1124999"/>
            <a:ext cx="4076149" cy="4608003"/>
          </a:xfrm>
        </p:spPr>
        <p:txBody>
          <a:bodyPr anchor="ctr">
            <a:normAutofit/>
          </a:bodyPr>
          <a:lstStyle/>
          <a:p>
            <a:pPr algn="ctr">
              <a:lnSpc>
                <a:spcPct val="100000"/>
              </a:lnSpc>
            </a:pPr>
            <a:r>
              <a:rPr lang="en-US" sz="4000" b="1" dirty="0">
                <a:solidFill>
                  <a:schemeClr val="accent1"/>
                </a:solidFill>
                <a:latin typeface="Avenir Next" panose="020B0503020202020204" pitchFamily="34" charset="0"/>
              </a:rPr>
              <a:t>CAN WE DO MORE?</a:t>
            </a:r>
            <a:br>
              <a:rPr lang="en-US" sz="4000" b="1" dirty="0">
                <a:solidFill>
                  <a:schemeClr val="accent1"/>
                </a:solidFill>
                <a:latin typeface="Avenir Next" panose="020B0503020202020204" pitchFamily="34" charset="0"/>
              </a:rPr>
            </a:br>
            <a:endParaRPr lang="en-US" sz="4000" dirty="0">
              <a:solidFill>
                <a:schemeClr val="accent1"/>
              </a:solidFill>
              <a:latin typeface="Avenir Next" panose="020B0503020202020204" pitchFamily="34" charset="0"/>
            </a:endParaRPr>
          </a:p>
        </p:txBody>
      </p:sp>
      <p:sp>
        <p:nvSpPr>
          <p:cNvPr id="10" name="Rectangle 9">
            <a:extLst>
              <a:ext uri="{FF2B5EF4-FFF2-40B4-BE49-F238E27FC236}">
                <a16:creationId xmlns:a16="http://schemas.microsoft.com/office/drawing/2014/main" id="{19334917-3673-4EF2-BA7C-CC83AEEEAE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5673" y="457200"/>
            <a:ext cx="420624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E1589AE1-C0FC-4B66-9C0D-9EB92F40F4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7585" y="457200"/>
            <a:ext cx="658368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4C06FF69-1203-3A49-B795-50E1C1EAA310}"/>
              </a:ext>
            </a:extLst>
          </p:cNvPr>
          <p:cNvSpPr>
            <a:spLocks noGrp="1"/>
          </p:cNvSpPr>
          <p:nvPr>
            <p:ph idx="1"/>
          </p:nvPr>
        </p:nvSpPr>
        <p:spPr>
          <a:xfrm>
            <a:off x="5117586" y="1124998"/>
            <a:ext cx="6143248" cy="4608003"/>
          </a:xfrm>
        </p:spPr>
        <p:txBody>
          <a:bodyPr>
            <a:normAutofit/>
          </a:bodyPr>
          <a:lstStyle/>
          <a:p>
            <a:pPr algn="ctr"/>
            <a:r>
              <a:rPr lang="en-US" sz="2400" dirty="0"/>
              <a:t>The Seventh-day Adventist Church has for years led a public health campaign against violence and abuse called </a:t>
            </a:r>
            <a:r>
              <a:rPr lang="en-US" sz="2400" b="1" dirty="0"/>
              <a:t>end</a:t>
            </a:r>
            <a:r>
              <a:rPr lang="en-US" sz="2400" b="1" dirty="0">
                <a:solidFill>
                  <a:srgbClr val="FF0000"/>
                </a:solidFill>
              </a:rPr>
              <a:t>it</a:t>
            </a:r>
            <a:r>
              <a:rPr lang="en-US" sz="2400" b="1" dirty="0"/>
              <a:t>now</a:t>
            </a:r>
            <a:r>
              <a:rPr lang="en-US" sz="2400" dirty="0"/>
              <a:t>® </a:t>
            </a:r>
            <a:r>
              <a:rPr lang="en-US" sz="2400" dirty="0" err="1"/>
              <a:t>enditnow.org</a:t>
            </a:r>
            <a:endParaRPr lang="en-US" sz="2400" dirty="0"/>
          </a:p>
          <a:p>
            <a:pPr algn="ctr"/>
            <a:r>
              <a:rPr lang="en-US" sz="2400" dirty="0"/>
              <a:t>It started originally with a focus on women and girls </a:t>
            </a:r>
            <a:r>
              <a:rPr lang="en-US" sz="2400" b="1" dirty="0"/>
              <a:t>and has moved to a more global focus on violence and abuse against anyone: male, female, young, and old.</a:t>
            </a:r>
          </a:p>
        </p:txBody>
      </p:sp>
      <p:pic>
        <p:nvPicPr>
          <p:cNvPr id="7" name="Imagem 6" descr="Uma imagem contendo desenho&#10;&#10;Descrição gerada automaticamente">
            <a:extLst>
              <a:ext uri="{FF2B5EF4-FFF2-40B4-BE49-F238E27FC236}">
                <a16:creationId xmlns:a16="http://schemas.microsoft.com/office/drawing/2014/main" id="{E73DA874-086F-4CB6-94D5-070781F5453E}"/>
              </a:ext>
            </a:extLst>
          </p:cNvPr>
          <p:cNvPicPr>
            <a:picLocks noChangeAspect="1"/>
          </p:cNvPicPr>
          <p:nvPr/>
        </p:nvPicPr>
        <p:blipFill>
          <a:blip r:embed="rId3"/>
          <a:stretch>
            <a:fillRect/>
          </a:stretch>
        </p:blipFill>
        <p:spPr>
          <a:xfrm>
            <a:off x="11428785" y="6048078"/>
            <a:ext cx="539948" cy="539948"/>
          </a:xfrm>
          <a:prstGeom prst="rect">
            <a:avLst/>
          </a:prstGeom>
        </p:spPr>
      </p:pic>
    </p:spTree>
    <p:extLst>
      <p:ext uri="{BB962C8B-B14F-4D97-AF65-F5344CB8AC3E}">
        <p14:creationId xmlns:p14="http://schemas.microsoft.com/office/powerpoint/2010/main" val="658595599"/>
      </p:ext>
    </p:extLst>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04BED40-EAF7-4E55-AFF7-2CD840EBD3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367CCF1-BB1E-41CF-8499-94A870C33E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66751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33E3DBE1-7C98-B544-ACDF-9E52A60DFA38}"/>
              </a:ext>
            </a:extLst>
          </p:cNvPr>
          <p:cNvSpPr>
            <a:spLocks noGrp="1"/>
          </p:cNvSpPr>
          <p:nvPr>
            <p:ph idx="1"/>
          </p:nvPr>
        </p:nvSpPr>
        <p:spPr>
          <a:xfrm>
            <a:off x="581194" y="1896533"/>
            <a:ext cx="6309003" cy="3962266"/>
          </a:xfrm>
        </p:spPr>
        <p:txBody>
          <a:bodyPr>
            <a:normAutofit/>
          </a:bodyPr>
          <a:lstStyle/>
          <a:p>
            <a:pPr algn="ctr"/>
            <a:r>
              <a:rPr lang="en-US" sz="2800" b="1" dirty="0">
                <a:solidFill>
                  <a:schemeClr val="tx2"/>
                </a:solidFill>
              </a:rPr>
              <a:t>We must not grow weary but continue to make our presence felt in words and action </a:t>
            </a:r>
            <a:r>
              <a:rPr lang="en-US" sz="2800" b="1" dirty="0">
                <a:solidFill>
                  <a:schemeClr val="accent2">
                    <a:lumMod val="75000"/>
                  </a:schemeClr>
                </a:solidFill>
              </a:rPr>
              <a:t>as we learn together and bring to light forms of abuse that dehumanize others.</a:t>
            </a:r>
          </a:p>
          <a:p>
            <a:pPr algn="ctr"/>
            <a:endParaRPr lang="en-US" sz="2800" dirty="0">
              <a:solidFill>
                <a:schemeClr val="tx2"/>
              </a:solidFill>
            </a:endParaRPr>
          </a:p>
        </p:txBody>
      </p:sp>
      <p:pic>
        <p:nvPicPr>
          <p:cNvPr id="4" name="Picture 3" descr="A picture containing red, sitting, holding, computer&#10;&#10;Description automatically generated">
            <a:extLst>
              <a:ext uri="{FF2B5EF4-FFF2-40B4-BE49-F238E27FC236}">
                <a16:creationId xmlns:a16="http://schemas.microsoft.com/office/drawing/2014/main" id="{87A55F1D-901F-F34F-8476-F33D7EFFE5D5}"/>
              </a:ext>
            </a:extLst>
          </p:cNvPr>
          <p:cNvPicPr>
            <a:picLocks noChangeAspect="1"/>
          </p:cNvPicPr>
          <p:nvPr/>
        </p:nvPicPr>
        <p:blipFill rotWithShape="1">
          <a:blip r:embed="rId3"/>
          <a:srcRect l="54540" r="-1" b="-1"/>
          <a:stretch/>
        </p:blipFill>
        <p:spPr>
          <a:xfrm>
            <a:off x="7521283" y="10"/>
            <a:ext cx="4670717" cy="6857990"/>
          </a:xfrm>
          <a:prstGeom prst="rect">
            <a:avLst/>
          </a:prstGeom>
        </p:spPr>
      </p:pic>
      <p:pic>
        <p:nvPicPr>
          <p:cNvPr id="6" name="Imagem 5" descr="Uma imagem contendo desenho&#10;&#10;Descrição gerada automaticamente">
            <a:extLst>
              <a:ext uri="{FF2B5EF4-FFF2-40B4-BE49-F238E27FC236}">
                <a16:creationId xmlns:a16="http://schemas.microsoft.com/office/drawing/2014/main" id="{F3E38D2D-FE5B-4DC7-885C-52F12BE73CD3}"/>
              </a:ext>
            </a:extLst>
          </p:cNvPr>
          <p:cNvPicPr>
            <a:picLocks noChangeAspect="1"/>
          </p:cNvPicPr>
          <p:nvPr/>
        </p:nvPicPr>
        <p:blipFill>
          <a:blip r:embed="rId4"/>
          <a:stretch>
            <a:fillRect/>
          </a:stretch>
        </p:blipFill>
        <p:spPr>
          <a:xfrm>
            <a:off x="11428785" y="6048078"/>
            <a:ext cx="539948" cy="539948"/>
          </a:xfrm>
          <a:prstGeom prst="rect">
            <a:avLst/>
          </a:prstGeom>
        </p:spPr>
      </p:pic>
    </p:spTree>
    <p:extLst>
      <p:ext uri="{BB962C8B-B14F-4D97-AF65-F5344CB8AC3E}">
        <p14:creationId xmlns:p14="http://schemas.microsoft.com/office/powerpoint/2010/main" val="28447939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CF4EB5C-ED25-4675-8255-2F5B12CFFC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9514EC6E-A557-42A2-BCDC-3ABFFC5E56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905482C9-EB42-4BFE-95BF-7FD661F076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3">
            <a:extLst>
              <a:ext uri="{FF2B5EF4-FFF2-40B4-BE49-F238E27FC236}">
                <a16:creationId xmlns:a16="http://schemas.microsoft.com/office/drawing/2014/main" id="{7539E646-A625-4A26-86ED-BD90EDD329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15">
            <a:extLst>
              <a:ext uri="{FF2B5EF4-FFF2-40B4-BE49-F238E27FC236}">
                <a16:creationId xmlns:a16="http://schemas.microsoft.com/office/drawing/2014/main" id="{8E019540-1104-4B12-9F83-45F5867418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3C47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9D252C1-CB79-7A48-8B09-73762D2B5C4B}"/>
              </a:ext>
            </a:extLst>
          </p:cNvPr>
          <p:cNvSpPr>
            <a:spLocks noGrp="1"/>
          </p:cNvSpPr>
          <p:nvPr>
            <p:ph type="title"/>
          </p:nvPr>
        </p:nvSpPr>
        <p:spPr>
          <a:xfrm>
            <a:off x="783771" y="1066800"/>
            <a:ext cx="5727760" cy="4724400"/>
          </a:xfrm>
        </p:spPr>
        <p:txBody>
          <a:bodyPr vert="horz" lIns="91440" tIns="45720" rIns="91440" bIns="45720" rtlCol="0" anchor="ctr">
            <a:normAutofit/>
          </a:bodyPr>
          <a:lstStyle/>
          <a:p>
            <a:pPr algn="r"/>
            <a:r>
              <a:rPr lang="en-US" sz="6600" b="1" kern="1200" cap="all" dirty="0">
                <a:solidFill>
                  <a:srgbClr val="FFFFFF">
                    <a:alpha val="90000"/>
                  </a:srgbClr>
                </a:solidFill>
                <a:latin typeface="+mj-lt"/>
                <a:ea typeface="+mj-ea"/>
                <a:cs typeface="+mj-cs"/>
              </a:rPr>
              <a:t>story</a:t>
            </a:r>
          </a:p>
        </p:txBody>
      </p:sp>
      <p:sp>
        <p:nvSpPr>
          <p:cNvPr id="18" name="Rectangle 17">
            <a:extLst>
              <a:ext uri="{FF2B5EF4-FFF2-40B4-BE49-F238E27FC236}">
                <a16:creationId xmlns:a16="http://schemas.microsoft.com/office/drawing/2014/main" id="{3580CFD6-E44A-486A-9E73-D8D948F78A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5171433" y="3396996"/>
            <a:ext cx="3703320" cy="6400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pic>
        <p:nvPicPr>
          <p:cNvPr id="4" name="Imagem 3" descr="Uma imagem contendo desenho&#10;&#10;Descrição gerada automaticamente">
            <a:extLst>
              <a:ext uri="{FF2B5EF4-FFF2-40B4-BE49-F238E27FC236}">
                <a16:creationId xmlns:a16="http://schemas.microsoft.com/office/drawing/2014/main" id="{00E59732-3AFB-4251-A712-9E7DB7FFF551}"/>
              </a:ext>
            </a:extLst>
          </p:cNvPr>
          <p:cNvPicPr>
            <a:picLocks noChangeAspect="1"/>
          </p:cNvPicPr>
          <p:nvPr/>
        </p:nvPicPr>
        <p:blipFill>
          <a:blip r:embed="rId3"/>
          <a:stretch>
            <a:fillRect/>
          </a:stretch>
        </p:blipFill>
        <p:spPr>
          <a:xfrm>
            <a:off x="11428785" y="6048078"/>
            <a:ext cx="539948" cy="539948"/>
          </a:xfrm>
          <a:prstGeom prst="rect">
            <a:avLst/>
          </a:prstGeom>
        </p:spPr>
      </p:pic>
    </p:spTree>
    <p:extLst>
      <p:ext uri="{BB962C8B-B14F-4D97-AF65-F5344CB8AC3E}">
        <p14:creationId xmlns:p14="http://schemas.microsoft.com/office/powerpoint/2010/main" val="3327303646"/>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B6B47BF-F3D0-4678-9B20-DA45E1BCAD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403E39E-C6DF-EC44-9B7A-96ACF5725A93}"/>
              </a:ext>
            </a:extLst>
          </p:cNvPr>
          <p:cNvSpPr>
            <a:spLocks noGrp="1"/>
          </p:cNvSpPr>
          <p:nvPr>
            <p:ph type="title"/>
          </p:nvPr>
        </p:nvSpPr>
        <p:spPr>
          <a:xfrm>
            <a:off x="581192" y="1124999"/>
            <a:ext cx="4076149" cy="4608003"/>
          </a:xfrm>
        </p:spPr>
        <p:txBody>
          <a:bodyPr anchor="ctr">
            <a:normAutofit/>
          </a:bodyPr>
          <a:lstStyle/>
          <a:p>
            <a:r>
              <a:rPr lang="en-US" sz="4000" b="1">
                <a:solidFill>
                  <a:schemeClr val="accent1"/>
                </a:solidFill>
              </a:rPr>
              <a:t>THE HEALTH FACTOR</a:t>
            </a:r>
            <a:br>
              <a:rPr lang="en-US" sz="4000" b="1">
                <a:solidFill>
                  <a:schemeClr val="accent1"/>
                </a:solidFill>
              </a:rPr>
            </a:br>
            <a:endParaRPr lang="en-US" sz="4000">
              <a:solidFill>
                <a:schemeClr val="accent1"/>
              </a:solidFill>
            </a:endParaRPr>
          </a:p>
        </p:txBody>
      </p:sp>
      <p:sp>
        <p:nvSpPr>
          <p:cNvPr id="10" name="Rectangle 9">
            <a:extLst>
              <a:ext uri="{FF2B5EF4-FFF2-40B4-BE49-F238E27FC236}">
                <a16:creationId xmlns:a16="http://schemas.microsoft.com/office/drawing/2014/main" id="{19334917-3673-4EF2-BA7C-CC83AEEEAE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5673" y="457200"/>
            <a:ext cx="420624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E1589AE1-C0FC-4B66-9C0D-9EB92F40F4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7585" y="457200"/>
            <a:ext cx="658368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95C6B8AA-0EC1-CE46-9C73-746B65BCF6A5}"/>
              </a:ext>
            </a:extLst>
          </p:cNvPr>
          <p:cNvSpPr>
            <a:spLocks noGrp="1"/>
          </p:cNvSpPr>
          <p:nvPr>
            <p:ph idx="1"/>
          </p:nvPr>
        </p:nvSpPr>
        <p:spPr>
          <a:xfrm>
            <a:off x="5117586" y="1124998"/>
            <a:ext cx="6143248" cy="4608003"/>
          </a:xfrm>
        </p:spPr>
        <p:txBody>
          <a:bodyPr>
            <a:normAutofit/>
          </a:bodyPr>
          <a:lstStyle/>
          <a:p>
            <a:r>
              <a:rPr lang="en-US" sz="2000" dirty="0"/>
              <a:t>Why should we do more? Many of God’s children are either dying or suffering in their health and well-being as a result of violence and abuse. Health authorities tell us that 1.3 million people die worldwide each year as a result of violence in all its forms: collective (as in the case of gangs or war), self-directed (suicide), or interpersonal (such as domestic violence).</a:t>
            </a:r>
            <a:r>
              <a:rPr lang="en-US" sz="2000" baseline="30000" dirty="0"/>
              <a:t>10</a:t>
            </a:r>
            <a:r>
              <a:rPr lang="en-US" sz="2000" dirty="0"/>
              <a:t> Such deaths account for 2.5 percent of global mortality each year. During the first 15 years of the twenty-first century, about six million people perished worldwide from incidents of interpersonal violence alone.</a:t>
            </a:r>
          </a:p>
          <a:p>
            <a:endParaRPr lang="en-US" sz="2000" dirty="0"/>
          </a:p>
        </p:txBody>
      </p:sp>
      <p:pic>
        <p:nvPicPr>
          <p:cNvPr id="7" name="Imagem 6" descr="Uma imagem contendo desenho&#10;&#10;Descrição gerada automaticamente">
            <a:extLst>
              <a:ext uri="{FF2B5EF4-FFF2-40B4-BE49-F238E27FC236}">
                <a16:creationId xmlns:a16="http://schemas.microsoft.com/office/drawing/2014/main" id="{44680E15-7A17-4863-8515-E62769B98E21}"/>
              </a:ext>
            </a:extLst>
          </p:cNvPr>
          <p:cNvPicPr>
            <a:picLocks noChangeAspect="1"/>
          </p:cNvPicPr>
          <p:nvPr/>
        </p:nvPicPr>
        <p:blipFill>
          <a:blip r:embed="rId3"/>
          <a:stretch>
            <a:fillRect/>
          </a:stretch>
        </p:blipFill>
        <p:spPr>
          <a:xfrm>
            <a:off x="11428785" y="6048078"/>
            <a:ext cx="539948" cy="539948"/>
          </a:xfrm>
          <a:prstGeom prst="rect">
            <a:avLst/>
          </a:prstGeom>
        </p:spPr>
      </p:pic>
    </p:spTree>
    <p:extLst>
      <p:ext uri="{BB962C8B-B14F-4D97-AF65-F5344CB8AC3E}">
        <p14:creationId xmlns:p14="http://schemas.microsoft.com/office/powerpoint/2010/main" val="376019405"/>
      </p:ext>
    </p:extLst>
  </p:cSld>
  <p:clrMapOvr>
    <a:overrideClrMapping bg1="dk1" tx1="lt1" bg2="dk2" tx2="lt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04BED40-EAF7-4E55-AFF7-2CD840EBD3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367CCF1-BB1E-41CF-8499-94A870C33E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66751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3DC8B067-42FD-E646-8B6B-A9EEAD534DFE}"/>
              </a:ext>
            </a:extLst>
          </p:cNvPr>
          <p:cNvSpPr>
            <a:spLocks noGrp="1"/>
          </p:cNvSpPr>
          <p:nvPr>
            <p:ph idx="1"/>
          </p:nvPr>
        </p:nvSpPr>
        <p:spPr>
          <a:xfrm>
            <a:off x="581194" y="1896533"/>
            <a:ext cx="6309003" cy="3962266"/>
          </a:xfrm>
        </p:spPr>
        <p:txBody>
          <a:bodyPr>
            <a:normAutofit/>
          </a:bodyPr>
          <a:lstStyle/>
          <a:p>
            <a:pPr algn="ctr"/>
            <a:r>
              <a:rPr lang="en-US" sz="2800" dirty="0">
                <a:solidFill>
                  <a:schemeClr val="tx2"/>
                </a:solidFill>
              </a:rPr>
              <a:t>The wounds of interpersonal violence survivors may not be visible but are felt deeply and, consequently, can be crippling and long-lasting.</a:t>
            </a:r>
            <a:r>
              <a:rPr lang="en-US" sz="2800" baseline="30000" dirty="0">
                <a:solidFill>
                  <a:schemeClr val="tx2"/>
                </a:solidFill>
              </a:rPr>
              <a:t>11</a:t>
            </a:r>
            <a:endParaRPr lang="en-US" sz="2800" dirty="0">
              <a:solidFill>
                <a:schemeClr val="tx2"/>
              </a:solidFill>
            </a:endParaRPr>
          </a:p>
          <a:p>
            <a:pPr algn="ctr"/>
            <a:endParaRPr lang="en-US" sz="2800" dirty="0">
              <a:solidFill>
                <a:schemeClr val="tx2"/>
              </a:solidFill>
            </a:endParaRPr>
          </a:p>
        </p:txBody>
      </p:sp>
      <p:pic>
        <p:nvPicPr>
          <p:cNvPr id="4" name="Picture 3" descr="A picture containing red, sitting, holding, computer&#10;&#10;Description automatically generated">
            <a:extLst>
              <a:ext uri="{FF2B5EF4-FFF2-40B4-BE49-F238E27FC236}">
                <a16:creationId xmlns:a16="http://schemas.microsoft.com/office/drawing/2014/main" id="{C6CD5012-30E5-8A45-9875-8DC27E86E989}"/>
              </a:ext>
            </a:extLst>
          </p:cNvPr>
          <p:cNvPicPr>
            <a:picLocks noChangeAspect="1"/>
          </p:cNvPicPr>
          <p:nvPr/>
        </p:nvPicPr>
        <p:blipFill rotWithShape="1">
          <a:blip r:embed="rId3"/>
          <a:srcRect l="54540" r="-1" b="-1"/>
          <a:stretch/>
        </p:blipFill>
        <p:spPr>
          <a:xfrm>
            <a:off x="7521283" y="10"/>
            <a:ext cx="4670717" cy="6857990"/>
          </a:xfrm>
          <a:prstGeom prst="rect">
            <a:avLst/>
          </a:prstGeom>
        </p:spPr>
      </p:pic>
      <p:pic>
        <p:nvPicPr>
          <p:cNvPr id="6" name="Imagem 5" descr="Uma imagem contendo desenho&#10;&#10;Descrição gerada automaticamente">
            <a:extLst>
              <a:ext uri="{FF2B5EF4-FFF2-40B4-BE49-F238E27FC236}">
                <a16:creationId xmlns:a16="http://schemas.microsoft.com/office/drawing/2014/main" id="{1EC2ECCF-F96C-4C38-A2B2-50AA9CD8CEC7}"/>
              </a:ext>
            </a:extLst>
          </p:cNvPr>
          <p:cNvPicPr>
            <a:picLocks noChangeAspect="1"/>
          </p:cNvPicPr>
          <p:nvPr/>
        </p:nvPicPr>
        <p:blipFill>
          <a:blip r:embed="rId4"/>
          <a:stretch>
            <a:fillRect/>
          </a:stretch>
        </p:blipFill>
        <p:spPr>
          <a:xfrm>
            <a:off x="11428785" y="6048078"/>
            <a:ext cx="539948" cy="539948"/>
          </a:xfrm>
          <a:prstGeom prst="rect">
            <a:avLst/>
          </a:prstGeom>
        </p:spPr>
      </p:pic>
    </p:spTree>
    <p:extLst>
      <p:ext uri="{BB962C8B-B14F-4D97-AF65-F5344CB8AC3E}">
        <p14:creationId xmlns:p14="http://schemas.microsoft.com/office/powerpoint/2010/main" val="37312031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04BED40-EAF7-4E55-AFF7-2CD840EBD3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3BA4B69-4C13-714D-9142-F42100103A81}"/>
              </a:ext>
            </a:extLst>
          </p:cNvPr>
          <p:cNvSpPr>
            <a:spLocks noGrp="1"/>
          </p:cNvSpPr>
          <p:nvPr>
            <p:ph type="title"/>
          </p:nvPr>
        </p:nvSpPr>
        <p:spPr>
          <a:xfrm>
            <a:off x="581193" y="1208593"/>
            <a:ext cx="6309003" cy="1013800"/>
          </a:xfrm>
        </p:spPr>
        <p:txBody>
          <a:bodyPr>
            <a:normAutofit/>
          </a:bodyPr>
          <a:lstStyle/>
          <a:p>
            <a:r>
              <a:rPr lang="en-US" sz="3200" b="1" dirty="0">
                <a:solidFill>
                  <a:srgbClr val="C00000"/>
                </a:solidFill>
                <a:latin typeface="Avenir Next" panose="020B0503020202020204" pitchFamily="34" charset="0"/>
              </a:rPr>
              <a:t>THE INCARNATION </a:t>
            </a:r>
            <a:r>
              <a:rPr lang="en-US" sz="3200" b="1" dirty="0">
                <a:solidFill>
                  <a:schemeClr val="tx2"/>
                </a:solidFill>
                <a:latin typeface="Avenir Next" panose="020B0503020202020204" pitchFamily="34" charset="0"/>
              </a:rPr>
              <a:t>FACTOR</a:t>
            </a:r>
            <a:br>
              <a:rPr lang="en-US" sz="3200" b="1" dirty="0">
                <a:solidFill>
                  <a:schemeClr val="tx2"/>
                </a:solidFill>
                <a:latin typeface="Avenir Next" panose="020B0503020202020204" pitchFamily="34" charset="0"/>
              </a:rPr>
            </a:br>
            <a:endParaRPr lang="en-US" sz="3200" dirty="0">
              <a:solidFill>
                <a:schemeClr val="tx2"/>
              </a:solidFill>
              <a:latin typeface="Avenir Next" panose="020B0503020202020204" pitchFamily="34" charset="0"/>
            </a:endParaRPr>
          </a:p>
        </p:txBody>
      </p:sp>
      <p:sp>
        <p:nvSpPr>
          <p:cNvPr id="11" name="Rectangle 10">
            <a:extLst>
              <a:ext uri="{FF2B5EF4-FFF2-40B4-BE49-F238E27FC236}">
                <a16:creationId xmlns:a16="http://schemas.microsoft.com/office/drawing/2014/main" id="{F367CCF1-BB1E-41CF-8499-94A870C33E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66751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26C34ECC-1EAF-B447-89EC-836809E22A4E}"/>
              </a:ext>
            </a:extLst>
          </p:cNvPr>
          <p:cNvSpPr>
            <a:spLocks noGrp="1"/>
          </p:cNvSpPr>
          <p:nvPr>
            <p:ph idx="1"/>
          </p:nvPr>
        </p:nvSpPr>
        <p:spPr>
          <a:xfrm>
            <a:off x="581194" y="2276361"/>
            <a:ext cx="6309003" cy="3962266"/>
          </a:xfrm>
        </p:spPr>
        <p:txBody>
          <a:bodyPr>
            <a:normAutofit lnSpcReduction="10000"/>
          </a:bodyPr>
          <a:lstStyle/>
          <a:p>
            <a:r>
              <a:rPr lang="en-US" sz="2000" dirty="0">
                <a:solidFill>
                  <a:schemeClr val="tx1"/>
                </a:solidFill>
              </a:rPr>
              <a:t>“A new commandment I give to you, that you love one another; as I have loved you, that you also love one another. By this all will know that you are My disciples, if you have love for one another” (John 13:34, 35, NKJV). </a:t>
            </a:r>
          </a:p>
          <a:p>
            <a:r>
              <a:rPr lang="en-US" sz="2000" dirty="0">
                <a:solidFill>
                  <a:schemeClr val="tx1"/>
                </a:solidFill>
              </a:rPr>
              <a:t>In a congregation of believers that share His good news, the gospel urges us to be agents of healing and support: “Finally, all of you, be like-minded, be sympathetic, love one another, be compassionate and humble” (1 Peter 3:8, NIV).</a:t>
            </a:r>
          </a:p>
          <a:p>
            <a:endParaRPr lang="en-US" sz="2000" dirty="0">
              <a:solidFill>
                <a:schemeClr val="tx2"/>
              </a:solidFill>
            </a:endParaRPr>
          </a:p>
        </p:txBody>
      </p:sp>
      <p:pic>
        <p:nvPicPr>
          <p:cNvPr id="4" name="Picture 3" descr="A picture containing red, sitting, holding, computer&#10;&#10;Description automatically generated">
            <a:extLst>
              <a:ext uri="{FF2B5EF4-FFF2-40B4-BE49-F238E27FC236}">
                <a16:creationId xmlns:a16="http://schemas.microsoft.com/office/drawing/2014/main" id="{D20E4E13-D590-A74A-81F4-B29506DE269A}"/>
              </a:ext>
            </a:extLst>
          </p:cNvPr>
          <p:cNvPicPr>
            <a:picLocks noChangeAspect="1"/>
          </p:cNvPicPr>
          <p:nvPr/>
        </p:nvPicPr>
        <p:blipFill rotWithShape="1">
          <a:blip r:embed="rId3"/>
          <a:srcRect l="54540" r="-1" b="-1"/>
          <a:stretch/>
        </p:blipFill>
        <p:spPr>
          <a:xfrm>
            <a:off x="7521283" y="10"/>
            <a:ext cx="4670717" cy="6857990"/>
          </a:xfrm>
          <a:prstGeom prst="rect">
            <a:avLst/>
          </a:prstGeom>
        </p:spPr>
      </p:pic>
      <p:pic>
        <p:nvPicPr>
          <p:cNvPr id="7" name="Imagem 6" descr="Uma imagem contendo desenho&#10;&#10;Descrição gerada automaticamente">
            <a:extLst>
              <a:ext uri="{FF2B5EF4-FFF2-40B4-BE49-F238E27FC236}">
                <a16:creationId xmlns:a16="http://schemas.microsoft.com/office/drawing/2014/main" id="{7225DE3C-4EB0-4F67-8966-2638539AA06D}"/>
              </a:ext>
            </a:extLst>
          </p:cNvPr>
          <p:cNvPicPr>
            <a:picLocks noChangeAspect="1"/>
          </p:cNvPicPr>
          <p:nvPr/>
        </p:nvPicPr>
        <p:blipFill>
          <a:blip r:embed="rId4"/>
          <a:stretch>
            <a:fillRect/>
          </a:stretch>
        </p:blipFill>
        <p:spPr>
          <a:xfrm>
            <a:off x="11428785" y="6048078"/>
            <a:ext cx="539948" cy="539948"/>
          </a:xfrm>
          <a:prstGeom prst="rect">
            <a:avLst/>
          </a:prstGeom>
        </p:spPr>
      </p:pic>
    </p:spTree>
    <p:extLst>
      <p:ext uri="{BB962C8B-B14F-4D97-AF65-F5344CB8AC3E}">
        <p14:creationId xmlns:p14="http://schemas.microsoft.com/office/powerpoint/2010/main" val="29644848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04BED40-EAF7-4E55-AFF7-2CD840EBD3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367CCF1-BB1E-41CF-8499-94A870C33E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66751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43F429CD-FF87-C845-A4B9-1957861F45C2}"/>
              </a:ext>
            </a:extLst>
          </p:cNvPr>
          <p:cNvSpPr>
            <a:spLocks noGrp="1"/>
          </p:cNvSpPr>
          <p:nvPr>
            <p:ph idx="1"/>
          </p:nvPr>
        </p:nvSpPr>
        <p:spPr>
          <a:xfrm>
            <a:off x="581194" y="1390096"/>
            <a:ext cx="6309003" cy="3962266"/>
          </a:xfrm>
        </p:spPr>
        <p:txBody>
          <a:bodyPr>
            <a:normAutofit/>
          </a:bodyPr>
          <a:lstStyle/>
          <a:p>
            <a:pPr marL="0" indent="0" algn="ctr">
              <a:buNone/>
            </a:pPr>
            <a:r>
              <a:rPr lang="en-US" sz="2400" dirty="0">
                <a:solidFill>
                  <a:schemeClr val="tx2"/>
                </a:solidFill>
              </a:rPr>
              <a:t>“The thief does not come except to steal, and to kill, and to destroy. I have come that they may have life, and that they may have it more abundantly” (John 10:10, NKJV).</a:t>
            </a:r>
          </a:p>
          <a:p>
            <a:pPr marL="0" indent="0" algn="ctr">
              <a:buNone/>
            </a:pPr>
            <a:r>
              <a:rPr lang="en-US" sz="3600" b="1" dirty="0">
                <a:solidFill>
                  <a:schemeClr val="accent1">
                    <a:lumMod val="75000"/>
                  </a:schemeClr>
                </a:solidFill>
                <a:latin typeface="Avenir Next" panose="020B0503020202020204" pitchFamily="34" charset="0"/>
              </a:rPr>
              <a:t>CAN YOU DO MORE?</a:t>
            </a:r>
          </a:p>
          <a:p>
            <a:pPr algn="ctr"/>
            <a:endParaRPr lang="en-US" sz="2400" dirty="0">
              <a:solidFill>
                <a:schemeClr val="tx2"/>
              </a:solidFill>
            </a:endParaRPr>
          </a:p>
        </p:txBody>
      </p:sp>
      <p:pic>
        <p:nvPicPr>
          <p:cNvPr id="4" name="Picture 3" descr="A picture containing red, sitting, holding, computer&#10;&#10;Description automatically generated">
            <a:extLst>
              <a:ext uri="{FF2B5EF4-FFF2-40B4-BE49-F238E27FC236}">
                <a16:creationId xmlns:a16="http://schemas.microsoft.com/office/drawing/2014/main" id="{8FD92514-1C5F-5B46-9D3B-64DE5A77C965}"/>
              </a:ext>
            </a:extLst>
          </p:cNvPr>
          <p:cNvPicPr>
            <a:picLocks noChangeAspect="1"/>
          </p:cNvPicPr>
          <p:nvPr/>
        </p:nvPicPr>
        <p:blipFill rotWithShape="1">
          <a:blip r:embed="rId3"/>
          <a:srcRect l="54540" r="-1" b="-1"/>
          <a:stretch/>
        </p:blipFill>
        <p:spPr>
          <a:xfrm>
            <a:off x="7521283" y="10"/>
            <a:ext cx="4670717" cy="6857990"/>
          </a:xfrm>
          <a:prstGeom prst="rect">
            <a:avLst/>
          </a:prstGeom>
        </p:spPr>
      </p:pic>
      <p:pic>
        <p:nvPicPr>
          <p:cNvPr id="6" name="Imagem 5" descr="Uma imagem contendo desenho&#10;&#10;Descrição gerada automaticamente">
            <a:extLst>
              <a:ext uri="{FF2B5EF4-FFF2-40B4-BE49-F238E27FC236}">
                <a16:creationId xmlns:a16="http://schemas.microsoft.com/office/drawing/2014/main" id="{4960BF4B-CE68-4976-A962-77E1410A5303}"/>
              </a:ext>
            </a:extLst>
          </p:cNvPr>
          <p:cNvPicPr>
            <a:picLocks noChangeAspect="1"/>
          </p:cNvPicPr>
          <p:nvPr/>
        </p:nvPicPr>
        <p:blipFill>
          <a:blip r:embed="rId4"/>
          <a:stretch>
            <a:fillRect/>
          </a:stretch>
        </p:blipFill>
        <p:spPr>
          <a:xfrm>
            <a:off x="11428785" y="6048078"/>
            <a:ext cx="539948" cy="539948"/>
          </a:xfrm>
          <a:prstGeom prst="rect">
            <a:avLst/>
          </a:prstGeom>
        </p:spPr>
      </p:pic>
    </p:spTree>
    <p:extLst>
      <p:ext uri="{BB962C8B-B14F-4D97-AF65-F5344CB8AC3E}">
        <p14:creationId xmlns:p14="http://schemas.microsoft.com/office/powerpoint/2010/main" val="2280795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B56EB9-078F-4952-AC1F-149C7A0AE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0058680-D07C-4893-B2B7-91543F18AB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72603"/>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7B42427A-0A1F-4A55-8705-D9179F1E0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15" name="Rectangle 14">
            <a:extLst>
              <a:ext uri="{FF2B5EF4-FFF2-40B4-BE49-F238E27FC236}">
                <a16:creationId xmlns:a16="http://schemas.microsoft.com/office/drawing/2014/main" id="{EE54A6FE-D8CB-48A3-900B-053D4EBD3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4" name="Picture 3">
            <a:extLst>
              <a:ext uri="{FF2B5EF4-FFF2-40B4-BE49-F238E27FC236}">
                <a16:creationId xmlns:a16="http://schemas.microsoft.com/office/drawing/2014/main" id="{7ABE4B00-EEF3-8F4C-B16B-0BF358E603A1}"/>
              </a:ext>
            </a:extLst>
          </p:cNvPr>
          <p:cNvPicPr>
            <a:picLocks noChangeAspect="1"/>
          </p:cNvPicPr>
          <p:nvPr/>
        </p:nvPicPr>
        <p:blipFill rotWithShape="1">
          <a:blip r:embed="rId3"/>
          <a:srcRect l="57190" r="-1" b="-1"/>
          <a:stretch/>
        </p:blipFill>
        <p:spPr>
          <a:xfrm>
            <a:off x="446534" y="601201"/>
            <a:ext cx="3703320" cy="5774200"/>
          </a:xfrm>
          <a:prstGeom prst="rect">
            <a:avLst/>
          </a:prstGeom>
        </p:spPr>
      </p:pic>
      <p:sp>
        <p:nvSpPr>
          <p:cNvPr id="3" name="Content Placeholder 2">
            <a:extLst>
              <a:ext uri="{FF2B5EF4-FFF2-40B4-BE49-F238E27FC236}">
                <a16:creationId xmlns:a16="http://schemas.microsoft.com/office/drawing/2014/main" id="{15236CD6-F067-8F47-A15B-AD1F9014BF1A}"/>
              </a:ext>
            </a:extLst>
          </p:cNvPr>
          <p:cNvSpPr>
            <a:spLocks noGrp="1"/>
          </p:cNvSpPr>
          <p:nvPr>
            <p:ph idx="1"/>
          </p:nvPr>
        </p:nvSpPr>
        <p:spPr>
          <a:xfrm>
            <a:off x="4382726" y="1460434"/>
            <a:ext cx="6878108" cy="3962266"/>
          </a:xfrm>
        </p:spPr>
        <p:txBody>
          <a:bodyPr>
            <a:normAutofit/>
          </a:bodyPr>
          <a:lstStyle/>
          <a:p>
            <a:r>
              <a:rPr lang="en-US" sz="2800" dirty="0"/>
              <a:t>There is scientific evidence that survivors may talk to their pastors before they talk to anyone else about their abuse.  </a:t>
            </a:r>
          </a:p>
        </p:txBody>
      </p:sp>
      <p:pic>
        <p:nvPicPr>
          <p:cNvPr id="10" name="Imagem 9" descr="Fundo preto com letras brancas&#10;&#10;Descrição gerada automaticamente">
            <a:extLst>
              <a:ext uri="{FF2B5EF4-FFF2-40B4-BE49-F238E27FC236}">
                <a16:creationId xmlns:a16="http://schemas.microsoft.com/office/drawing/2014/main" id="{DCF98B15-907A-4D58-AE5D-2105F56C5401}"/>
              </a:ext>
            </a:extLst>
          </p:cNvPr>
          <p:cNvPicPr>
            <a:picLocks noChangeAspect="1"/>
          </p:cNvPicPr>
          <p:nvPr/>
        </p:nvPicPr>
        <p:blipFill>
          <a:blip r:embed="rId4"/>
          <a:stretch>
            <a:fillRect/>
          </a:stretch>
        </p:blipFill>
        <p:spPr>
          <a:xfrm>
            <a:off x="11428785" y="6048078"/>
            <a:ext cx="539948" cy="539948"/>
          </a:xfrm>
          <a:prstGeom prst="rect">
            <a:avLst/>
          </a:prstGeom>
        </p:spPr>
      </p:pic>
    </p:spTree>
    <p:extLst>
      <p:ext uri="{BB962C8B-B14F-4D97-AF65-F5344CB8AC3E}">
        <p14:creationId xmlns:p14="http://schemas.microsoft.com/office/powerpoint/2010/main" val="2681124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B6B47BF-F3D0-4678-9B20-DA45E1BCAD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157F55D-D2A5-E041-A66D-B545623CF286}"/>
              </a:ext>
            </a:extLst>
          </p:cNvPr>
          <p:cNvSpPr>
            <a:spLocks noGrp="1"/>
          </p:cNvSpPr>
          <p:nvPr>
            <p:ph type="title"/>
          </p:nvPr>
        </p:nvSpPr>
        <p:spPr>
          <a:xfrm>
            <a:off x="581192" y="1124999"/>
            <a:ext cx="4076149" cy="4608003"/>
          </a:xfrm>
        </p:spPr>
        <p:txBody>
          <a:bodyPr anchor="ctr">
            <a:normAutofit/>
          </a:bodyPr>
          <a:lstStyle/>
          <a:p>
            <a:pPr algn="ctr"/>
            <a:r>
              <a:rPr lang="en-US" sz="4400" b="1" dirty="0">
                <a:solidFill>
                  <a:schemeClr val="accent1"/>
                </a:solidFill>
                <a:latin typeface="Avenir Next" panose="020B0503020202020204" pitchFamily="34" charset="0"/>
              </a:rPr>
              <a:t>TYPES OF ABUSE</a:t>
            </a:r>
            <a:br>
              <a:rPr lang="en-US" sz="4400" b="1" dirty="0">
                <a:solidFill>
                  <a:schemeClr val="accent1"/>
                </a:solidFill>
                <a:latin typeface="Avenir Next" panose="020B0503020202020204" pitchFamily="34" charset="0"/>
              </a:rPr>
            </a:br>
            <a:endParaRPr lang="en-US" sz="4400" dirty="0">
              <a:solidFill>
                <a:schemeClr val="accent1"/>
              </a:solidFill>
              <a:latin typeface="Avenir Next" panose="020B0503020202020204" pitchFamily="34" charset="0"/>
            </a:endParaRPr>
          </a:p>
        </p:txBody>
      </p:sp>
      <p:sp>
        <p:nvSpPr>
          <p:cNvPr id="10" name="Rectangle 9">
            <a:extLst>
              <a:ext uri="{FF2B5EF4-FFF2-40B4-BE49-F238E27FC236}">
                <a16:creationId xmlns:a16="http://schemas.microsoft.com/office/drawing/2014/main" id="{19334917-3673-4EF2-BA7C-CC83AEEEAE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5673" y="457200"/>
            <a:ext cx="420624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E1589AE1-C0FC-4B66-9C0D-9EB92F40F4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7585" y="457200"/>
            <a:ext cx="658368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A0147961-EEA0-384C-8B53-A4C6DBC11CDC}"/>
              </a:ext>
            </a:extLst>
          </p:cNvPr>
          <p:cNvSpPr>
            <a:spLocks noGrp="1"/>
          </p:cNvSpPr>
          <p:nvPr>
            <p:ph idx="1"/>
          </p:nvPr>
        </p:nvSpPr>
        <p:spPr>
          <a:xfrm>
            <a:off x="5117586" y="1378217"/>
            <a:ext cx="6143248" cy="4608003"/>
          </a:xfrm>
        </p:spPr>
        <p:txBody>
          <a:bodyPr>
            <a:normAutofit/>
          </a:bodyPr>
          <a:lstStyle/>
          <a:p>
            <a:pPr algn="ctr"/>
            <a:r>
              <a:rPr lang="en-US" sz="2800" dirty="0"/>
              <a:t>Although violence affects everyone, women, children, and the elderly seem to bear the brunt of nonfatal physical, sexual, and psychological abuse. Consider the rates of various </a:t>
            </a:r>
            <a:r>
              <a:rPr lang="en-US" sz="2800" dirty="0">
                <a:solidFill>
                  <a:schemeClr val="tx1"/>
                </a:solidFill>
              </a:rPr>
              <a:t>types of abuse:</a:t>
            </a:r>
            <a:br>
              <a:rPr lang="en-US" sz="2800" dirty="0">
                <a:solidFill>
                  <a:schemeClr val="tx1"/>
                </a:solidFill>
              </a:rPr>
            </a:br>
            <a:endParaRPr lang="en-US" sz="2800" dirty="0">
              <a:solidFill>
                <a:schemeClr val="tx1"/>
              </a:solidFill>
            </a:endParaRPr>
          </a:p>
        </p:txBody>
      </p:sp>
      <p:pic>
        <p:nvPicPr>
          <p:cNvPr id="7" name="Imagem 6" descr="Uma imagem contendo desenho&#10;&#10;Descrição gerada automaticamente">
            <a:extLst>
              <a:ext uri="{FF2B5EF4-FFF2-40B4-BE49-F238E27FC236}">
                <a16:creationId xmlns:a16="http://schemas.microsoft.com/office/drawing/2014/main" id="{53D36166-9D11-4E92-B15A-9FF6C07553C1}"/>
              </a:ext>
            </a:extLst>
          </p:cNvPr>
          <p:cNvPicPr>
            <a:picLocks noChangeAspect="1"/>
          </p:cNvPicPr>
          <p:nvPr/>
        </p:nvPicPr>
        <p:blipFill>
          <a:blip r:embed="rId3"/>
          <a:stretch>
            <a:fillRect/>
          </a:stretch>
        </p:blipFill>
        <p:spPr>
          <a:xfrm>
            <a:off x="11428785" y="6048078"/>
            <a:ext cx="539948" cy="539948"/>
          </a:xfrm>
          <a:prstGeom prst="rect">
            <a:avLst/>
          </a:prstGeom>
        </p:spPr>
      </p:pic>
    </p:spTree>
    <p:extLst>
      <p:ext uri="{BB962C8B-B14F-4D97-AF65-F5344CB8AC3E}">
        <p14:creationId xmlns:p14="http://schemas.microsoft.com/office/powerpoint/2010/main" val="3520654943"/>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0">
            <a:extLst>
              <a:ext uri="{FF2B5EF4-FFF2-40B4-BE49-F238E27FC236}">
                <a16:creationId xmlns:a16="http://schemas.microsoft.com/office/drawing/2014/main" id="{1BB56EB9-078F-4952-AC1F-149C7A0AE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10058680-D07C-4893-B2B7-91543F18AB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72603"/>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4">
            <a:extLst>
              <a:ext uri="{FF2B5EF4-FFF2-40B4-BE49-F238E27FC236}">
                <a16:creationId xmlns:a16="http://schemas.microsoft.com/office/drawing/2014/main" id="{7B42427A-0A1F-4A55-8705-D9179F1E0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7" name="Rectangle 26">
            <a:extLst>
              <a:ext uri="{FF2B5EF4-FFF2-40B4-BE49-F238E27FC236}">
                <a16:creationId xmlns:a16="http://schemas.microsoft.com/office/drawing/2014/main" id="{EE54A6FE-D8CB-48A3-900B-053D4EBD3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5" name="Picture 4">
            <a:extLst>
              <a:ext uri="{FF2B5EF4-FFF2-40B4-BE49-F238E27FC236}">
                <a16:creationId xmlns:a16="http://schemas.microsoft.com/office/drawing/2014/main" id="{730C5341-FA06-8A46-90C6-DA530F3AA00B}"/>
              </a:ext>
            </a:extLst>
          </p:cNvPr>
          <p:cNvPicPr>
            <a:picLocks noChangeAspect="1"/>
          </p:cNvPicPr>
          <p:nvPr/>
        </p:nvPicPr>
        <p:blipFill rotWithShape="1">
          <a:blip r:embed="rId3"/>
          <a:srcRect l="57190" r="-1" b="-1"/>
          <a:stretch/>
        </p:blipFill>
        <p:spPr>
          <a:xfrm>
            <a:off x="446534" y="601201"/>
            <a:ext cx="3703320" cy="5774200"/>
          </a:xfrm>
          <a:prstGeom prst="rect">
            <a:avLst/>
          </a:prstGeom>
        </p:spPr>
      </p:pic>
      <p:sp>
        <p:nvSpPr>
          <p:cNvPr id="3" name="Content Placeholder 2">
            <a:extLst>
              <a:ext uri="{FF2B5EF4-FFF2-40B4-BE49-F238E27FC236}">
                <a16:creationId xmlns:a16="http://schemas.microsoft.com/office/drawing/2014/main" id="{24DAE9E7-B81E-7A45-BD65-C3EC8C54FC14}"/>
              </a:ext>
            </a:extLst>
          </p:cNvPr>
          <p:cNvSpPr>
            <a:spLocks noGrp="1"/>
          </p:cNvSpPr>
          <p:nvPr>
            <p:ph idx="1"/>
          </p:nvPr>
        </p:nvSpPr>
        <p:spPr>
          <a:xfrm>
            <a:off x="4382726" y="1390095"/>
            <a:ext cx="6878108" cy="4616809"/>
          </a:xfrm>
        </p:spPr>
        <p:txBody>
          <a:bodyPr>
            <a:normAutofit fontScale="92500" lnSpcReduction="20000"/>
          </a:bodyPr>
          <a:lstStyle/>
          <a:p>
            <a:pPr lvl="0"/>
            <a:r>
              <a:rPr lang="en-US" sz="2400" b="1" dirty="0"/>
              <a:t>One in four adults </a:t>
            </a:r>
            <a:r>
              <a:rPr lang="en-US" sz="2400" dirty="0"/>
              <a:t>reports having been physically abused as a child.</a:t>
            </a:r>
          </a:p>
          <a:p>
            <a:pPr lvl="0"/>
            <a:r>
              <a:rPr lang="en-US" sz="2400" b="1" dirty="0"/>
              <a:t>One in five women </a:t>
            </a:r>
            <a:r>
              <a:rPr lang="en-US" sz="2400" dirty="0"/>
              <a:t>reports having been sexually abused as a child.</a:t>
            </a:r>
          </a:p>
          <a:p>
            <a:pPr lvl="0"/>
            <a:r>
              <a:rPr lang="en-US" sz="2400" b="1" dirty="0"/>
              <a:t>One in three women </a:t>
            </a:r>
            <a:r>
              <a:rPr lang="en-US" sz="2400" dirty="0"/>
              <a:t>has been a victim of physical or sexual violence by an intimate partner at some point in her lifetime.</a:t>
            </a:r>
          </a:p>
          <a:p>
            <a:pPr lvl="0"/>
            <a:r>
              <a:rPr lang="en-US" sz="2400" b="1" dirty="0"/>
              <a:t>One in seventeen older adults </a:t>
            </a:r>
            <a:r>
              <a:rPr lang="en-US" sz="2400" dirty="0"/>
              <a:t>reported abuse in the past month.</a:t>
            </a:r>
            <a:r>
              <a:rPr lang="en-US" sz="2400" baseline="30000" dirty="0"/>
              <a:t>2</a:t>
            </a:r>
            <a:endParaRPr lang="en-US" sz="2400" dirty="0"/>
          </a:p>
          <a:p>
            <a:pPr lvl="0"/>
            <a:r>
              <a:rPr lang="en-US" sz="2400" dirty="0"/>
              <a:t>Women report higher rates of lifetime exposure to rape, physical violence, and stalking than do men.</a:t>
            </a:r>
            <a:r>
              <a:rPr lang="en-US" sz="2400" baseline="30000" dirty="0"/>
              <a:t>3</a:t>
            </a:r>
            <a:endParaRPr lang="en-US" sz="2400" dirty="0"/>
          </a:p>
          <a:p>
            <a:endParaRPr lang="en-US" sz="2400" dirty="0"/>
          </a:p>
        </p:txBody>
      </p:sp>
      <p:pic>
        <p:nvPicPr>
          <p:cNvPr id="8" name="Imagem 7" descr="Fundo preto com letras brancas&#10;&#10;Descrição gerada automaticamente">
            <a:extLst>
              <a:ext uri="{FF2B5EF4-FFF2-40B4-BE49-F238E27FC236}">
                <a16:creationId xmlns:a16="http://schemas.microsoft.com/office/drawing/2014/main" id="{3B38C156-2454-44A1-840B-47CAFDD7F17D}"/>
              </a:ext>
            </a:extLst>
          </p:cNvPr>
          <p:cNvPicPr>
            <a:picLocks noChangeAspect="1"/>
          </p:cNvPicPr>
          <p:nvPr/>
        </p:nvPicPr>
        <p:blipFill>
          <a:blip r:embed="rId4"/>
          <a:stretch>
            <a:fillRect/>
          </a:stretch>
        </p:blipFill>
        <p:spPr>
          <a:xfrm>
            <a:off x="11428785" y="6048078"/>
            <a:ext cx="539948" cy="539948"/>
          </a:xfrm>
          <a:prstGeom prst="rect">
            <a:avLst/>
          </a:prstGeom>
        </p:spPr>
      </p:pic>
    </p:spTree>
    <p:extLst>
      <p:ext uri="{BB962C8B-B14F-4D97-AF65-F5344CB8AC3E}">
        <p14:creationId xmlns:p14="http://schemas.microsoft.com/office/powerpoint/2010/main" val="7385929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72CB8-A757-1B40-8526-737DA4E54D9B}"/>
              </a:ext>
            </a:extLst>
          </p:cNvPr>
          <p:cNvSpPr>
            <a:spLocks noGrp="1"/>
          </p:cNvSpPr>
          <p:nvPr>
            <p:ph type="title"/>
          </p:nvPr>
        </p:nvSpPr>
        <p:spPr>
          <a:xfrm>
            <a:off x="4515728" y="1208593"/>
            <a:ext cx="7095079" cy="1188720"/>
          </a:xfrm>
        </p:spPr>
        <p:txBody>
          <a:bodyPr>
            <a:normAutofit/>
          </a:bodyPr>
          <a:lstStyle/>
          <a:p>
            <a:r>
              <a:rPr lang="en-US" sz="3200" b="1" dirty="0">
                <a:latin typeface="Avenir Next" panose="020B0503020202020204" pitchFamily="34" charset="0"/>
              </a:rPr>
              <a:t>COMMON YET </a:t>
            </a:r>
            <a:r>
              <a:rPr lang="en-US" sz="3200" b="1" dirty="0">
                <a:solidFill>
                  <a:schemeClr val="tx2">
                    <a:lumMod val="75000"/>
                    <a:lumOff val="25000"/>
                  </a:schemeClr>
                </a:solidFill>
                <a:latin typeface="Avenir Next" panose="020B0503020202020204" pitchFamily="34" charset="0"/>
              </a:rPr>
              <a:t>UNRECOGNIZED</a:t>
            </a:r>
            <a:br>
              <a:rPr lang="en-US" sz="3200" b="1" dirty="0">
                <a:latin typeface="Avenir Next" panose="020B0503020202020204" pitchFamily="34" charset="0"/>
              </a:rPr>
            </a:br>
            <a:endParaRPr lang="en-US" sz="3200" dirty="0">
              <a:latin typeface="Avenir Next" panose="020B0503020202020204" pitchFamily="34" charset="0"/>
            </a:endParaRPr>
          </a:p>
        </p:txBody>
      </p:sp>
      <p:sp>
        <p:nvSpPr>
          <p:cNvPr id="3" name="Content Placeholder 2">
            <a:extLst>
              <a:ext uri="{FF2B5EF4-FFF2-40B4-BE49-F238E27FC236}">
                <a16:creationId xmlns:a16="http://schemas.microsoft.com/office/drawing/2014/main" id="{6E138185-AEF4-8641-8D83-146C2122C3F2}"/>
              </a:ext>
            </a:extLst>
          </p:cNvPr>
          <p:cNvSpPr>
            <a:spLocks noGrp="1"/>
          </p:cNvSpPr>
          <p:nvPr>
            <p:ph idx="1"/>
          </p:nvPr>
        </p:nvSpPr>
        <p:spPr>
          <a:xfrm>
            <a:off x="4389120" y="2087646"/>
            <a:ext cx="7221687" cy="3634486"/>
          </a:xfrm>
        </p:spPr>
        <p:txBody>
          <a:bodyPr>
            <a:normAutofit/>
          </a:bodyPr>
          <a:lstStyle/>
          <a:p>
            <a:r>
              <a:rPr lang="en-US" sz="2000" dirty="0"/>
              <a:t>Even though the harm of physical and sexual abuse is immediately evident, psychological abuse is less recognized and discussed—and often downplayed. </a:t>
            </a:r>
          </a:p>
          <a:p>
            <a:r>
              <a:rPr lang="en-US" sz="2000" dirty="0"/>
              <a:t>Unfortunately, the most common form of emotional abuse is verbal abuse, and it often goes unrecognized as abuse.</a:t>
            </a:r>
          </a:p>
          <a:p>
            <a:pPr marL="0" indent="0">
              <a:buNone/>
            </a:pPr>
            <a:endParaRPr lang="en-US" sz="2000" dirty="0"/>
          </a:p>
        </p:txBody>
      </p:sp>
      <p:pic>
        <p:nvPicPr>
          <p:cNvPr id="4" name="Picture 3">
            <a:extLst>
              <a:ext uri="{FF2B5EF4-FFF2-40B4-BE49-F238E27FC236}">
                <a16:creationId xmlns:a16="http://schemas.microsoft.com/office/drawing/2014/main" id="{A6D43584-87DF-7E48-8898-1583DB51B918}"/>
              </a:ext>
            </a:extLst>
          </p:cNvPr>
          <p:cNvPicPr>
            <a:picLocks noChangeAspect="1"/>
          </p:cNvPicPr>
          <p:nvPr/>
        </p:nvPicPr>
        <p:blipFill rotWithShape="1">
          <a:blip r:embed="rId3"/>
          <a:srcRect l="57190" r="-1" b="-1"/>
          <a:stretch/>
        </p:blipFill>
        <p:spPr>
          <a:xfrm>
            <a:off x="446534" y="601201"/>
            <a:ext cx="3703320" cy="5774200"/>
          </a:xfrm>
          <a:prstGeom prst="rect">
            <a:avLst/>
          </a:prstGeom>
        </p:spPr>
      </p:pic>
      <p:pic>
        <p:nvPicPr>
          <p:cNvPr id="5" name="Imagem 4" descr="Fundo preto com letras brancas&#10;&#10;Descrição gerada automaticamente">
            <a:extLst>
              <a:ext uri="{FF2B5EF4-FFF2-40B4-BE49-F238E27FC236}">
                <a16:creationId xmlns:a16="http://schemas.microsoft.com/office/drawing/2014/main" id="{74778F6B-BB1A-44C7-8371-2D2DFEE1DA4E}"/>
              </a:ext>
            </a:extLst>
          </p:cNvPr>
          <p:cNvPicPr>
            <a:picLocks noChangeAspect="1"/>
          </p:cNvPicPr>
          <p:nvPr/>
        </p:nvPicPr>
        <p:blipFill>
          <a:blip r:embed="rId4"/>
          <a:stretch>
            <a:fillRect/>
          </a:stretch>
        </p:blipFill>
        <p:spPr>
          <a:xfrm>
            <a:off x="11428785" y="6048078"/>
            <a:ext cx="539948" cy="539948"/>
          </a:xfrm>
          <a:prstGeom prst="rect">
            <a:avLst/>
          </a:prstGeom>
        </p:spPr>
      </p:pic>
    </p:spTree>
    <p:extLst>
      <p:ext uri="{BB962C8B-B14F-4D97-AF65-F5344CB8AC3E}">
        <p14:creationId xmlns:p14="http://schemas.microsoft.com/office/powerpoint/2010/main" val="12813756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04BED40-EAF7-4E55-AFF7-2CD840EBD3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B044E3B-04C1-8D4B-B085-7C91115D85C6}"/>
              </a:ext>
            </a:extLst>
          </p:cNvPr>
          <p:cNvSpPr>
            <a:spLocks noGrp="1"/>
          </p:cNvSpPr>
          <p:nvPr>
            <p:ph type="title"/>
          </p:nvPr>
        </p:nvSpPr>
        <p:spPr>
          <a:xfrm>
            <a:off x="398313" y="1208593"/>
            <a:ext cx="7085699" cy="1013800"/>
          </a:xfrm>
        </p:spPr>
        <p:txBody>
          <a:bodyPr>
            <a:normAutofit fontScale="90000"/>
          </a:bodyPr>
          <a:lstStyle/>
          <a:p>
            <a:r>
              <a:rPr lang="en-US" sz="3200" b="1" dirty="0">
                <a:latin typeface="Avenir Next" panose="020B0503020202020204" pitchFamily="34" charset="0"/>
              </a:rPr>
              <a:t>RECOGNIZING </a:t>
            </a:r>
            <a:r>
              <a:rPr lang="en-US" sz="3200" b="1" dirty="0">
                <a:solidFill>
                  <a:schemeClr val="tx2">
                    <a:lumMod val="75000"/>
                    <a:lumOff val="25000"/>
                  </a:schemeClr>
                </a:solidFill>
                <a:latin typeface="Avenir Next" panose="020B0503020202020204" pitchFamily="34" charset="0"/>
              </a:rPr>
              <a:t>EMOTIONAL ABUSE</a:t>
            </a:r>
            <a:br>
              <a:rPr lang="en-US" sz="3200" b="1" dirty="0">
                <a:latin typeface="Avenir Next" panose="020B0503020202020204" pitchFamily="34" charset="0"/>
              </a:rPr>
            </a:br>
            <a:endParaRPr lang="en-US" sz="3200" dirty="0">
              <a:solidFill>
                <a:schemeClr val="tx2"/>
              </a:solidFill>
              <a:latin typeface="Avenir Next" panose="020B0503020202020204" pitchFamily="34" charset="0"/>
            </a:endParaRPr>
          </a:p>
        </p:txBody>
      </p:sp>
      <p:sp>
        <p:nvSpPr>
          <p:cNvPr id="11" name="Rectangle 10">
            <a:extLst>
              <a:ext uri="{FF2B5EF4-FFF2-40B4-BE49-F238E27FC236}">
                <a16:creationId xmlns:a16="http://schemas.microsoft.com/office/drawing/2014/main" id="{F367CCF1-BB1E-41CF-8499-94A870C33E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66751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215FB8E0-771E-4D47-B43D-F130486AA218}"/>
              </a:ext>
            </a:extLst>
          </p:cNvPr>
          <p:cNvSpPr>
            <a:spLocks noGrp="1"/>
          </p:cNvSpPr>
          <p:nvPr>
            <p:ph idx="1"/>
          </p:nvPr>
        </p:nvSpPr>
        <p:spPr>
          <a:xfrm>
            <a:off x="496787" y="1193147"/>
            <a:ext cx="6309003" cy="3962266"/>
          </a:xfrm>
        </p:spPr>
        <p:txBody>
          <a:bodyPr>
            <a:normAutofit/>
          </a:bodyPr>
          <a:lstStyle/>
          <a:p>
            <a:pPr marL="0" indent="0">
              <a:buNone/>
            </a:pPr>
            <a:r>
              <a:rPr lang="en-US" sz="2000" dirty="0"/>
              <a:t>When we talk about emotional abuse, we must take into consideration a number of important questions. </a:t>
            </a:r>
          </a:p>
          <a:p>
            <a:r>
              <a:rPr lang="en-US" sz="2000" b="1" dirty="0"/>
              <a:t>Would you recognize emotional abuse? </a:t>
            </a:r>
          </a:p>
          <a:p>
            <a:r>
              <a:rPr lang="en-US" sz="2000" b="1" dirty="0"/>
              <a:t>How would you respond if someone psychologically abused you? </a:t>
            </a:r>
          </a:p>
          <a:p>
            <a:r>
              <a:rPr lang="en-US" sz="2000" b="1" dirty="0"/>
              <a:t>What does the Bible say about it? </a:t>
            </a:r>
            <a:endParaRPr lang="en-US" sz="2000" b="1" dirty="0">
              <a:solidFill>
                <a:schemeClr val="tx2"/>
              </a:solidFill>
            </a:endParaRPr>
          </a:p>
        </p:txBody>
      </p:sp>
      <p:pic>
        <p:nvPicPr>
          <p:cNvPr id="4" name="Picture 3">
            <a:extLst>
              <a:ext uri="{FF2B5EF4-FFF2-40B4-BE49-F238E27FC236}">
                <a16:creationId xmlns:a16="http://schemas.microsoft.com/office/drawing/2014/main" id="{EAE9ACC9-1A15-5E49-B327-6317E72A03E6}"/>
              </a:ext>
            </a:extLst>
          </p:cNvPr>
          <p:cNvPicPr>
            <a:picLocks noChangeAspect="1"/>
          </p:cNvPicPr>
          <p:nvPr/>
        </p:nvPicPr>
        <p:blipFill rotWithShape="1">
          <a:blip r:embed="rId3"/>
          <a:srcRect l="54540" r="-1" b="-1"/>
          <a:stretch/>
        </p:blipFill>
        <p:spPr>
          <a:xfrm>
            <a:off x="7521283" y="10"/>
            <a:ext cx="4670717" cy="6857990"/>
          </a:xfrm>
          <a:prstGeom prst="rect">
            <a:avLst/>
          </a:prstGeom>
        </p:spPr>
      </p:pic>
      <p:pic>
        <p:nvPicPr>
          <p:cNvPr id="7" name="Imagem 6" descr="Uma imagem contendo desenho&#10;&#10;Descrição gerada automaticamente">
            <a:extLst>
              <a:ext uri="{FF2B5EF4-FFF2-40B4-BE49-F238E27FC236}">
                <a16:creationId xmlns:a16="http://schemas.microsoft.com/office/drawing/2014/main" id="{47885F50-351E-488E-B43F-F0E044472306}"/>
              </a:ext>
            </a:extLst>
          </p:cNvPr>
          <p:cNvPicPr>
            <a:picLocks noChangeAspect="1"/>
          </p:cNvPicPr>
          <p:nvPr/>
        </p:nvPicPr>
        <p:blipFill>
          <a:blip r:embed="rId4"/>
          <a:stretch>
            <a:fillRect/>
          </a:stretch>
        </p:blipFill>
        <p:spPr>
          <a:xfrm>
            <a:off x="11428785" y="6048078"/>
            <a:ext cx="539948" cy="539948"/>
          </a:xfrm>
          <a:prstGeom prst="rect">
            <a:avLst/>
          </a:prstGeom>
        </p:spPr>
      </p:pic>
    </p:spTree>
    <p:extLst>
      <p:ext uri="{BB962C8B-B14F-4D97-AF65-F5344CB8AC3E}">
        <p14:creationId xmlns:p14="http://schemas.microsoft.com/office/powerpoint/2010/main" val="9010718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44E3B-04C1-8D4B-B085-7C91115D85C6}"/>
              </a:ext>
            </a:extLst>
          </p:cNvPr>
          <p:cNvSpPr>
            <a:spLocks noGrp="1"/>
          </p:cNvSpPr>
          <p:nvPr>
            <p:ph type="title"/>
          </p:nvPr>
        </p:nvSpPr>
        <p:spPr>
          <a:xfrm>
            <a:off x="581193" y="702156"/>
            <a:ext cx="6309003" cy="1013800"/>
          </a:xfrm>
        </p:spPr>
        <p:txBody>
          <a:bodyPr>
            <a:normAutofit/>
          </a:bodyPr>
          <a:lstStyle/>
          <a:p>
            <a:endParaRPr lang="en-US" dirty="0">
              <a:solidFill>
                <a:schemeClr val="tx2"/>
              </a:solidFill>
            </a:endParaRPr>
          </a:p>
        </p:txBody>
      </p:sp>
      <p:sp>
        <p:nvSpPr>
          <p:cNvPr id="3" name="Content Placeholder 2">
            <a:extLst>
              <a:ext uri="{FF2B5EF4-FFF2-40B4-BE49-F238E27FC236}">
                <a16:creationId xmlns:a16="http://schemas.microsoft.com/office/drawing/2014/main" id="{215FB8E0-771E-4D47-B43D-F130486AA218}"/>
              </a:ext>
            </a:extLst>
          </p:cNvPr>
          <p:cNvSpPr>
            <a:spLocks noGrp="1"/>
          </p:cNvSpPr>
          <p:nvPr>
            <p:ph idx="1"/>
          </p:nvPr>
        </p:nvSpPr>
        <p:spPr>
          <a:xfrm>
            <a:off x="581194" y="1896533"/>
            <a:ext cx="6309003" cy="3962266"/>
          </a:xfrm>
        </p:spPr>
        <p:txBody>
          <a:bodyPr>
            <a:normAutofit/>
          </a:bodyPr>
          <a:lstStyle/>
          <a:p>
            <a:pPr algn="ctr"/>
            <a:r>
              <a:rPr lang="en-US" sz="2400" dirty="0"/>
              <a:t>The most frequent type of psychological aggression used for both men and women is </a:t>
            </a:r>
            <a:r>
              <a:rPr lang="en-US" sz="2400" b="1" dirty="0"/>
              <a:t>coercive control involving the demand to know her or his whereabouts at all times. </a:t>
            </a:r>
          </a:p>
          <a:p>
            <a:pPr algn="ctr"/>
            <a:endParaRPr lang="en-US" sz="2400" dirty="0">
              <a:solidFill>
                <a:schemeClr val="tx2"/>
              </a:solidFill>
            </a:endParaRPr>
          </a:p>
        </p:txBody>
      </p:sp>
      <p:pic>
        <p:nvPicPr>
          <p:cNvPr id="4" name="Picture 3">
            <a:extLst>
              <a:ext uri="{FF2B5EF4-FFF2-40B4-BE49-F238E27FC236}">
                <a16:creationId xmlns:a16="http://schemas.microsoft.com/office/drawing/2014/main" id="{EAE9ACC9-1A15-5E49-B327-6317E72A03E6}"/>
              </a:ext>
            </a:extLst>
          </p:cNvPr>
          <p:cNvPicPr>
            <a:picLocks noChangeAspect="1"/>
          </p:cNvPicPr>
          <p:nvPr/>
        </p:nvPicPr>
        <p:blipFill rotWithShape="1">
          <a:blip r:embed="rId3"/>
          <a:srcRect l="54540" r="-1" b="-1"/>
          <a:stretch/>
        </p:blipFill>
        <p:spPr>
          <a:xfrm>
            <a:off x="7521283" y="10"/>
            <a:ext cx="4670717" cy="6857990"/>
          </a:xfrm>
          <a:prstGeom prst="rect">
            <a:avLst/>
          </a:prstGeom>
        </p:spPr>
      </p:pic>
      <p:pic>
        <p:nvPicPr>
          <p:cNvPr id="5" name="Imagem 4" descr="Uma imagem contendo desenho&#10;&#10;Descrição gerada automaticamente">
            <a:extLst>
              <a:ext uri="{FF2B5EF4-FFF2-40B4-BE49-F238E27FC236}">
                <a16:creationId xmlns:a16="http://schemas.microsoft.com/office/drawing/2014/main" id="{E58D1CEF-7528-4DB5-AC50-D03B7D5315B6}"/>
              </a:ext>
            </a:extLst>
          </p:cNvPr>
          <p:cNvPicPr>
            <a:picLocks noChangeAspect="1"/>
          </p:cNvPicPr>
          <p:nvPr/>
        </p:nvPicPr>
        <p:blipFill>
          <a:blip r:embed="rId4"/>
          <a:stretch>
            <a:fillRect/>
          </a:stretch>
        </p:blipFill>
        <p:spPr>
          <a:xfrm>
            <a:off x="11428785" y="6048078"/>
            <a:ext cx="539948" cy="539948"/>
          </a:xfrm>
          <a:prstGeom prst="rect">
            <a:avLst/>
          </a:prstGeom>
        </p:spPr>
      </p:pic>
    </p:spTree>
    <p:extLst>
      <p:ext uri="{BB962C8B-B14F-4D97-AF65-F5344CB8AC3E}">
        <p14:creationId xmlns:p14="http://schemas.microsoft.com/office/powerpoint/2010/main" val="17546460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B56EB9-078F-4952-AC1F-149C7A0AE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8228E56-3DA6-604C-8329-AAA678863105}"/>
              </a:ext>
            </a:extLst>
          </p:cNvPr>
          <p:cNvSpPr>
            <a:spLocks noGrp="1"/>
          </p:cNvSpPr>
          <p:nvPr>
            <p:ph type="title"/>
          </p:nvPr>
        </p:nvSpPr>
        <p:spPr>
          <a:xfrm>
            <a:off x="4382724" y="1574352"/>
            <a:ext cx="7225075" cy="1013800"/>
          </a:xfrm>
        </p:spPr>
        <p:txBody>
          <a:bodyPr>
            <a:noAutofit/>
          </a:bodyPr>
          <a:lstStyle/>
          <a:p>
            <a:pPr>
              <a:lnSpc>
                <a:spcPct val="100000"/>
              </a:lnSpc>
            </a:pPr>
            <a:r>
              <a:rPr lang="en-US" sz="2800" b="1" dirty="0">
                <a:solidFill>
                  <a:schemeClr val="tx2"/>
                </a:solidFill>
                <a:latin typeface="Avenir Next" panose="020B0503020202020204" pitchFamily="34" charset="0"/>
              </a:rPr>
              <a:t>THE PREVALENCE OF EMOTIONAL </a:t>
            </a:r>
            <a:r>
              <a:rPr lang="en-US" sz="2800" b="1" dirty="0">
                <a:solidFill>
                  <a:schemeClr val="tx2">
                    <a:lumMod val="75000"/>
                    <a:lumOff val="25000"/>
                  </a:schemeClr>
                </a:solidFill>
                <a:latin typeface="Avenir Next" panose="020B0503020202020204" pitchFamily="34" charset="0"/>
              </a:rPr>
              <a:t>ABUSE AMONG CHRISTIANS</a:t>
            </a:r>
            <a:br>
              <a:rPr lang="en-US" sz="2800" b="1" dirty="0">
                <a:solidFill>
                  <a:schemeClr val="tx2"/>
                </a:solidFill>
                <a:latin typeface="Avenir Next" panose="020B0503020202020204" pitchFamily="34" charset="0"/>
              </a:rPr>
            </a:br>
            <a:endParaRPr lang="en-US" sz="2800" dirty="0">
              <a:solidFill>
                <a:schemeClr val="tx2"/>
              </a:solidFill>
              <a:latin typeface="Avenir Next" panose="020B0503020202020204" pitchFamily="34" charset="0"/>
            </a:endParaRPr>
          </a:p>
        </p:txBody>
      </p:sp>
      <p:sp>
        <p:nvSpPr>
          <p:cNvPr id="11" name="Rectangle 10">
            <a:extLst>
              <a:ext uri="{FF2B5EF4-FFF2-40B4-BE49-F238E27FC236}">
                <a16:creationId xmlns:a16="http://schemas.microsoft.com/office/drawing/2014/main" id="{10058680-D07C-4893-B2B7-91543F18AB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72603"/>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7B42427A-0A1F-4A55-8705-D9179F1E0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15" name="Rectangle 14">
            <a:extLst>
              <a:ext uri="{FF2B5EF4-FFF2-40B4-BE49-F238E27FC236}">
                <a16:creationId xmlns:a16="http://schemas.microsoft.com/office/drawing/2014/main" id="{EE54A6FE-D8CB-48A3-900B-053D4EBD3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4" name="Picture 3" descr="A picture containing red, sitting, holding, computer&#10;&#10;Description automatically generated">
            <a:extLst>
              <a:ext uri="{FF2B5EF4-FFF2-40B4-BE49-F238E27FC236}">
                <a16:creationId xmlns:a16="http://schemas.microsoft.com/office/drawing/2014/main" id="{FD099891-407C-4E43-A5BC-905C0511A461}"/>
              </a:ext>
            </a:extLst>
          </p:cNvPr>
          <p:cNvPicPr>
            <a:picLocks noChangeAspect="1"/>
          </p:cNvPicPr>
          <p:nvPr/>
        </p:nvPicPr>
        <p:blipFill rotWithShape="1">
          <a:blip r:embed="rId3"/>
          <a:srcRect l="57190" r="-1" b="-1"/>
          <a:stretch/>
        </p:blipFill>
        <p:spPr>
          <a:xfrm>
            <a:off x="446534" y="601201"/>
            <a:ext cx="3703320" cy="5774200"/>
          </a:xfrm>
          <a:prstGeom prst="rect">
            <a:avLst/>
          </a:prstGeom>
        </p:spPr>
      </p:pic>
      <p:sp>
        <p:nvSpPr>
          <p:cNvPr id="3" name="Content Placeholder 2">
            <a:extLst>
              <a:ext uri="{FF2B5EF4-FFF2-40B4-BE49-F238E27FC236}">
                <a16:creationId xmlns:a16="http://schemas.microsoft.com/office/drawing/2014/main" id="{392659EA-54CC-D848-B193-7812E7938081}"/>
              </a:ext>
            </a:extLst>
          </p:cNvPr>
          <p:cNvSpPr>
            <a:spLocks noGrp="1"/>
          </p:cNvSpPr>
          <p:nvPr>
            <p:ph idx="1"/>
          </p:nvPr>
        </p:nvSpPr>
        <p:spPr>
          <a:xfrm>
            <a:off x="4382726" y="1854331"/>
            <a:ext cx="6878108" cy="3962266"/>
          </a:xfrm>
        </p:spPr>
        <p:txBody>
          <a:bodyPr>
            <a:normAutofit/>
          </a:bodyPr>
          <a:lstStyle/>
          <a:p>
            <a:r>
              <a:rPr lang="en-US" sz="2000" b="1" dirty="0"/>
              <a:t>Adventist Health Study-2 </a:t>
            </a:r>
            <a:r>
              <a:rPr lang="en-US" sz="2000" dirty="0"/>
              <a:t>did conduct an analysis exploring the prevalence of emotional abuse during childhood among 10,283 Seventh-day Adventist adults in North America participating in the research.</a:t>
            </a:r>
            <a:r>
              <a:rPr lang="en-US" sz="2000" baseline="30000" dirty="0"/>
              <a:t>5</a:t>
            </a:r>
            <a:r>
              <a:rPr lang="en-US" sz="2000" dirty="0"/>
              <a:t> </a:t>
            </a:r>
            <a:r>
              <a:rPr lang="en-US" sz="2000" b="1" dirty="0"/>
              <a:t>In this study, 39 percent of females and 35 percent of males reported experiencing emotional abuse by their parent (father or mother) before the age of 18. </a:t>
            </a:r>
          </a:p>
        </p:txBody>
      </p:sp>
      <p:pic>
        <p:nvPicPr>
          <p:cNvPr id="10" name="Imagem 9" descr="Fundo preto com letras brancas&#10;&#10;Descrição gerada automaticamente">
            <a:extLst>
              <a:ext uri="{FF2B5EF4-FFF2-40B4-BE49-F238E27FC236}">
                <a16:creationId xmlns:a16="http://schemas.microsoft.com/office/drawing/2014/main" id="{BD01368C-9C92-4FC4-8217-33BA16DA265E}"/>
              </a:ext>
            </a:extLst>
          </p:cNvPr>
          <p:cNvPicPr>
            <a:picLocks noChangeAspect="1"/>
          </p:cNvPicPr>
          <p:nvPr/>
        </p:nvPicPr>
        <p:blipFill>
          <a:blip r:embed="rId4"/>
          <a:stretch>
            <a:fillRect/>
          </a:stretch>
        </p:blipFill>
        <p:spPr>
          <a:xfrm>
            <a:off x="11428785" y="6048078"/>
            <a:ext cx="539948" cy="539948"/>
          </a:xfrm>
          <a:prstGeom prst="rect">
            <a:avLst/>
          </a:prstGeom>
        </p:spPr>
      </p:pic>
    </p:spTree>
    <p:extLst>
      <p:ext uri="{BB962C8B-B14F-4D97-AF65-F5344CB8AC3E}">
        <p14:creationId xmlns:p14="http://schemas.microsoft.com/office/powerpoint/2010/main" val="772697238"/>
      </p:ext>
    </p:extLst>
  </p:cSld>
  <p:clrMapOvr>
    <a:masterClrMapping/>
  </p:clrMapOvr>
</p:sld>
</file>

<file path=ppt/theme/theme1.xml><?xml version="1.0" encoding="utf-8"?>
<a:theme xmlns:a="http://schemas.openxmlformats.org/drawingml/2006/main" name="DividendVTI">
  <a:themeElements>
    <a:clrScheme name="AnalogousFromRegularSeedLeftStep">
      <a:dk1>
        <a:srgbClr val="000000"/>
      </a:dk1>
      <a:lt1>
        <a:srgbClr val="FFFFFF"/>
      </a:lt1>
      <a:dk2>
        <a:srgbClr val="24413A"/>
      </a:dk2>
      <a:lt2>
        <a:srgbClr val="EFECEB"/>
      </a:lt2>
      <a:accent1>
        <a:srgbClr val="46AFCA"/>
      </a:accent1>
      <a:accent2>
        <a:srgbClr val="33B398"/>
      </a:accent2>
      <a:accent3>
        <a:srgbClr val="40B76C"/>
      </a:accent3>
      <a:accent4>
        <a:srgbClr val="3AB834"/>
      </a:accent4>
      <a:accent5>
        <a:srgbClr val="72B13D"/>
      </a:accent5>
      <a:accent6>
        <a:srgbClr val="9BAA30"/>
      </a:accent6>
      <a:hlink>
        <a:srgbClr val="C76E57"/>
      </a:hlink>
      <a:folHlink>
        <a:srgbClr val="878787"/>
      </a:folHlink>
    </a:clrScheme>
    <a:fontScheme name="Dividend">
      <a:majorFont>
        <a:latin typeface="Arial Nova Ligh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ova Ligh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182</TotalTime>
  <Words>4709</Words>
  <Application>Microsoft Macintosh PowerPoint</Application>
  <PresentationFormat>Widescreen</PresentationFormat>
  <Paragraphs>158</Paragraphs>
  <Slides>23</Slides>
  <Notes>23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Arial Nova Light</vt:lpstr>
      <vt:lpstr>Avenir Next</vt:lpstr>
      <vt:lpstr>Book Antiqua</vt:lpstr>
      <vt:lpstr>Calibri</vt:lpstr>
      <vt:lpstr>Wingdings 2</vt:lpstr>
      <vt:lpstr>DividendVTI</vt:lpstr>
      <vt:lpstr>The wounds of abuse Can We Do More?  </vt:lpstr>
      <vt:lpstr>story</vt:lpstr>
      <vt:lpstr>PowerPoint Presentation</vt:lpstr>
      <vt:lpstr>TYPES OF ABUSE </vt:lpstr>
      <vt:lpstr>PowerPoint Presentation</vt:lpstr>
      <vt:lpstr>COMMON YET UNRECOGNIZED </vt:lpstr>
      <vt:lpstr>RECOGNIZING EMOTIONAL ABUSE </vt:lpstr>
      <vt:lpstr>PowerPoint Presentation</vt:lpstr>
      <vt:lpstr>THE PREVALENCE OF EMOTIONAL ABUSE AMONG CHRISTIANS </vt:lpstr>
      <vt:lpstr>EMOTIONAL ABUSE  VERSUS CONFLICT </vt:lpstr>
      <vt:lpstr>PowerPoint Presentation</vt:lpstr>
      <vt:lpstr>HOW TO HELP SOMEONE RESPOND  IF THEY ARE BEING PSYCHOLOGICALLY ABUSED </vt:lpstr>
      <vt:lpstr>1. Study the emotionally abusive  tactics and learn to be assertive</vt:lpstr>
      <vt:lpstr>2. Set healthy boundaries. </vt:lpstr>
      <vt:lpstr>3. Build your  self-worth and self- respect</vt:lpstr>
      <vt:lpstr>4. Seek help from a professional counselor. </vt:lpstr>
      <vt:lpstr>5. Seek comfort, healing, and wisdom from God. </vt:lpstr>
      <vt:lpstr>CAN WE DO MORE? </vt:lpstr>
      <vt:lpstr>PowerPoint Presentation</vt:lpstr>
      <vt:lpstr>THE HEALTH FACTOR </vt:lpstr>
      <vt:lpstr>PowerPoint Presentation</vt:lpstr>
      <vt:lpstr>THE INCARNATION FACTOR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wounds of abuse Can We do More?</dc:title>
  <dc:creator>Arrais, Raquel</dc:creator>
  <cp:lastModifiedBy>Turner, Rebecca</cp:lastModifiedBy>
  <cp:revision>18</cp:revision>
  <dcterms:created xsi:type="dcterms:W3CDTF">2020-04-14T13:18:25Z</dcterms:created>
  <dcterms:modified xsi:type="dcterms:W3CDTF">2020-04-27T16:23:43Z</dcterms:modified>
</cp:coreProperties>
</file>