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8"/>
  </p:notesMasterIdLst>
  <p:sldIdLst>
    <p:sldId id="256" r:id="rId2"/>
    <p:sldId id="257" r:id="rId3"/>
    <p:sldId id="262" r:id="rId4"/>
    <p:sldId id="263" r:id="rId5"/>
    <p:sldId id="258" r:id="rId6"/>
    <p:sldId id="272" r:id="rId7"/>
    <p:sldId id="264" r:id="rId8"/>
    <p:sldId id="265" r:id="rId9"/>
    <p:sldId id="266" r:id="rId10"/>
    <p:sldId id="267" r:id="rId11"/>
    <p:sldId id="274" r:id="rId12"/>
    <p:sldId id="273" r:id="rId13"/>
    <p:sldId id="268" r:id="rId14"/>
    <p:sldId id="269" r:id="rId15"/>
    <p:sldId id="270" r:id="rId16"/>
    <p:sldId id="27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86"/>
    <p:restoredTop sz="53691"/>
  </p:normalViewPr>
  <p:slideViewPr>
    <p:cSldViewPr snapToGrid="0" snapToObjects="1">
      <p:cViewPr varScale="1">
        <p:scale>
          <a:sx n="106" d="100"/>
          <a:sy n="106" d="100"/>
        </p:scale>
        <p:origin x="192" y="21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AE4393F-D2D3-F54A-B271-B29260C38861}" type="datetimeFigureOut">
              <a:rPr lang="en-US" smtClean="0"/>
              <a:t>4/23/20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BCF352C-DB0B-4640-9C81-870EB7CEE846}" type="slidenum">
              <a:rPr lang="en-US" smtClean="0"/>
              <a:t>‹#›</a:t>
            </a:fld>
            <a:endParaRPr lang="en-US"/>
          </a:p>
        </p:txBody>
      </p:sp>
    </p:spTree>
    <p:extLst>
      <p:ext uri="{BB962C8B-B14F-4D97-AF65-F5344CB8AC3E}">
        <p14:creationId xmlns:p14="http://schemas.microsoft.com/office/powerpoint/2010/main" val="28022433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latin typeface="Avenir Next" panose="020B0503020202020204" pitchFamily="34" charset="0"/>
              </a:rPr>
              <a:t>WHEN JESUS ENDED IT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Written by Anthony R. Kent</a:t>
            </a:r>
          </a:p>
        </p:txBody>
      </p:sp>
      <p:sp>
        <p:nvSpPr>
          <p:cNvPr id="4" name="Slide Number Placeholder 3"/>
          <p:cNvSpPr>
            <a:spLocks noGrp="1"/>
          </p:cNvSpPr>
          <p:nvPr>
            <p:ph type="sldNum" sz="quarter" idx="5"/>
          </p:nvPr>
        </p:nvSpPr>
        <p:spPr/>
        <p:txBody>
          <a:bodyPr/>
          <a:lstStyle/>
          <a:p>
            <a:fld id="{9BCF352C-DB0B-4640-9C81-870EB7CEE846}" type="slidenum">
              <a:rPr lang="en-US" smtClean="0"/>
              <a:t>1</a:t>
            </a:fld>
            <a:endParaRPr lang="en-US"/>
          </a:p>
        </p:txBody>
      </p:sp>
    </p:spTree>
    <p:extLst>
      <p:ext uri="{BB962C8B-B14F-4D97-AF65-F5344CB8AC3E}">
        <p14:creationId xmlns:p14="http://schemas.microsoft.com/office/powerpoint/2010/main" val="8427012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Was Jesus breaking the Sabbath by healing this woman or any other person on Sabbath? No, is the only answer! Jesus did nothing on Sabbath to desecrate the holiness of the day! Ending the misery of a woman on Sabbath is not breaking the Sabbath! It’s observing the Sabbath in its truest form!</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Ellen G. White offers us some valuable insights regarding Jesus and the Sabbath: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“Christ, during His earthly ministry, emphasized the binding claims of the Sabbath; in all His teaching He showed reverence for the institution He Himself had given. In His days the Sabbath had become so perverted that its observance reflected the character of selfish and arbitrary men rather than the character of God. Christ set aside the false teaching by which those who claimed to know God had misrepresented Him. Although followed with merciless hostility by the rabbis, He did not even appear to conform to their requirements, but went straight forward keeping the Sabbath according to the law of God” (Ellen G. White, </a:t>
            </a:r>
            <a:r>
              <a:rPr lang="en-US" sz="1200" i="1" kern="1200" dirty="0">
                <a:solidFill>
                  <a:schemeClr val="tx1"/>
                </a:solidFill>
                <a:effectLst/>
                <a:latin typeface="+mn-lt"/>
                <a:ea typeface="+mn-ea"/>
                <a:cs typeface="+mn-cs"/>
              </a:rPr>
              <a:t>Prophets and Kings</a:t>
            </a:r>
            <a:r>
              <a:rPr lang="en-US" sz="1200" kern="1200" dirty="0">
                <a:solidFill>
                  <a:schemeClr val="tx1"/>
                </a:solidFill>
                <a:effectLst/>
                <a:latin typeface="+mn-lt"/>
                <a:ea typeface="+mn-ea"/>
                <a:cs typeface="+mn-cs"/>
              </a:rPr>
              <a:t>, 183).</a:t>
            </a:r>
          </a:p>
          <a:p>
            <a:r>
              <a:rPr lang="en-US" sz="1200" kern="1200" dirty="0">
                <a:solidFill>
                  <a:schemeClr val="tx1"/>
                </a:solidFill>
                <a:effectLst/>
                <a:latin typeface="+mn-lt"/>
                <a:ea typeface="+mn-ea"/>
                <a:cs typeface="+mn-cs"/>
              </a:rPr>
              <a:t> </a:t>
            </a:r>
          </a:p>
          <a:p>
            <a:r>
              <a:rPr lang="en-US" sz="1200" u="none" kern="1200" dirty="0">
                <a:solidFill>
                  <a:schemeClr val="tx1"/>
                </a:solidFill>
                <a:effectLst/>
                <a:latin typeface="+mn-lt"/>
                <a:ea typeface="+mn-ea"/>
                <a:cs typeface="+mn-cs"/>
              </a:rPr>
              <a:t>Ellen </a:t>
            </a:r>
            <a:r>
              <a:rPr lang="en-US" sz="1200" kern="1200" dirty="0">
                <a:solidFill>
                  <a:schemeClr val="tx1"/>
                </a:solidFill>
                <a:effectLst/>
                <a:latin typeface="+mn-lt"/>
                <a:ea typeface="+mn-ea"/>
                <a:cs typeface="+mn-cs"/>
              </a:rPr>
              <a:t>White is correct. Jesus is the Creator of the Sabbath; </a:t>
            </a:r>
            <a:r>
              <a:rPr lang="en-US" sz="1200" u="none" kern="1200" dirty="0">
                <a:solidFill>
                  <a:schemeClr val="tx1"/>
                </a:solidFill>
                <a:effectLst/>
                <a:latin typeface="+mn-lt"/>
                <a:ea typeface="+mn-ea"/>
                <a:cs typeface="+mn-cs"/>
              </a:rPr>
              <a:t>he </a:t>
            </a:r>
            <a:r>
              <a:rPr lang="en-US" sz="1200" kern="1200" dirty="0">
                <a:solidFill>
                  <a:schemeClr val="tx1"/>
                </a:solidFill>
                <a:effectLst/>
                <a:latin typeface="+mn-lt"/>
                <a:ea typeface="+mn-ea"/>
                <a:cs typeface="+mn-cs"/>
              </a:rPr>
              <a:t>knows how to observe his holy day! The synagogue ruler failed to recognize Jesus’ true </a:t>
            </a:r>
            <a:r>
              <a:rPr lang="en-US" sz="1200" u="none" kern="1200" dirty="0">
                <a:solidFill>
                  <a:schemeClr val="tx1"/>
                </a:solidFill>
                <a:effectLst/>
                <a:latin typeface="+mn-lt"/>
                <a:ea typeface="+mn-ea"/>
                <a:cs typeface="+mn-cs"/>
              </a:rPr>
              <a:t>divine </a:t>
            </a:r>
            <a:r>
              <a:rPr lang="en-US" sz="1200" kern="1200" dirty="0">
                <a:solidFill>
                  <a:schemeClr val="tx1"/>
                </a:solidFill>
                <a:effectLst/>
                <a:latin typeface="+mn-lt"/>
                <a:ea typeface="+mn-ea"/>
                <a:cs typeface="+mn-cs"/>
              </a:rPr>
              <a:t>identity. When Luke recorded Jesus’ response to the synagogue ruler, Luke helps his reading audience to recall the true identity of Jesus. Notice Luke 13:15, “Then the Lord answered him …” </a:t>
            </a:r>
            <a:r>
              <a:rPr lang="en-US" sz="1200" i="1" kern="1200" dirty="0">
                <a:solidFill>
                  <a:schemeClr val="tx1"/>
                </a:solidFill>
                <a:effectLst/>
                <a:latin typeface="+mn-lt"/>
                <a:ea typeface="+mn-ea"/>
                <a:cs typeface="+mn-cs"/>
              </a:rPr>
              <a:t>The Lord!</a:t>
            </a:r>
            <a:r>
              <a:rPr lang="en-US" sz="1200" kern="1200" dirty="0">
                <a:solidFill>
                  <a:schemeClr val="tx1"/>
                </a:solidFill>
                <a:effectLst/>
                <a:latin typeface="+mn-lt"/>
                <a:ea typeface="+mn-ea"/>
                <a:cs typeface="+mn-cs"/>
              </a:rPr>
              <a:t> This title reminds readers of Jesus’ own words recorded in Luke 6:5</a:t>
            </a:r>
            <a:r>
              <a:rPr lang="en-US" sz="1200" u="none" kern="1200" dirty="0">
                <a:solidFill>
                  <a:schemeClr val="tx1"/>
                </a:solidFill>
                <a:effectLst/>
                <a:latin typeface="+mn-lt"/>
                <a:ea typeface="+mn-ea"/>
                <a:cs typeface="+mn-cs"/>
              </a:rPr>
              <a:t>,</a:t>
            </a:r>
            <a:r>
              <a:rPr lang="en-US" sz="1200" kern="1200" dirty="0">
                <a:solidFill>
                  <a:schemeClr val="tx1"/>
                </a:solidFill>
                <a:effectLst/>
                <a:latin typeface="+mn-lt"/>
                <a:ea typeface="+mn-ea"/>
                <a:cs typeface="+mn-cs"/>
              </a:rPr>
              <a:t> “The Son of Man is lord of the Sabbath.”</a:t>
            </a:r>
          </a:p>
        </p:txBody>
      </p:sp>
      <p:sp>
        <p:nvSpPr>
          <p:cNvPr id="4" name="Slide Number Placeholder 3"/>
          <p:cNvSpPr>
            <a:spLocks noGrp="1"/>
          </p:cNvSpPr>
          <p:nvPr>
            <p:ph type="sldNum" sz="quarter" idx="5"/>
          </p:nvPr>
        </p:nvSpPr>
        <p:spPr/>
        <p:txBody>
          <a:bodyPr/>
          <a:lstStyle/>
          <a:p>
            <a:fld id="{9BCF352C-DB0B-4640-9C81-870EB7CEE846}" type="slidenum">
              <a:rPr lang="en-US" smtClean="0"/>
              <a:t>11</a:t>
            </a:fld>
            <a:endParaRPr lang="en-US"/>
          </a:p>
        </p:txBody>
      </p:sp>
    </p:spTree>
    <p:extLst>
      <p:ext uri="{BB962C8B-B14F-4D97-AF65-F5344CB8AC3E}">
        <p14:creationId xmlns:p14="http://schemas.microsoft.com/office/powerpoint/2010/main" val="9572414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u="none" kern="1200" dirty="0">
                <a:solidFill>
                  <a:schemeClr val="tx1"/>
                </a:solidFill>
                <a:effectLst/>
                <a:latin typeface="+mn-lt"/>
                <a:ea typeface="+mn-ea"/>
                <a:cs typeface="+mn-cs"/>
              </a:rPr>
              <a:t>Ellen </a:t>
            </a:r>
            <a:r>
              <a:rPr lang="en-US" sz="1200" kern="1200" dirty="0">
                <a:solidFill>
                  <a:schemeClr val="tx1"/>
                </a:solidFill>
                <a:effectLst/>
                <a:latin typeface="+mn-lt"/>
                <a:ea typeface="+mn-ea"/>
                <a:cs typeface="+mn-cs"/>
              </a:rPr>
              <a:t>White is correct. Jesus is the Creator of the Sabbath; </a:t>
            </a:r>
            <a:r>
              <a:rPr lang="en-US" sz="1200" u="none" kern="1200" dirty="0">
                <a:solidFill>
                  <a:schemeClr val="tx1"/>
                </a:solidFill>
                <a:effectLst/>
                <a:latin typeface="+mn-lt"/>
                <a:ea typeface="+mn-ea"/>
                <a:cs typeface="+mn-cs"/>
              </a:rPr>
              <a:t>he </a:t>
            </a:r>
            <a:r>
              <a:rPr lang="en-US" sz="1200" kern="1200" dirty="0">
                <a:solidFill>
                  <a:schemeClr val="tx1"/>
                </a:solidFill>
                <a:effectLst/>
                <a:latin typeface="+mn-lt"/>
                <a:ea typeface="+mn-ea"/>
                <a:cs typeface="+mn-cs"/>
              </a:rPr>
              <a:t>knows how to observe his holy day! The synagogue ruler failed to recognize Jesus’ true </a:t>
            </a:r>
            <a:r>
              <a:rPr lang="en-US" sz="1200" u="none" kern="1200" dirty="0">
                <a:solidFill>
                  <a:schemeClr val="tx1"/>
                </a:solidFill>
                <a:effectLst/>
                <a:latin typeface="+mn-lt"/>
                <a:ea typeface="+mn-ea"/>
                <a:cs typeface="+mn-cs"/>
              </a:rPr>
              <a:t>divine </a:t>
            </a:r>
            <a:r>
              <a:rPr lang="en-US" sz="1200" kern="1200" dirty="0">
                <a:solidFill>
                  <a:schemeClr val="tx1"/>
                </a:solidFill>
                <a:effectLst/>
                <a:latin typeface="+mn-lt"/>
                <a:ea typeface="+mn-ea"/>
                <a:cs typeface="+mn-cs"/>
              </a:rPr>
              <a:t>identity. When Luke recorded Jesus’ response to the synagogue ruler, Luke helps his reading audience to recall the true identity of Jesus. Notice Luke 13:15, “Then the Lord answered him …” </a:t>
            </a:r>
            <a:r>
              <a:rPr lang="en-US" sz="1200" i="1" kern="1200" dirty="0">
                <a:solidFill>
                  <a:schemeClr val="tx1"/>
                </a:solidFill>
                <a:effectLst/>
                <a:latin typeface="+mn-lt"/>
                <a:ea typeface="+mn-ea"/>
                <a:cs typeface="+mn-cs"/>
              </a:rPr>
              <a:t>The Lord!</a:t>
            </a:r>
            <a:r>
              <a:rPr lang="en-US" sz="1200" kern="1200" dirty="0">
                <a:solidFill>
                  <a:schemeClr val="tx1"/>
                </a:solidFill>
                <a:effectLst/>
                <a:latin typeface="+mn-lt"/>
                <a:ea typeface="+mn-ea"/>
                <a:cs typeface="+mn-cs"/>
              </a:rPr>
              <a:t> This title reminds readers of Jesus’ own words recorded in Luke 6:5</a:t>
            </a:r>
            <a:r>
              <a:rPr lang="en-US" sz="1200" u="none" kern="1200" dirty="0">
                <a:solidFill>
                  <a:schemeClr val="tx1"/>
                </a:solidFill>
                <a:effectLst/>
                <a:latin typeface="+mn-lt"/>
                <a:ea typeface="+mn-ea"/>
                <a:cs typeface="+mn-cs"/>
              </a:rPr>
              <a:t>,</a:t>
            </a:r>
            <a:r>
              <a:rPr lang="en-US" sz="1200" kern="1200" dirty="0">
                <a:solidFill>
                  <a:schemeClr val="tx1"/>
                </a:solidFill>
                <a:effectLst/>
                <a:latin typeface="+mn-lt"/>
                <a:ea typeface="+mn-ea"/>
                <a:cs typeface="+mn-cs"/>
              </a:rPr>
              <a:t> “The Son of Man is lord of the Sabbath.”</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9BCF352C-DB0B-4640-9C81-870EB7CEE846}" type="slidenum">
              <a:rPr lang="en-US" smtClean="0"/>
              <a:t>12</a:t>
            </a:fld>
            <a:endParaRPr lang="en-US"/>
          </a:p>
        </p:txBody>
      </p:sp>
    </p:spTree>
    <p:extLst>
      <p:ext uri="{BB962C8B-B14F-4D97-AF65-F5344CB8AC3E}">
        <p14:creationId xmlns:p14="http://schemas.microsoft.com/office/powerpoint/2010/main" val="7674706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Jesus, as Lord of the Sabbath, </a:t>
            </a:r>
            <a:r>
              <a:rPr lang="en-US" sz="1200" u="none" kern="1200" dirty="0">
                <a:solidFill>
                  <a:schemeClr val="tx1"/>
                </a:solidFill>
                <a:effectLst/>
                <a:latin typeface="+mn-lt"/>
                <a:ea typeface="+mn-ea"/>
                <a:cs typeface="+mn-cs"/>
              </a:rPr>
              <a:t>answered </a:t>
            </a:r>
            <a:r>
              <a:rPr lang="en-US" sz="1200" kern="1200" dirty="0">
                <a:solidFill>
                  <a:schemeClr val="tx1"/>
                </a:solidFill>
                <a:effectLst/>
                <a:latin typeface="+mn-lt"/>
                <a:ea typeface="+mn-ea"/>
                <a:cs typeface="+mn-cs"/>
              </a:rPr>
              <a:t>this critical, demeaning synagogue ruler and his silent supporters with:</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"You hypocrites! Does not each of you on the Sabbath untie his ox or his donkey from the manger and lead it away to water it?</a:t>
            </a:r>
          </a:p>
          <a:p>
            <a:r>
              <a:rPr lang="en-US" sz="1200" kern="1200" dirty="0">
                <a:solidFill>
                  <a:schemeClr val="tx1"/>
                </a:solidFill>
                <a:effectLst/>
                <a:latin typeface="+mn-lt"/>
                <a:ea typeface="+mn-ea"/>
                <a:cs typeface="+mn-cs"/>
              </a:rPr>
              <a:t>And ought not this woman, a daughter of Abraham whom Satan bound for eighteen years, be loosed from this bond on the Sabbath day?" (Luke 13:15-16 ESV)</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Jesus </a:t>
            </a:r>
            <a:r>
              <a:rPr lang="en-US" sz="1200" u="none" kern="1200" dirty="0">
                <a:solidFill>
                  <a:schemeClr val="tx1"/>
                </a:solidFill>
                <a:effectLst/>
                <a:latin typeface="+mn-lt"/>
                <a:ea typeface="+mn-ea"/>
                <a:cs typeface="+mn-cs"/>
              </a:rPr>
              <a:t>put </a:t>
            </a:r>
            <a:r>
              <a:rPr lang="en-US" sz="1200" kern="1200" dirty="0">
                <a:solidFill>
                  <a:schemeClr val="tx1"/>
                </a:solidFill>
                <a:effectLst/>
                <a:latin typeface="+mn-lt"/>
                <a:ea typeface="+mn-ea"/>
                <a:cs typeface="+mn-cs"/>
              </a:rPr>
              <a:t>this woman abuser in his rightful place! He, along with his ilk, </a:t>
            </a:r>
            <a:r>
              <a:rPr lang="en-US" sz="1200" u="none" kern="1200" dirty="0">
                <a:solidFill>
                  <a:schemeClr val="tx1"/>
                </a:solidFill>
                <a:effectLst/>
                <a:latin typeface="+mn-lt"/>
                <a:ea typeface="+mn-ea"/>
                <a:cs typeface="+mn-cs"/>
              </a:rPr>
              <a:t>were </a:t>
            </a:r>
            <a:r>
              <a:rPr lang="en-US" sz="1200" kern="1200" dirty="0">
                <a:solidFill>
                  <a:schemeClr val="tx1"/>
                </a:solidFill>
                <a:effectLst/>
                <a:latin typeface="+mn-lt"/>
                <a:ea typeface="+mn-ea"/>
                <a:cs typeface="+mn-cs"/>
              </a:rPr>
              <a:t>correctly identified as hypocrites. They </a:t>
            </a:r>
            <a:r>
              <a:rPr lang="en-US" sz="1200" u="none" kern="1200" dirty="0">
                <a:solidFill>
                  <a:schemeClr val="tx1"/>
                </a:solidFill>
                <a:effectLst/>
                <a:latin typeface="+mn-lt"/>
                <a:ea typeface="+mn-ea"/>
                <a:cs typeface="+mn-cs"/>
              </a:rPr>
              <a:t>were </a:t>
            </a:r>
            <a:r>
              <a:rPr lang="en-US" sz="1200" kern="1200" dirty="0">
                <a:solidFill>
                  <a:schemeClr val="tx1"/>
                </a:solidFill>
                <a:effectLst/>
                <a:latin typeface="+mn-lt"/>
                <a:ea typeface="+mn-ea"/>
                <a:cs typeface="+mn-cs"/>
              </a:rPr>
              <a:t>hypocrites because they s</a:t>
            </a:r>
            <a:r>
              <a:rPr lang="en-US" sz="1200" u="none" kern="1200" dirty="0">
                <a:solidFill>
                  <a:schemeClr val="tx1"/>
                </a:solidFill>
                <a:effectLst/>
                <a:latin typeface="+mn-lt"/>
                <a:ea typeface="+mn-ea"/>
                <a:cs typeface="+mn-cs"/>
              </a:rPr>
              <a:t>howed </a:t>
            </a:r>
            <a:r>
              <a:rPr lang="en-US" sz="1200" kern="1200" dirty="0">
                <a:solidFill>
                  <a:schemeClr val="tx1"/>
                </a:solidFill>
                <a:effectLst/>
                <a:latin typeface="+mn-lt"/>
                <a:ea typeface="+mn-ea"/>
                <a:cs typeface="+mn-cs"/>
              </a:rPr>
              <a:t>more compassion to animals, even an unclean animal like a donkey, than they </a:t>
            </a:r>
            <a:r>
              <a:rPr lang="en-US" sz="1200" u="none" kern="1200" dirty="0">
                <a:solidFill>
                  <a:schemeClr val="tx1"/>
                </a:solidFill>
                <a:effectLst/>
                <a:latin typeface="+mn-lt"/>
                <a:ea typeface="+mn-ea"/>
                <a:cs typeface="+mn-cs"/>
              </a:rPr>
              <a:t>did</a:t>
            </a:r>
            <a:r>
              <a:rPr lang="en-US" sz="1200" u="sng"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to a woman who </a:t>
            </a:r>
            <a:r>
              <a:rPr lang="en-US" sz="1200" u="none" kern="1200" dirty="0">
                <a:solidFill>
                  <a:schemeClr val="tx1"/>
                </a:solidFill>
                <a:effectLst/>
                <a:latin typeface="+mn-lt"/>
                <a:ea typeface="+mn-ea"/>
                <a:cs typeface="+mn-cs"/>
              </a:rPr>
              <a:t>was </a:t>
            </a:r>
            <a:r>
              <a:rPr lang="en-US" sz="1200" kern="1200" dirty="0">
                <a:solidFill>
                  <a:schemeClr val="tx1"/>
                </a:solidFill>
                <a:effectLst/>
                <a:latin typeface="+mn-lt"/>
                <a:ea typeface="+mn-ea"/>
                <a:cs typeface="+mn-cs"/>
              </a:rPr>
              <a:t>a</a:t>
            </a:r>
            <a:r>
              <a:rPr lang="en-US" sz="1200" u="none"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daughter of Abraham</a:t>
            </a:r>
            <a:r>
              <a:rPr lang="en-US" sz="1200" u="none"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a person who was created in the image of God!</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synagogue ruler and his allies would </a:t>
            </a:r>
            <a:r>
              <a:rPr lang="en-US" sz="1200" u="none" kern="1200" dirty="0">
                <a:solidFill>
                  <a:schemeClr val="tx1"/>
                </a:solidFill>
                <a:effectLst/>
                <a:latin typeface="+mn-lt"/>
                <a:ea typeface="+mn-ea"/>
                <a:cs typeface="+mn-cs"/>
              </a:rPr>
              <a:t>not </a:t>
            </a:r>
            <a:r>
              <a:rPr lang="en-US" sz="1200" kern="1200" dirty="0">
                <a:solidFill>
                  <a:schemeClr val="tx1"/>
                </a:solidFill>
                <a:effectLst/>
                <a:latin typeface="+mn-lt"/>
                <a:ea typeface="+mn-ea"/>
                <a:cs typeface="+mn-cs"/>
              </a:rPr>
              <a:t>allow a beast to go for a few hours on Sabbath without being released and allowed </a:t>
            </a:r>
            <a:r>
              <a:rPr lang="en-US" sz="1200" u="none" kern="1200" dirty="0">
                <a:solidFill>
                  <a:schemeClr val="tx1"/>
                </a:solidFill>
                <a:effectLst/>
                <a:latin typeface="+mn-lt"/>
                <a:ea typeface="+mn-ea"/>
                <a:cs typeface="+mn-cs"/>
              </a:rPr>
              <a:t>to </a:t>
            </a:r>
            <a:r>
              <a:rPr lang="en-US" sz="1200" kern="1200" dirty="0">
                <a:solidFill>
                  <a:schemeClr val="tx1"/>
                </a:solidFill>
                <a:effectLst/>
                <a:latin typeface="+mn-lt"/>
                <a:ea typeface="+mn-ea"/>
                <a:cs typeface="+mn-cs"/>
              </a:rPr>
              <a:t>drink </a:t>
            </a:r>
            <a:r>
              <a:rPr lang="en-US" sz="1200" u="none" kern="1200" dirty="0">
                <a:solidFill>
                  <a:schemeClr val="tx1"/>
                </a:solidFill>
                <a:effectLst/>
                <a:latin typeface="+mn-lt"/>
                <a:ea typeface="+mn-ea"/>
                <a:cs typeface="+mn-cs"/>
              </a:rPr>
              <a:t>its </a:t>
            </a:r>
            <a:r>
              <a:rPr lang="en-US" sz="1200" kern="1200" dirty="0">
                <a:solidFill>
                  <a:schemeClr val="tx1"/>
                </a:solidFill>
                <a:effectLst/>
                <a:latin typeface="+mn-lt"/>
                <a:ea typeface="+mn-ea"/>
                <a:cs typeface="+mn-cs"/>
              </a:rPr>
              <a:t>fill. However, they were outraged that a woman’s suffering of </a:t>
            </a:r>
            <a:r>
              <a:rPr lang="en-US" sz="1200" u="none" kern="1200" dirty="0">
                <a:solidFill>
                  <a:schemeClr val="tx1"/>
                </a:solidFill>
                <a:effectLst/>
                <a:latin typeface="+mn-lt"/>
                <a:ea typeface="+mn-ea"/>
                <a:cs typeface="+mn-cs"/>
              </a:rPr>
              <a:t>eighteen </a:t>
            </a:r>
            <a:r>
              <a:rPr lang="en-US" sz="1200" kern="1200" dirty="0">
                <a:solidFill>
                  <a:schemeClr val="tx1"/>
                </a:solidFill>
                <a:effectLst/>
                <a:latin typeface="+mn-lt"/>
                <a:ea typeface="+mn-ea"/>
                <a:cs typeface="+mn-cs"/>
              </a:rPr>
              <a:t>years was not extended for at least another day!</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Yes, it is true that this woman was not in danger of dying. Jesus was not saving her from impending death by healing her on that Sabbath. But Sabbath is not just about saving life, it’s about enhancing life!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It should also be said that liberating women who are victims of abuse and violence should not be limited to Sabbath</a:t>
            </a:r>
            <a:r>
              <a:rPr lang="en-US" sz="1200" u="none" kern="1200" dirty="0">
                <a:solidFill>
                  <a:schemeClr val="tx1"/>
                </a:solidFill>
                <a:effectLst/>
                <a:latin typeface="+mn-lt"/>
                <a:ea typeface="+mn-ea"/>
                <a:cs typeface="+mn-cs"/>
              </a:rPr>
              <a:t> only</a:t>
            </a:r>
            <a:r>
              <a:rPr lang="en-US" sz="1200" kern="1200" dirty="0">
                <a:solidFill>
                  <a:schemeClr val="tx1"/>
                </a:solidFill>
                <a:effectLst/>
                <a:latin typeface="+mn-lt"/>
                <a:ea typeface="+mn-ea"/>
                <a:cs typeface="+mn-cs"/>
              </a:rPr>
              <a:t>! No woman should endure abuse, be it sexual, physical, psychological</a:t>
            </a:r>
            <a:r>
              <a:rPr lang="en-US" sz="1200" u="none" kern="1200" dirty="0">
                <a:solidFill>
                  <a:schemeClr val="tx1"/>
                </a:solidFill>
                <a:effectLst/>
                <a:latin typeface="+mn-lt"/>
                <a:ea typeface="+mn-ea"/>
                <a:cs typeface="+mn-cs"/>
              </a:rPr>
              <a:t>,</a:t>
            </a:r>
            <a:r>
              <a:rPr lang="en-US" sz="1200" kern="1200" dirty="0">
                <a:solidFill>
                  <a:schemeClr val="tx1"/>
                </a:solidFill>
                <a:effectLst/>
                <a:latin typeface="+mn-lt"/>
                <a:ea typeface="+mn-ea"/>
                <a:cs typeface="+mn-cs"/>
              </a:rPr>
              <a:t> or emotional</a:t>
            </a:r>
            <a:r>
              <a:rPr lang="en-US" sz="1200" u="none"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on any day of the week. And any day of the week is a good day for </a:t>
            </a:r>
            <a:r>
              <a:rPr lang="en-US" sz="1200" u="none" kern="1200" dirty="0">
                <a:solidFill>
                  <a:schemeClr val="tx1"/>
                </a:solidFill>
                <a:effectLst/>
                <a:latin typeface="+mn-lt"/>
                <a:ea typeface="+mn-ea"/>
                <a:cs typeface="+mn-cs"/>
              </a:rPr>
              <a:t>abuse to end</a:t>
            </a:r>
            <a:r>
              <a:rPr lang="en-US" sz="1200" kern="1200" dirty="0">
                <a:solidFill>
                  <a:schemeClr val="tx1"/>
                </a:solidFill>
                <a:effectLst/>
                <a:latin typeface="+mn-lt"/>
                <a:ea typeface="+mn-ea"/>
                <a:cs typeface="+mn-cs"/>
              </a:rPr>
              <a:t>! Prevention of abuse doesn’t need to be confined to Sabbath, nor to a specific Sabbath!</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While this woman’s physical suffering was ended by the physical healing provided by Jesus, the synagogue ruler was extending her spiritual and emotional suffering with his heartless attitudes and words. It is for this reason that some of the strongest and most direct words we have in the Bible </a:t>
            </a:r>
            <a:r>
              <a:rPr lang="en-US" sz="1200" u="none" kern="1200" dirty="0">
                <a:solidFill>
                  <a:schemeClr val="tx1"/>
                </a:solidFill>
                <a:effectLst/>
                <a:latin typeface="+mn-lt"/>
                <a:ea typeface="+mn-ea"/>
                <a:cs typeface="+mn-cs"/>
              </a:rPr>
              <a:t>were </a:t>
            </a:r>
            <a:r>
              <a:rPr lang="en-US" sz="1200" kern="1200" dirty="0">
                <a:solidFill>
                  <a:schemeClr val="tx1"/>
                </a:solidFill>
                <a:effectLst/>
                <a:latin typeface="+mn-lt"/>
                <a:ea typeface="+mn-ea"/>
                <a:cs typeface="+mn-cs"/>
              </a:rPr>
              <a:t>directed against this man who </a:t>
            </a:r>
            <a:r>
              <a:rPr lang="en-US" sz="1200" u="none" kern="1200" dirty="0">
                <a:solidFill>
                  <a:schemeClr val="tx1"/>
                </a:solidFill>
                <a:effectLst/>
                <a:latin typeface="+mn-lt"/>
                <a:ea typeface="+mn-ea"/>
                <a:cs typeface="+mn-cs"/>
              </a:rPr>
              <a:t>had </a:t>
            </a:r>
            <a:r>
              <a:rPr lang="en-US" sz="1200" kern="1200" dirty="0">
                <a:solidFill>
                  <a:schemeClr val="tx1"/>
                </a:solidFill>
                <a:effectLst/>
                <a:latin typeface="+mn-lt"/>
                <a:ea typeface="+mn-ea"/>
                <a:cs typeface="+mn-cs"/>
              </a:rPr>
              <a:t>a privileged position. The synagogue ruler had the option of rejoicing with this healed woman, but he opted to unnecessarily prolong her victimization.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Not only </a:t>
            </a:r>
            <a:r>
              <a:rPr lang="en-US" sz="1200" u="none" kern="1200" dirty="0">
                <a:solidFill>
                  <a:schemeClr val="tx1"/>
                </a:solidFill>
                <a:effectLst/>
                <a:latin typeface="+mn-lt"/>
                <a:ea typeface="+mn-ea"/>
                <a:cs typeface="+mn-cs"/>
              </a:rPr>
              <a:t>did </a:t>
            </a:r>
            <a:r>
              <a:rPr lang="en-US" sz="1200" kern="1200" dirty="0">
                <a:solidFill>
                  <a:schemeClr val="tx1"/>
                </a:solidFill>
                <a:effectLst/>
                <a:latin typeface="+mn-lt"/>
                <a:ea typeface="+mn-ea"/>
                <a:cs typeface="+mn-cs"/>
              </a:rPr>
              <a:t>Jesus come to the support of the healed woman, he </a:t>
            </a:r>
            <a:r>
              <a:rPr lang="en-US" sz="1200" u="none" kern="1200" dirty="0">
                <a:solidFill>
                  <a:schemeClr val="tx1"/>
                </a:solidFill>
                <a:effectLst/>
                <a:latin typeface="+mn-lt"/>
                <a:ea typeface="+mn-ea"/>
                <a:cs typeface="+mn-cs"/>
              </a:rPr>
              <a:t>aligned </a:t>
            </a:r>
            <a:r>
              <a:rPr lang="en-US" sz="1200" kern="1200" dirty="0">
                <a:solidFill>
                  <a:schemeClr val="tx1"/>
                </a:solidFill>
                <a:effectLst/>
                <a:latin typeface="+mn-lt"/>
                <a:ea typeface="+mn-ea"/>
                <a:cs typeface="+mn-cs"/>
              </a:rPr>
              <a:t>himself with her. By designating her as a ‘daughter of Abraham,’ Jesus also </a:t>
            </a:r>
            <a:r>
              <a:rPr lang="en-US" sz="1200" u="none" kern="1200" dirty="0">
                <a:solidFill>
                  <a:schemeClr val="tx1"/>
                </a:solidFill>
                <a:effectLst/>
                <a:latin typeface="+mn-lt"/>
                <a:ea typeface="+mn-ea"/>
                <a:cs typeface="+mn-cs"/>
              </a:rPr>
              <a:t>put </a:t>
            </a:r>
            <a:r>
              <a:rPr lang="en-US" sz="1200" kern="1200" dirty="0">
                <a:solidFill>
                  <a:schemeClr val="tx1"/>
                </a:solidFill>
                <a:effectLst/>
                <a:latin typeface="+mn-lt"/>
                <a:ea typeface="+mn-ea"/>
                <a:cs typeface="+mn-cs"/>
              </a:rPr>
              <a:t>Abraham on the side of the woman and himself. The synagogue ruler, by his opposition to the healing, </a:t>
            </a:r>
            <a:r>
              <a:rPr lang="en-US" sz="1200" u="none" kern="1200" dirty="0">
                <a:solidFill>
                  <a:schemeClr val="tx1"/>
                </a:solidFill>
                <a:effectLst/>
                <a:latin typeface="+mn-lt"/>
                <a:ea typeface="+mn-ea"/>
                <a:cs typeface="+mn-cs"/>
              </a:rPr>
              <a:t>was </a:t>
            </a:r>
            <a:r>
              <a:rPr lang="en-US" sz="1200" kern="1200" dirty="0">
                <a:solidFill>
                  <a:schemeClr val="tx1"/>
                </a:solidFill>
                <a:effectLst/>
                <a:latin typeface="+mn-lt"/>
                <a:ea typeface="+mn-ea"/>
                <a:cs typeface="+mn-cs"/>
              </a:rPr>
              <a:t>inferring that he would prefer to see the woman remain bound</a:t>
            </a:r>
            <a:r>
              <a:rPr lang="en-US" sz="1200" u="none" kern="1200" dirty="0">
                <a:solidFill>
                  <a:schemeClr val="tx1"/>
                </a:solidFill>
                <a:effectLst/>
                <a:latin typeface="+mn-lt"/>
                <a:ea typeface="+mn-ea"/>
                <a:cs typeface="+mn-cs"/>
              </a:rPr>
              <a:t>—</a:t>
            </a:r>
            <a:r>
              <a:rPr lang="en-US" u="none" dirty="0">
                <a:effectLst/>
              </a:rPr>
              <a:t> </a:t>
            </a:r>
            <a:r>
              <a:rPr lang="en-US" sz="1200" kern="1200" dirty="0">
                <a:solidFill>
                  <a:schemeClr val="tx1"/>
                </a:solidFill>
                <a:effectLst/>
                <a:latin typeface="+mn-lt"/>
                <a:ea typeface="+mn-ea"/>
                <a:cs typeface="+mn-cs"/>
              </a:rPr>
              <a:t>bound by Satan. So, the synagogue ruler </a:t>
            </a:r>
            <a:r>
              <a:rPr lang="en-US" sz="1200" u="none" kern="1200" dirty="0">
                <a:solidFill>
                  <a:schemeClr val="tx1"/>
                </a:solidFill>
                <a:effectLst/>
                <a:latin typeface="+mn-lt"/>
                <a:ea typeface="+mn-ea"/>
                <a:cs typeface="+mn-cs"/>
              </a:rPr>
              <a:t>found </a:t>
            </a:r>
            <a:r>
              <a:rPr lang="en-US" sz="1200" kern="1200" dirty="0">
                <a:solidFill>
                  <a:schemeClr val="tx1"/>
                </a:solidFill>
                <a:effectLst/>
                <a:latin typeface="+mn-lt"/>
                <a:ea typeface="+mn-ea"/>
                <a:cs typeface="+mn-cs"/>
              </a:rPr>
              <a:t>himself in the unenviable position of being on the same side as Satan</a:t>
            </a:r>
            <a:r>
              <a:rPr lang="en-US" sz="1200" u="none" kern="1200" dirty="0">
                <a:solidFill>
                  <a:schemeClr val="tx1"/>
                </a:solidFill>
                <a:effectLst/>
                <a:latin typeface="+mn-lt"/>
                <a:ea typeface="+mn-ea"/>
                <a:cs typeface="+mn-cs"/>
              </a:rPr>
              <a:t>,</a:t>
            </a:r>
            <a:r>
              <a:rPr lang="en-US" sz="1200" kern="1200" dirty="0">
                <a:solidFill>
                  <a:schemeClr val="tx1"/>
                </a:solidFill>
                <a:effectLst/>
                <a:latin typeface="+mn-lt"/>
                <a:ea typeface="+mn-ea"/>
                <a:cs typeface="+mn-cs"/>
              </a:rPr>
              <a:t> in opposition to Jesus</a:t>
            </a:r>
            <a:r>
              <a:rPr lang="en-US" sz="1200" u="none" kern="1200" dirty="0">
                <a:solidFill>
                  <a:schemeClr val="tx1"/>
                </a:solidFill>
                <a:effectLst/>
                <a:latin typeface="+mn-lt"/>
                <a:ea typeface="+mn-ea"/>
                <a:cs typeface="+mn-cs"/>
              </a:rPr>
              <a:t>, to</a:t>
            </a:r>
            <a:r>
              <a:rPr lang="en-US" sz="1200" u="sng"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a daughter of Abraham, and</a:t>
            </a:r>
            <a:r>
              <a:rPr lang="en-US" sz="1200" u="none" kern="1200" dirty="0">
                <a:solidFill>
                  <a:schemeClr val="tx1"/>
                </a:solidFill>
                <a:effectLst/>
                <a:latin typeface="+mn-lt"/>
                <a:ea typeface="+mn-ea"/>
                <a:cs typeface="+mn-cs"/>
              </a:rPr>
              <a:t> to</a:t>
            </a:r>
            <a:r>
              <a:rPr lang="en-US" sz="1200" kern="1200" dirty="0">
                <a:solidFill>
                  <a:schemeClr val="tx1"/>
                </a:solidFill>
                <a:effectLst/>
                <a:latin typeface="+mn-lt"/>
                <a:ea typeface="+mn-ea"/>
                <a:cs typeface="+mn-cs"/>
              </a:rPr>
              <a:t> Abraham himself.</a:t>
            </a:r>
          </a:p>
        </p:txBody>
      </p:sp>
      <p:sp>
        <p:nvSpPr>
          <p:cNvPr id="4" name="Slide Number Placeholder 3"/>
          <p:cNvSpPr>
            <a:spLocks noGrp="1"/>
          </p:cNvSpPr>
          <p:nvPr>
            <p:ph type="sldNum" sz="quarter" idx="5"/>
          </p:nvPr>
        </p:nvSpPr>
        <p:spPr/>
        <p:txBody>
          <a:bodyPr/>
          <a:lstStyle/>
          <a:p>
            <a:fld id="{9BCF352C-DB0B-4640-9C81-870EB7CEE846}" type="slidenum">
              <a:rPr lang="en-US" smtClean="0"/>
              <a:t>13</a:t>
            </a:fld>
            <a:endParaRPr lang="en-US"/>
          </a:p>
        </p:txBody>
      </p:sp>
    </p:spTree>
    <p:extLst>
      <p:ext uri="{BB962C8B-B14F-4D97-AF65-F5344CB8AC3E}">
        <p14:creationId xmlns:p14="http://schemas.microsoft.com/office/powerpoint/2010/main" val="19286352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Some may try to dismiss the importance of the </a:t>
            </a:r>
            <a:r>
              <a:rPr lang="en-US" sz="1200" b="1" kern="1200" dirty="0">
                <a:solidFill>
                  <a:schemeClr val="tx1"/>
                </a:solidFill>
                <a:effectLst/>
                <a:latin typeface="+mn-lt"/>
                <a:ea typeface="+mn-ea"/>
                <a:cs typeface="+mn-cs"/>
              </a:rPr>
              <a:t>enditnow</a:t>
            </a:r>
            <a:r>
              <a:rPr lang="en-US" sz="1200" kern="1200" dirty="0">
                <a:solidFill>
                  <a:schemeClr val="tx1"/>
                </a:solidFill>
                <a:effectLst/>
                <a:latin typeface="+mn-lt"/>
                <a:ea typeface="+mn-ea"/>
                <a:cs typeface="+mn-cs"/>
              </a:rPr>
              <a:t>® initiative. They may resort to many reasons and excuses like this synagogue ruler. They may say that the Seventh-day Adventist Church has a mission to proclaim the truth and that we mustn’t be distracted by these social issues</a:t>
            </a:r>
            <a:r>
              <a:rPr lang="en-US" sz="1200" u="none" kern="1200" dirty="0">
                <a:solidFill>
                  <a:schemeClr val="tx1"/>
                </a:solidFill>
                <a:effectLst/>
                <a:latin typeface="+mn-lt"/>
                <a:ea typeface="+mn-ea"/>
                <a:cs typeface="+mn-cs"/>
              </a:rPr>
              <a:t>—</a:t>
            </a:r>
            <a:r>
              <a:rPr lang="en-US" dirty="0">
                <a:effectLst/>
              </a:rPr>
              <a:t>i</a:t>
            </a:r>
            <a:r>
              <a:rPr lang="en-US" sz="1200" kern="1200" dirty="0">
                <a:solidFill>
                  <a:schemeClr val="tx1"/>
                </a:solidFill>
                <a:effectLst/>
                <a:latin typeface="+mn-lt"/>
                <a:ea typeface="+mn-ea"/>
                <a:cs typeface="+mn-cs"/>
              </a:rPr>
              <a:t>mplying that we are watering down our message with the </a:t>
            </a:r>
            <a:r>
              <a:rPr lang="en-US" sz="1200" u="none" kern="1200" dirty="0">
                <a:solidFill>
                  <a:schemeClr val="tx1"/>
                </a:solidFill>
                <a:effectLst/>
                <a:latin typeface="+mn-lt"/>
                <a:ea typeface="+mn-ea"/>
                <a:cs typeface="+mn-cs"/>
              </a:rPr>
              <a:t>“</a:t>
            </a:r>
            <a:r>
              <a:rPr lang="en-US" sz="1200" kern="1200" dirty="0">
                <a:solidFill>
                  <a:schemeClr val="tx1"/>
                </a:solidFill>
                <a:effectLst/>
                <a:latin typeface="+mn-lt"/>
                <a:ea typeface="+mn-ea"/>
                <a:cs typeface="+mn-cs"/>
              </a:rPr>
              <a:t>social gospel</a:t>
            </a:r>
            <a:r>
              <a:rPr lang="en-US" sz="1200" u="none" kern="1200" dirty="0">
                <a:solidFill>
                  <a:schemeClr val="tx1"/>
                </a:solidFill>
                <a:effectLst/>
                <a:latin typeface="+mn-lt"/>
                <a:ea typeface="+mn-ea"/>
                <a:cs typeface="+mn-cs"/>
              </a:rPr>
              <a:t>.”</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Notice these important words from Ellen G. White:</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“True sympathy between man and his fellowman is to be the sign distinguishing those who love and fear God from those who are unmindful of His law. How great the sympathy that Christ expressed in coming to this world to give His life a sacrifice for a dying world! His religion led to the doing of genuine medical missionary work. He was a healing power. ‘I will have mercy, and not sacrifice,’ He said. This is the test that the great Author of truth used to distinguish between true religion and false. God wants His medical missionaries to act with the tenderness and compassion that Christ would show were He in our world” (E. G. White, </a:t>
            </a:r>
            <a:r>
              <a:rPr lang="en-US" sz="1200" i="1" kern="1200" dirty="0">
                <a:solidFill>
                  <a:schemeClr val="tx1"/>
                </a:solidFill>
                <a:effectLst/>
                <a:latin typeface="+mn-lt"/>
                <a:ea typeface="+mn-ea"/>
                <a:cs typeface="+mn-cs"/>
              </a:rPr>
              <a:t>Medical Ministry</a:t>
            </a:r>
            <a:r>
              <a:rPr lang="en-US" sz="1200" kern="1200" dirty="0">
                <a:solidFill>
                  <a:schemeClr val="tx1"/>
                </a:solidFill>
                <a:effectLst/>
                <a:latin typeface="+mn-lt"/>
                <a:ea typeface="+mn-ea"/>
                <a:cs typeface="+mn-cs"/>
              </a:rPr>
              <a:t>, 251).</a:t>
            </a:r>
          </a:p>
          <a:p>
            <a:endParaRPr lang="en-US" dirty="0"/>
          </a:p>
          <a:p>
            <a:r>
              <a:rPr lang="en-US" sz="1200" kern="1200" dirty="0">
                <a:solidFill>
                  <a:schemeClr val="tx1"/>
                </a:solidFill>
                <a:effectLst/>
                <a:latin typeface="+mn-lt"/>
                <a:ea typeface="+mn-ea"/>
                <a:cs typeface="+mn-cs"/>
              </a:rPr>
              <a:t>We cannot ignore women who are being marginalized or suffering abuse and victimization. We have an ongoing duty to protect and shield any woman in </a:t>
            </a:r>
            <a:r>
              <a:rPr lang="en-US" sz="1200" u="none" kern="1200" dirty="0">
                <a:solidFill>
                  <a:schemeClr val="tx1"/>
                </a:solidFill>
                <a:effectLst/>
                <a:latin typeface="+mn-lt"/>
                <a:ea typeface="+mn-ea"/>
                <a:cs typeface="+mn-cs"/>
              </a:rPr>
              <a:t>these </a:t>
            </a:r>
            <a:r>
              <a:rPr lang="en-US" sz="1200" kern="1200" dirty="0">
                <a:solidFill>
                  <a:schemeClr val="tx1"/>
                </a:solidFill>
                <a:effectLst/>
                <a:latin typeface="+mn-lt"/>
                <a:ea typeface="+mn-ea"/>
                <a:cs typeface="+mn-cs"/>
              </a:rPr>
              <a:t>vile circumstance</a:t>
            </a:r>
            <a:r>
              <a:rPr lang="en-US" sz="1200" u="sng" kern="1200" dirty="0">
                <a:solidFill>
                  <a:schemeClr val="tx1"/>
                </a:solidFill>
                <a:effectLst/>
                <a:latin typeface="+mn-lt"/>
                <a:ea typeface="+mn-ea"/>
                <a:cs typeface="+mn-cs"/>
              </a:rPr>
              <a:t>s</a:t>
            </a:r>
            <a:r>
              <a:rPr lang="en-US" sz="1200" kern="1200" dirty="0">
                <a:solidFill>
                  <a:schemeClr val="tx1"/>
                </a:solidFill>
                <a:effectLst/>
                <a:latin typeface="+mn-lt"/>
                <a:ea typeface="+mn-ea"/>
                <a:cs typeface="+mn-cs"/>
              </a:rPr>
              <a:t>. I’m so pleased that the Seventh-day Adventist Church has a Department</a:t>
            </a:r>
            <a:r>
              <a:rPr lang="en-US" sz="1200" u="none" kern="1200" dirty="0">
                <a:solidFill>
                  <a:schemeClr val="tx1"/>
                </a:solidFill>
                <a:effectLst/>
                <a:latin typeface="+mn-lt"/>
                <a:ea typeface="+mn-ea"/>
                <a:cs typeface="+mn-cs"/>
              </a:rPr>
              <a:t> of Women’s Ministries</a:t>
            </a:r>
            <a:r>
              <a:rPr lang="en-US" sz="1200" kern="1200" dirty="0">
                <a:solidFill>
                  <a:schemeClr val="tx1"/>
                </a:solidFill>
                <a:effectLst/>
                <a:latin typeface="+mn-lt"/>
                <a:ea typeface="+mn-ea"/>
                <a:cs typeface="+mn-cs"/>
              </a:rPr>
              <a:t> that </a:t>
            </a:r>
            <a:r>
              <a:rPr lang="en-US" sz="1200" u="none" kern="1200" dirty="0">
                <a:solidFill>
                  <a:schemeClr val="tx1"/>
                </a:solidFill>
                <a:effectLst/>
                <a:latin typeface="+mn-lt"/>
                <a:ea typeface="+mn-ea"/>
                <a:cs typeface="+mn-cs"/>
              </a:rPr>
              <a:t>is represented</a:t>
            </a:r>
            <a:r>
              <a:rPr lang="en-US" sz="1200" kern="1200" dirty="0">
                <a:solidFill>
                  <a:schemeClr val="tx1"/>
                </a:solidFill>
                <a:effectLst/>
                <a:latin typeface="+mn-lt"/>
                <a:ea typeface="+mn-ea"/>
                <a:cs typeface="+mn-cs"/>
              </a:rPr>
              <a:t> at every level of our organization and should be represented in every congregation. I’m so glad that they </a:t>
            </a:r>
            <a:r>
              <a:rPr lang="en-US" sz="1200" u="none" kern="1200" dirty="0">
                <a:solidFill>
                  <a:schemeClr val="tx1"/>
                </a:solidFill>
                <a:effectLst/>
                <a:latin typeface="+mn-lt"/>
                <a:ea typeface="+mn-ea"/>
                <a:cs typeface="+mn-cs"/>
              </a:rPr>
              <a:t>are facilitating </a:t>
            </a:r>
            <a:r>
              <a:rPr lang="en-US" sz="1200" kern="1200" dirty="0">
                <a:solidFill>
                  <a:schemeClr val="tx1"/>
                </a:solidFill>
                <a:effectLst/>
                <a:latin typeface="+mn-lt"/>
                <a:ea typeface="+mn-ea"/>
                <a:cs typeface="+mn-cs"/>
              </a:rPr>
              <a:t>this very significant initiative of</a:t>
            </a:r>
            <a:r>
              <a:rPr lang="en-US" sz="1200" u="none" kern="1200" dirty="0">
                <a:solidFill>
                  <a:schemeClr val="tx1"/>
                </a:solidFill>
                <a:effectLst/>
                <a:latin typeface="+mn-lt"/>
                <a:ea typeface="+mn-ea"/>
                <a:cs typeface="+mn-cs"/>
              </a:rPr>
              <a:t> </a:t>
            </a:r>
            <a:r>
              <a:rPr lang="en-US" sz="1200" b="1" kern="1200" dirty="0">
                <a:solidFill>
                  <a:schemeClr val="tx1"/>
                </a:solidFill>
                <a:effectLst/>
                <a:latin typeface="+mn-lt"/>
                <a:ea typeface="+mn-ea"/>
                <a:cs typeface="+mn-cs"/>
              </a:rPr>
              <a:t>enditnow</a:t>
            </a:r>
            <a:r>
              <a:rPr lang="en-US" sz="1200" kern="1200" dirty="0">
                <a:solidFill>
                  <a:schemeClr val="tx1"/>
                </a:solidFill>
                <a:effectLst/>
                <a:latin typeface="+mn-lt"/>
                <a:ea typeface="+mn-ea"/>
                <a:cs typeface="+mn-cs"/>
              </a:rPr>
              <a:t>®</a:t>
            </a:r>
            <a:r>
              <a:rPr lang="en-US" sz="1200" u="none" kern="1200" dirty="0">
                <a:solidFill>
                  <a:schemeClr val="tx1"/>
                </a:solidFill>
                <a:effectLst/>
                <a:latin typeface="+mn-lt"/>
                <a:ea typeface="+mn-ea"/>
                <a:cs typeface="+mn-cs"/>
              </a:rPr>
              <a:t>.</a:t>
            </a:r>
            <a:r>
              <a:rPr lang="en-US" sz="1200" u="sng"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I’m so pleased that the Seventh-day Adventist Church has ADRA (Adventist Development and Relief Agency), which operates special safe sanctuaries for women and girls who have been abused, trafficked</a:t>
            </a:r>
            <a:r>
              <a:rPr lang="en-US" sz="1200" u="none" kern="1200" dirty="0">
                <a:solidFill>
                  <a:schemeClr val="tx1"/>
                </a:solidFill>
                <a:effectLst/>
                <a:latin typeface="+mn-lt"/>
                <a:ea typeface="+mn-ea"/>
                <a:cs typeface="+mn-cs"/>
              </a:rPr>
              <a:t>,</a:t>
            </a:r>
            <a:r>
              <a:rPr lang="en-US" sz="1200" kern="1200" dirty="0">
                <a:solidFill>
                  <a:schemeClr val="tx1"/>
                </a:solidFill>
                <a:effectLst/>
                <a:latin typeface="+mn-lt"/>
                <a:ea typeface="+mn-ea"/>
                <a:cs typeface="+mn-cs"/>
              </a:rPr>
              <a:t> and sold into the most satanic circumstances.</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In every place and in every congregation,</a:t>
            </a:r>
            <a:r>
              <a:rPr lang="en-US" sz="1200" u="none" kern="1200" dirty="0">
                <a:solidFill>
                  <a:schemeClr val="tx1"/>
                </a:solidFill>
                <a:effectLst/>
                <a:latin typeface="+mn-lt"/>
                <a:ea typeface="+mn-ea"/>
                <a:cs typeface="+mn-cs"/>
              </a:rPr>
              <a:t> we </a:t>
            </a:r>
            <a:r>
              <a:rPr lang="en-US" sz="1200" kern="1200" dirty="0">
                <a:solidFill>
                  <a:schemeClr val="tx1"/>
                </a:solidFill>
                <a:effectLst/>
                <a:latin typeface="+mn-lt"/>
                <a:ea typeface="+mn-ea"/>
                <a:cs typeface="+mn-cs"/>
              </a:rPr>
              <a:t>must end it now! </a:t>
            </a:r>
          </a:p>
          <a:p>
            <a:endParaRPr lang="en-US" dirty="0"/>
          </a:p>
        </p:txBody>
      </p:sp>
      <p:sp>
        <p:nvSpPr>
          <p:cNvPr id="4" name="Slide Number Placeholder 3"/>
          <p:cNvSpPr>
            <a:spLocks noGrp="1"/>
          </p:cNvSpPr>
          <p:nvPr>
            <p:ph type="sldNum" sz="quarter" idx="5"/>
          </p:nvPr>
        </p:nvSpPr>
        <p:spPr/>
        <p:txBody>
          <a:bodyPr/>
          <a:lstStyle/>
          <a:p>
            <a:fld id="{9BCF352C-DB0B-4640-9C81-870EB7CEE846}" type="slidenum">
              <a:rPr lang="en-US" smtClean="0"/>
              <a:t>14</a:t>
            </a:fld>
            <a:endParaRPr lang="en-US"/>
          </a:p>
        </p:txBody>
      </p:sp>
    </p:spTree>
    <p:extLst>
      <p:ext uri="{BB962C8B-B14F-4D97-AF65-F5344CB8AC3E}">
        <p14:creationId xmlns:p14="http://schemas.microsoft.com/office/powerpoint/2010/main" val="37889345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How </a:t>
            </a:r>
            <a:r>
              <a:rPr lang="en-US" sz="1200" u="none" kern="1200" dirty="0">
                <a:solidFill>
                  <a:schemeClr val="tx1"/>
                </a:solidFill>
                <a:effectLst/>
                <a:latin typeface="+mn-lt"/>
                <a:ea typeface="+mn-ea"/>
                <a:cs typeface="+mn-cs"/>
              </a:rPr>
              <a:t>did </a:t>
            </a:r>
            <a:r>
              <a:rPr lang="en-US" sz="1200" kern="1200" dirty="0">
                <a:solidFill>
                  <a:schemeClr val="tx1"/>
                </a:solidFill>
                <a:effectLst/>
                <a:latin typeface="+mn-lt"/>
                <a:ea typeface="+mn-ea"/>
                <a:cs typeface="+mn-cs"/>
              </a:rPr>
              <a:t>this visit of Jesus to this synagogue end?</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woman </a:t>
            </a:r>
            <a:r>
              <a:rPr lang="en-US" sz="1200" u="none" kern="1200" dirty="0">
                <a:solidFill>
                  <a:schemeClr val="tx1"/>
                </a:solidFill>
                <a:effectLst/>
                <a:latin typeface="+mn-lt"/>
                <a:ea typeface="+mn-ea"/>
                <a:cs typeface="+mn-cs"/>
              </a:rPr>
              <a:t>received </a:t>
            </a:r>
            <a:r>
              <a:rPr lang="en-US" sz="1200" kern="1200" dirty="0">
                <a:solidFill>
                  <a:schemeClr val="tx1"/>
                </a:solidFill>
                <a:effectLst/>
                <a:latin typeface="+mn-lt"/>
                <a:ea typeface="+mn-ea"/>
                <a:cs typeface="+mn-cs"/>
              </a:rPr>
              <a:t>multiple healings: physical, emotional, spiritual</a:t>
            </a:r>
            <a:r>
              <a:rPr lang="en-US" sz="1200" u="none" kern="1200" dirty="0">
                <a:solidFill>
                  <a:schemeClr val="tx1"/>
                </a:solidFill>
                <a:effectLst/>
                <a:latin typeface="+mn-lt"/>
                <a:ea typeface="+mn-ea"/>
                <a:cs typeface="+mn-cs"/>
              </a:rPr>
              <a:t>,</a:t>
            </a:r>
            <a:r>
              <a:rPr lang="en-US" sz="1200" kern="1200" dirty="0">
                <a:solidFill>
                  <a:schemeClr val="tx1"/>
                </a:solidFill>
                <a:effectLst/>
                <a:latin typeface="+mn-lt"/>
                <a:ea typeface="+mn-ea"/>
                <a:cs typeface="+mn-cs"/>
              </a:rPr>
              <a:t> and perhaps sexual.</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enduring image is</a:t>
            </a:r>
            <a:r>
              <a:rPr lang="en-US" sz="1200" u="none" kern="1200" dirty="0">
                <a:solidFill>
                  <a:schemeClr val="tx1"/>
                </a:solidFill>
                <a:effectLst/>
                <a:latin typeface="+mn-lt"/>
                <a:ea typeface="+mn-ea"/>
                <a:cs typeface="+mn-cs"/>
              </a:rPr>
              <a:t> of</a:t>
            </a:r>
            <a:r>
              <a:rPr lang="en-US" sz="1200" kern="1200" dirty="0">
                <a:solidFill>
                  <a:schemeClr val="tx1"/>
                </a:solidFill>
                <a:effectLst/>
                <a:latin typeface="+mn-lt"/>
                <a:ea typeface="+mn-ea"/>
                <a:cs typeface="+mn-cs"/>
              </a:rPr>
              <a:t> a healed woman standing straight and upright, praising God. This daughter of Abraham, who </a:t>
            </a:r>
            <a:r>
              <a:rPr lang="en-US" sz="1200" u="none" kern="1200" dirty="0">
                <a:solidFill>
                  <a:schemeClr val="tx1"/>
                </a:solidFill>
                <a:effectLst/>
                <a:latin typeface="+mn-lt"/>
                <a:ea typeface="+mn-ea"/>
                <a:cs typeface="+mn-cs"/>
              </a:rPr>
              <a:t>had been </a:t>
            </a:r>
            <a:r>
              <a:rPr lang="en-US" sz="1200" kern="1200" dirty="0">
                <a:solidFill>
                  <a:schemeClr val="tx1"/>
                </a:solidFill>
                <a:effectLst/>
                <a:latin typeface="+mn-lt"/>
                <a:ea typeface="+mn-ea"/>
                <a:cs typeface="+mn-cs"/>
              </a:rPr>
              <a:t>bent over, becomes a model for all people of all ages</a:t>
            </a:r>
            <a:r>
              <a:rPr lang="en-US" sz="1200" u="none" kern="1200" dirty="0">
                <a:solidFill>
                  <a:schemeClr val="tx1"/>
                </a:solidFill>
                <a:effectLst/>
                <a:latin typeface="+mn-lt"/>
                <a:ea typeface="+mn-ea"/>
                <a:cs typeface="+mn-cs"/>
              </a:rPr>
              <a:t>—</a:t>
            </a:r>
            <a:r>
              <a:rPr lang="en-US" sz="1200" kern="1200" dirty="0">
                <a:solidFill>
                  <a:schemeClr val="tx1"/>
                </a:solidFill>
                <a:effectLst/>
                <a:latin typeface="+mn-lt"/>
                <a:ea typeface="+mn-ea"/>
                <a:cs typeface="+mn-cs"/>
              </a:rPr>
              <a:t>showing what Jesus can do with someone who </a:t>
            </a:r>
            <a:r>
              <a:rPr lang="en-US" sz="1200" u="none" kern="1200" dirty="0">
                <a:solidFill>
                  <a:schemeClr val="tx1"/>
                </a:solidFill>
                <a:effectLst/>
                <a:latin typeface="+mn-lt"/>
                <a:ea typeface="+mn-ea"/>
                <a:cs typeface="+mn-cs"/>
              </a:rPr>
              <a:t>is </a:t>
            </a:r>
            <a:r>
              <a:rPr lang="en-US" sz="1200" kern="1200" dirty="0">
                <a:solidFill>
                  <a:schemeClr val="tx1"/>
                </a:solidFill>
                <a:effectLst/>
                <a:latin typeface="+mn-lt"/>
                <a:ea typeface="+mn-ea"/>
                <a:cs typeface="+mn-cs"/>
              </a:rPr>
              <a:t>bent</a:t>
            </a:r>
            <a:r>
              <a:rPr lang="en-US" sz="1200" u="sng"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over or bent out of shape by Satan.</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Would you like Jesus to heal you</a:t>
            </a:r>
            <a:r>
              <a:rPr lang="en-US" sz="1200" u="none" kern="1200" dirty="0">
                <a:solidFill>
                  <a:schemeClr val="tx1"/>
                </a:solidFill>
                <a:effectLst/>
                <a:latin typeface="+mn-lt"/>
                <a:ea typeface="+mn-ea"/>
                <a:cs typeface="+mn-cs"/>
              </a:rPr>
              <a:t>—</a:t>
            </a:r>
            <a:r>
              <a:rPr lang="en-US" sz="1200" kern="1200" dirty="0">
                <a:solidFill>
                  <a:schemeClr val="tx1"/>
                </a:solidFill>
                <a:effectLst/>
                <a:latin typeface="+mn-lt"/>
                <a:ea typeface="+mn-ea"/>
                <a:cs typeface="+mn-cs"/>
              </a:rPr>
              <a:t>to re-shape your life and your future?</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Perhaps there are some men here today who may be thinking about how they have treated women or a particular woman. Perhaps their attitudes </a:t>
            </a:r>
            <a:r>
              <a:rPr lang="en-US" sz="1200" u="none" kern="1200" dirty="0">
                <a:solidFill>
                  <a:schemeClr val="tx1"/>
                </a:solidFill>
                <a:effectLst/>
                <a:latin typeface="+mn-lt"/>
                <a:ea typeface="+mn-ea"/>
                <a:cs typeface="+mn-cs"/>
              </a:rPr>
              <a:t>toward </a:t>
            </a:r>
            <a:r>
              <a:rPr lang="en-US" sz="1200" kern="1200" dirty="0">
                <a:solidFill>
                  <a:schemeClr val="tx1"/>
                </a:solidFill>
                <a:effectLst/>
                <a:latin typeface="+mn-lt"/>
                <a:ea typeface="+mn-ea"/>
                <a:cs typeface="+mn-cs"/>
              </a:rPr>
              <a:t>women are not what they should be. Maybe some men here are coming to realize that they have been un-Christ-like in their treatment of women or a woman. Rather than showing Christian love, perhaps these men now see that they have been cruel and unkind. Now is the time for these men to ask Jesus for a new heart so that they will treat women the same way as Jesus treated women</a:t>
            </a:r>
            <a:r>
              <a:rPr lang="en-US" sz="1200" u="none" kern="1200" dirty="0">
                <a:solidFill>
                  <a:schemeClr val="tx1"/>
                </a:solidFill>
                <a:effectLst/>
                <a:latin typeface="+mn-lt"/>
                <a:ea typeface="+mn-ea"/>
                <a:cs typeface="+mn-cs"/>
              </a:rPr>
              <a:t>—</a:t>
            </a:r>
            <a:r>
              <a:rPr lang="en-US" sz="1200" kern="1200" dirty="0">
                <a:solidFill>
                  <a:schemeClr val="tx1"/>
                </a:solidFill>
                <a:effectLst/>
                <a:latin typeface="+mn-lt"/>
                <a:ea typeface="+mn-ea"/>
                <a:cs typeface="+mn-cs"/>
              </a:rPr>
              <a:t>with kindness, compassion</a:t>
            </a:r>
            <a:r>
              <a:rPr lang="en-US" sz="1200" u="none" kern="1200" dirty="0">
                <a:solidFill>
                  <a:schemeClr val="tx1"/>
                </a:solidFill>
                <a:effectLst/>
                <a:latin typeface="+mn-lt"/>
                <a:ea typeface="+mn-ea"/>
                <a:cs typeface="+mn-cs"/>
              </a:rPr>
              <a:t>,</a:t>
            </a:r>
            <a:r>
              <a:rPr lang="en-US" sz="1200" kern="1200" dirty="0">
                <a:solidFill>
                  <a:schemeClr val="tx1"/>
                </a:solidFill>
                <a:effectLst/>
                <a:latin typeface="+mn-lt"/>
                <a:ea typeface="+mn-ea"/>
                <a:cs typeface="+mn-cs"/>
              </a:rPr>
              <a:t> and respect.</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Perhaps there are women here who identify with this bent-over woman, because they too are suffering. Just as Jesus healed her, Jesus can touch you with his pure love, re-shaping your life and your future. Jesus’ words speak to you today, just as they spoke to the bent-over woman. </a:t>
            </a:r>
          </a:p>
        </p:txBody>
      </p:sp>
      <p:sp>
        <p:nvSpPr>
          <p:cNvPr id="4" name="Slide Number Placeholder 3"/>
          <p:cNvSpPr>
            <a:spLocks noGrp="1"/>
          </p:cNvSpPr>
          <p:nvPr>
            <p:ph type="sldNum" sz="quarter" idx="5"/>
          </p:nvPr>
        </p:nvSpPr>
        <p:spPr/>
        <p:txBody>
          <a:bodyPr/>
          <a:lstStyle/>
          <a:p>
            <a:fld id="{9BCF352C-DB0B-4640-9C81-870EB7CEE846}" type="slidenum">
              <a:rPr lang="en-US" smtClean="0"/>
              <a:t>15</a:t>
            </a:fld>
            <a:endParaRPr lang="en-US"/>
          </a:p>
        </p:txBody>
      </p:sp>
    </p:spTree>
    <p:extLst>
      <p:ext uri="{BB962C8B-B14F-4D97-AF65-F5344CB8AC3E}">
        <p14:creationId xmlns:p14="http://schemas.microsoft.com/office/powerpoint/2010/main" val="24996368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Listen as I read Luke 13:12 again from five versions. (Note: You do not need to identify the version when reading the list.) </a:t>
            </a:r>
          </a:p>
          <a:p>
            <a:endParaRPr lang="en-US" sz="12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“Woman, you are </a:t>
            </a:r>
            <a:r>
              <a:rPr lang="en-US" sz="1200" b="1" kern="1200" dirty="0">
                <a:solidFill>
                  <a:schemeClr val="tx1"/>
                </a:solidFill>
                <a:effectLst/>
                <a:latin typeface="+mn-lt"/>
                <a:ea typeface="+mn-ea"/>
                <a:cs typeface="+mn-cs"/>
              </a:rPr>
              <a:t>freed</a:t>
            </a:r>
            <a:r>
              <a:rPr lang="en-US" sz="1200" kern="1200" dirty="0">
                <a:solidFill>
                  <a:schemeClr val="tx1"/>
                </a:solidFill>
                <a:effectLst/>
                <a:latin typeface="+mn-lt"/>
                <a:ea typeface="+mn-ea"/>
                <a:cs typeface="+mn-cs"/>
              </a:rPr>
              <a:t> from your disability” (ESV).</a:t>
            </a:r>
          </a:p>
          <a:p>
            <a:pPr lvl="1"/>
            <a:r>
              <a:rPr lang="en-US" sz="1200" kern="1200" dirty="0">
                <a:solidFill>
                  <a:schemeClr val="tx1"/>
                </a:solidFill>
                <a:effectLst/>
                <a:latin typeface="+mn-lt"/>
                <a:ea typeface="+mn-ea"/>
                <a:cs typeface="+mn-cs"/>
              </a:rPr>
              <a:t>“Woman, you are </a:t>
            </a:r>
            <a:r>
              <a:rPr lang="en-US" sz="1200" b="1" kern="1200" dirty="0">
                <a:solidFill>
                  <a:schemeClr val="tx1"/>
                </a:solidFill>
                <a:effectLst/>
                <a:latin typeface="+mn-lt"/>
                <a:ea typeface="+mn-ea"/>
                <a:cs typeface="+mn-cs"/>
              </a:rPr>
              <a:t>loosed</a:t>
            </a:r>
            <a:r>
              <a:rPr lang="en-US" sz="1200" kern="1200" dirty="0">
                <a:solidFill>
                  <a:schemeClr val="tx1"/>
                </a:solidFill>
                <a:effectLst/>
                <a:latin typeface="+mn-lt"/>
                <a:ea typeface="+mn-ea"/>
                <a:cs typeface="+mn-cs"/>
              </a:rPr>
              <a:t> from your infirmity” (NKJV). </a:t>
            </a:r>
          </a:p>
          <a:p>
            <a:pPr lvl="1"/>
            <a:r>
              <a:rPr lang="en-US" sz="1200" kern="1200" dirty="0">
                <a:solidFill>
                  <a:schemeClr val="tx1"/>
                </a:solidFill>
                <a:effectLst/>
                <a:latin typeface="+mn-lt"/>
                <a:ea typeface="+mn-ea"/>
                <a:cs typeface="+mn-cs"/>
              </a:rPr>
              <a:t>“Woman, you are </a:t>
            </a:r>
            <a:r>
              <a:rPr lang="en-US" sz="1200" b="1" kern="1200" dirty="0">
                <a:solidFill>
                  <a:schemeClr val="tx1"/>
                </a:solidFill>
                <a:effectLst/>
                <a:latin typeface="+mn-lt"/>
                <a:ea typeface="+mn-ea"/>
                <a:cs typeface="+mn-cs"/>
              </a:rPr>
              <a:t>set free</a:t>
            </a:r>
            <a:r>
              <a:rPr lang="en-US" sz="1200" kern="1200" dirty="0">
                <a:solidFill>
                  <a:schemeClr val="tx1"/>
                </a:solidFill>
                <a:effectLst/>
                <a:latin typeface="+mn-lt"/>
                <a:ea typeface="+mn-ea"/>
                <a:cs typeface="+mn-cs"/>
              </a:rPr>
              <a:t> from your ailment” (NRSV). </a:t>
            </a:r>
          </a:p>
          <a:p>
            <a:pPr lvl="1"/>
            <a:r>
              <a:rPr lang="en-US" sz="1200" kern="1200" dirty="0">
                <a:solidFill>
                  <a:schemeClr val="tx1"/>
                </a:solidFill>
                <a:effectLst/>
                <a:latin typeface="+mn-lt"/>
                <a:ea typeface="+mn-ea"/>
                <a:cs typeface="+mn-cs"/>
              </a:rPr>
              <a:t>“Woman, you are </a:t>
            </a:r>
            <a:r>
              <a:rPr lang="en-US" sz="1200" b="1" kern="1200" dirty="0">
                <a:solidFill>
                  <a:schemeClr val="tx1"/>
                </a:solidFill>
                <a:effectLst/>
                <a:latin typeface="+mn-lt"/>
                <a:ea typeface="+mn-ea"/>
                <a:cs typeface="+mn-cs"/>
              </a:rPr>
              <a:t>healed</a:t>
            </a:r>
            <a:r>
              <a:rPr lang="en-US" sz="1200" kern="1200" dirty="0">
                <a:solidFill>
                  <a:schemeClr val="tx1"/>
                </a:solidFill>
                <a:effectLst/>
                <a:latin typeface="+mn-lt"/>
                <a:ea typeface="+mn-ea"/>
                <a:cs typeface="+mn-cs"/>
              </a:rPr>
              <a:t> of your sickness” (NLT). </a:t>
            </a:r>
          </a:p>
          <a:p>
            <a:pPr lvl="1"/>
            <a:r>
              <a:rPr lang="en-US" sz="1200" kern="1200" dirty="0">
                <a:solidFill>
                  <a:schemeClr val="tx1"/>
                </a:solidFill>
                <a:effectLst/>
                <a:latin typeface="+mn-lt"/>
                <a:ea typeface="+mn-ea"/>
                <a:cs typeface="+mn-cs"/>
              </a:rPr>
              <a:t>“Woman, you’re </a:t>
            </a:r>
            <a:r>
              <a:rPr lang="en-US" sz="1200" b="1" kern="1200" dirty="0">
                <a:solidFill>
                  <a:schemeClr val="tx1"/>
                </a:solidFill>
                <a:effectLst/>
                <a:latin typeface="+mn-lt"/>
                <a:ea typeface="+mn-ea"/>
                <a:cs typeface="+mn-cs"/>
              </a:rPr>
              <a:t>free!</a:t>
            </a:r>
            <a:r>
              <a:rPr lang="en-US" sz="1200" kern="1200" dirty="0">
                <a:solidFill>
                  <a:schemeClr val="tx1"/>
                </a:solidFill>
                <a:effectLst/>
                <a:latin typeface="+mn-lt"/>
                <a:ea typeface="+mn-ea"/>
                <a:cs typeface="+mn-cs"/>
              </a:rPr>
              <a:t>” (MSG).</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That Sabbath, in that village, in that synagogue, Jesus ended </a:t>
            </a:r>
            <a:r>
              <a:rPr lang="en-US" sz="1200" u="none" kern="1200" dirty="0">
                <a:solidFill>
                  <a:schemeClr val="tx1"/>
                </a:solidFill>
                <a:effectLst/>
                <a:latin typeface="+mn-lt"/>
                <a:ea typeface="+mn-ea"/>
                <a:cs typeface="+mn-cs"/>
              </a:rPr>
              <a:t>that woman’s suffering. Jesus ended </a:t>
            </a:r>
            <a:r>
              <a:rPr lang="en-US" sz="1200" kern="1200" dirty="0">
                <a:solidFill>
                  <a:schemeClr val="tx1"/>
                </a:solidFill>
                <a:effectLst/>
                <a:latin typeface="+mn-lt"/>
                <a:ea typeface="+mn-ea"/>
                <a:cs typeface="+mn-cs"/>
              </a:rPr>
              <a:t>how that woman had been treated for eighteen years. He ended it!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Today, on this Sabbath, in [insert location], in this church, Jesus wants to end it here too!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Jesus didn’t create ‘daughters of Abraham,’ ‘sisters in Christ,’ and ‘mothers of Israel’ to be abused!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It’s time to end it now!</a:t>
            </a:r>
          </a:p>
        </p:txBody>
      </p:sp>
      <p:sp>
        <p:nvSpPr>
          <p:cNvPr id="4" name="Slide Number Placeholder 3"/>
          <p:cNvSpPr>
            <a:spLocks noGrp="1"/>
          </p:cNvSpPr>
          <p:nvPr>
            <p:ph type="sldNum" sz="quarter" idx="5"/>
          </p:nvPr>
        </p:nvSpPr>
        <p:spPr/>
        <p:txBody>
          <a:bodyPr/>
          <a:lstStyle/>
          <a:p>
            <a:fld id="{9BCF352C-DB0B-4640-9C81-870EB7CEE846}" type="slidenum">
              <a:rPr lang="en-US" smtClean="0"/>
              <a:t>16</a:t>
            </a:fld>
            <a:endParaRPr lang="en-US"/>
          </a:p>
        </p:txBody>
      </p:sp>
    </p:spTree>
    <p:extLst>
      <p:ext uri="{BB962C8B-B14F-4D97-AF65-F5344CB8AC3E}">
        <p14:creationId xmlns:p14="http://schemas.microsoft.com/office/powerpoint/2010/main" val="1824585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Introduction</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For </a:t>
            </a:r>
            <a:r>
              <a:rPr lang="en-US" sz="1200" u="none" kern="1200" dirty="0">
                <a:solidFill>
                  <a:schemeClr val="tx1"/>
                </a:solidFill>
                <a:effectLst/>
                <a:latin typeface="+mn-lt"/>
                <a:ea typeface="+mn-ea"/>
                <a:cs typeface="+mn-cs"/>
              </a:rPr>
              <a:t>eighteen </a:t>
            </a:r>
            <a:r>
              <a:rPr lang="en-US" sz="1200" kern="1200" dirty="0">
                <a:solidFill>
                  <a:schemeClr val="tx1"/>
                </a:solidFill>
                <a:effectLst/>
                <a:latin typeface="+mn-lt"/>
                <a:ea typeface="+mn-ea"/>
                <a:cs typeface="+mn-cs"/>
              </a:rPr>
              <a:t>years the woman had suffered. Standing up, with a straight spine was a distant faded memory. She probably longed to look into her children’s faces to see their eyes sparkle but all she could see was the floor. In her small cottage, she would have liked to have stored her food on a higher shelf, but she couldn’t reach a higher shelf, so she did her best to keep the rodents away from her supplies at lower levels. No doubt she longed to see a majestic blue sky with white puffy clouds gently sailing, suspended in space, or to look up into the night sky and see the stars and a full rounded moon, glowing gloriously in the heavens. Instead her natural field of view was perpetually</a:t>
            </a:r>
            <a:r>
              <a:rPr lang="en-US" sz="1200" u="none" kern="1200" dirty="0">
                <a:solidFill>
                  <a:schemeClr val="tx1"/>
                </a:solidFill>
                <a:effectLst/>
                <a:latin typeface="+mn-lt"/>
                <a:ea typeface="+mn-ea"/>
                <a:cs typeface="+mn-cs"/>
              </a:rPr>
              <a:t> turned </a:t>
            </a:r>
            <a:r>
              <a:rPr lang="en-US" sz="1200" kern="1200" dirty="0">
                <a:solidFill>
                  <a:schemeClr val="tx1"/>
                </a:solidFill>
                <a:effectLst/>
                <a:latin typeface="+mn-lt"/>
                <a:ea typeface="+mn-ea"/>
                <a:cs typeface="+mn-cs"/>
              </a:rPr>
              <a:t>downward, confined to seeing the dry </a:t>
            </a:r>
            <a:r>
              <a:rPr lang="en-US" sz="1200" u="none" kern="1200" dirty="0">
                <a:solidFill>
                  <a:schemeClr val="tx1"/>
                </a:solidFill>
                <a:effectLst/>
                <a:latin typeface="+mn-lt"/>
                <a:ea typeface="+mn-ea"/>
                <a:cs typeface="+mn-cs"/>
              </a:rPr>
              <a:t>barren </a:t>
            </a:r>
            <a:r>
              <a:rPr lang="en-US" sz="1200" kern="1200" dirty="0">
                <a:solidFill>
                  <a:schemeClr val="tx1"/>
                </a:solidFill>
                <a:effectLst/>
                <a:latin typeface="+mn-lt"/>
                <a:ea typeface="+mn-ea"/>
                <a:cs typeface="+mn-cs"/>
              </a:rPr>
              <a:t>paths of the Middle East and the rubbish left behind by animals.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For </a:t>
            </a:r>
            <a:r>
              <a:rPr lang="en-US" sz="1200" u="none" kern="1200" dirty="0">
                <a:solidFill>
                  <a:schemeClr val="tx1"/>
                </a:solidFill>
                <a:effectLst/>
                <a:latin typeface="+mn-lt"/>
                <a:ea typeface="+mn-ea"/>
                <a:cs typeface="+mn-cs"/>
              </a:rPr>
              <a:t>eighteen </a:t>
            </a:r>
            <a:r>
              <a:rPr lang="en-US" sz="1200" kern="1200" dirty="0">
                <a:solidFill>
                  <a:schemeClr val="tx1"/>
                </a:solidFill>
                <a:effectLst/>
                <a:latin typeface="+mn-lt"/>
                <a:ea typeface="+mn-ea"/>
                <a:cs typeface="+mn-cs"/>
              </a:rPr>
              <a:t>years she had suffered with this condition. There was no relief. There was no time-out</a:t>
            </a:r>
            <a:r>
              <a:rPr lang="en-US" sz="1200" u="none" kern="1200" dirty="0">
                <a:solidFill>
                  <a:schemeClr val="tx1"/>
                </a:solidFill>
                <a:effectLst/>
                <a:latin typeface="+mn-lt"/>
                <a:ea typeface="+mn-ea"/>
                <a:cs typeface="+mn-cs"/>
              </a:rPr>
              <a:t>. There was no </a:t>
            </a:r>
            <a:r>
              <a:rPr lang="en-US" sz="1200" kern="1200" dirty="0">
                <a:solidFill>
                  <a:schemeClr val="tx1"/>
                </a:solidFill>
                <a:effectLst/>
                <a:latin typeface="+mn-lt"/>
                <a:ea typeface="+mn-ea"/>
                <a:cs typeface="+mn-cs"/>
              </a:rPr>
              <a:t>break. People had forgotten her face</a:t>
            </a:r>
            <a:r>
              <a:rPr lang="en-US" sz="1200" u="none" kern="1200" dirty="0">
                <a:solidFill>
                  <a:schemeClr val="tx1"/>
                </a:solidFill>
                <a:effectLst/>
                <a:latin typeface="+mn-lt"/>
                <a:ea typeface="+mn-ea"/>
                <a:cs typeface="+mn-cs"/>
              </a:rPr>
              <a:t>—</a:t>
            </a:r>
            <a:r>
              <a:rPr lang="en-US" sz="1200" kern="1200" dirty="0">
                <a:solidFill>
                  <a:schemeClr val="tx1"/>
                </a:solidFill>
                <a:effectLst/>
                <a:latin typeface="+mn-lt"/>
                <a:ea typeface="+mn-ea"/>
                <a:cs typeface="+mn-cs"/>
              </a:rPr>
              <a:t>the</a:t>
            </a:r>
            <a:r>
              <a:rPr lang="en-US" sz="1200" u="none" kern="1200" dirty="0">
                <a:solidFill>
                  <a:schemeClr val="tx1"/>
                </a:solidFill>
                <a:effectLst/>
                <a:latin typeface="+mn-lt"/>
                <a:ea typeface="+mn-ea"/>
                <a:cs typeface="+mn-cs"/>
              </a:rPr>
              <a:t>y </a:t>
            </a:r>
            <a:r>
              <a:rPr lang="en-US" sz="1200" kern="1200" dirty="0">
                <a:solidFill>
                  <a:schemeClr val="tx1"/>
                </a:solidFill>
                <a:effectLst/>
                <a:latin typeface="+mn-lt"/>
                <a:ea typeface="+mn-ea"/>
                <a:cs typeface="+mn-cs"/>
              </a:rPr>
              <a:t>only saw the top and back of her head. Rather than being seen as a person, she was a nuisance</a:t>
            </a:r>
            <a:r>
              <a:rPr lang="en-US" sz="1200" u="none" kern="1200" dirty="0">
                <a:solidFill>
                  <a:schemeClr val="tx1"/>
                </a:solidFill>
                <a:effectLst/>
                <a:latin typeface="+mn-lt"/>
                <a:ea typeface="+mn-ea"/>
                <a:cs typeface="+mn-cs"/>
              </a:rPr>
              <a:t>—</a:t>
            </a:r>
            <a:r>
              <a:rPr lang="en-US" sz="1200" kern="1200" dirty="0">
                <a:solidFill>
                  <a:schemeClr val="tx1"/>
                </a:solidFill>
                <a:effectLst/>
                <a:latin typeface="+mn-lt"/>
                <a:ea typeface="+mn-ea"/>
                <a:cs typeface="+mn-cs"/>
              </a:rPr>
              <a:t>at best, someone to pity.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For </a:t>
            </a:r>
            <a:r>
              <a:rPr lang="en-US" sz="1200" u="none" kern="1200" dirty="0">
                <a:solidFill>
                  <a:schemeClr val="tx1"/>
                </a:solidFill>
                <a:effectLst/>
                <a:latin typeface="+mn-lt"/>
                <a:ea typeface="+mn-ea"/>
                <a:cs typeface="+mn-cs"/>
              </a:rPr>
              <a:t>eighteen </a:t>
            </a:r>
            <a:r>
              <a:rPr lang="en-US" sz="1200" kern="1200" dirty="0">
                <a:solidFill>
                  <a:schemeClr val="tx1"/>
                </a:solidFill>
                <a:effectLst/>
                <a:latin typeface="+mn-lt"/>
                <a:ea typeface="+mn-ea"/>
                <a:cs typeface="+mn-cs"/>
              </a:rPr>
              <a:t>years she had gone to the synagogue each Sabbath. It wasn’t easy to go to the synagogue, </a:t>
            </a:r>
            <a:r>
              <a:rPr lang="en-US" sz="1200" u="none" kern="1200" dirty="0">
                <a:solidFill>
                  <a:schemeClr val="tx1"/>
                </a:solidFill>
                <a:effectLst/>
                <a:latin typeface="+mn-lt"/>
                <a:ea typeface="+mn-ea"/>
                <a:cs typeface="+mn-cs"/>
              </a:rPr>
              <a:t>because </a:t>
            </a:r>
            <a:r>
              <a:rPr lang="en-US" sz="1200" kern="1200" dirty="0">
                <a:solidFill>
                  <a:schemeClr val="tx1"/>
                </a:solidFill>
                <a:effectLst/>
                <a:latin typeface="+mn-lt"/>
                <a:ea typeface="+mn-ea"/>
                <a:cs typeface="+mn-cs"/>
              </a:rPr>
              <a:t>walking was difficult. And when she did arrive, there was no real welcome from the leaders. Getting there and being there was a challenge. But each Sabbath she persevered, </a:t>
            </a:r>
            <a:r>
              <a:rPr lang="en-US" sz="1200" u="none" kern="1200" dirty="0">
                <a:solidFill>
                  <a:schemeClr val="tx1"/>
                </a:solidFill>
                <a:effectLst/>
                <a:latin typeface="+mn-lt"/>
                <a:ea typeface="+mn-ea"/>
                <a:cs typeface="+mn-cs"/>
              </a:rPr>
              <a:t>and </a:t>
            </a:r>
            <a:r>
              <a:rPr lang="en-US" sz="1200" kern="1200" dirty="0">
                <a:solidFill>
                  <a:schemeClr val="tx1"/>
                </a:solidFill>
                <a:effectLst/>
                <a:latin typeface="+mn-lt"/>
                <a:ea typeface="+mn-ea"/>
                <a:cs typeface="+mn-cs"/>
              </a:rPr>
              <a:t>she went to the synagogue in faith and in hope. And then, one Sabbath a visitor was at the synagogue</a:t>
            </a:r>
            <a:r>
              <a:rPr lang="en-US" sz="1200" u="none" kern="1200" dirty="0">
                <a:solidFill>
                  <a:schemeClr val="tx1"/>
                </a:solidFill>
                <a:effectLst/>
                <a:latin typeface="+mn-lt"/>
                <a:ea typeface="+mn-ea"/>
                <a:cs typeface="+mn-cs"/>
              </a:rPr>
              <a:t>,</a:t>
            </a:r>
            <a:r>
              <a:rPr lang="en-US" sz="1200" kern="1200" dirty="0">
                <a:solidFill>
                  <a:schemeClr val="tx1"/>
                </a:solidFill>
                <a:effectLst/>
                <a:latin typeface="+mn-lt"/>
                <a:ea typeface="+mn-ea"/>
                <a:cs typeface="+mn-cs"/>
              </a:rPr>
              <a:t> and He changed everything! HE ENDED IT! He healed her</a:t>
            </a:r>
            <a:r>
              <a:rPr lang="en-US" sz="1200" u="none"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and his name is Jesus</a:t>
            </a:r>
            <a:r>
              <a:rPr lang="en-US" sz="1200" u="none" kern="1200" dirty="0">
                <a:solidFill>
                  <a:schemeClr val="tx1"/>
                </a:solidFill>
                <a:effectLst/>
                <a:latin typeface="+mn-lt"/>
                <a:ea typeface="+mn-ea"/>
                <a:cs typeface="+mn-cs"/>
              </a:rPr>
              <a:t>—</a:t>
            </a:r>
            <a:r>
              <a:rPr lang="en-US" sz="1200" kern="1200" dirty="0">
                <a:solidFill>
                  <a:schemeClr val="tx1"/>
                </a:solidFill>
                <a:effectLst/>
                <a:latin typeface="+mn-lt"/>
                <a:ea typeface="+mn-ea"/>
                <a:cs typeface="+mn-cs"/>
              </a:rPr>
              <a:t>Jesus of Nazareth! </a:t>
            </a:r>
          </a:p>
          <a:p>
            <a:endParaRPr lang="en-US" dirty="0"/>
          </a:p>
        </p:txBody>
      </p:sp>
      <p:sp>
        <p:nvSpPr>
          <p:cNvPr id="4" name="Slide Number Placeholder 3"/>
          <p:cNvSpPr>
            <a:spLocks noGrp="1"/>
          </p:cNvSpPr>
          <p:nvPr>
            <p:ph type="sldNum" sz="quarter" idx="5"/>
          </p:nvPr>
        </p:nvSpPr>
        <p:spPr/>
        <p:txBody>
          <a:bodyPr/>
          <a:lstStyle/>
          <a:p>
            <a:fld id="{9BCF352C-DB0B-4640-9C81-870EB7CEE846}" type="slidenum">
              <a:rPr lang="en-US" smtClean="0"/>
              <a:t>2</a:t>
            </a:fld>
            <a:endParaRPr lang="en-US"/>
          </a:p>
        </p:txBody>
      </p:sp>
    </p:spTree>
    <p:extLst>
      <p:ext uri="{BB962C8B-B14F-4D97-AF65-F5344CB8AC3E}">
        <p14:creationId xmlns:p14="http://schemas.microsoft.com/office/powerpoint/2010/main" val="33800275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Jesus and His Mission in Luke’s Gospel</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only account of the Sabbath healing of the bent over woman is in Luke’s Gospel</a:t>
            </a:r>
            <a:r>
              <a:rPr lang="en-US" sz="1200" u="none"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(Luke 13:10-17). Before we explore this amazing event, we need to invest a few moments looking at the broader context of Luke’s Gospel.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Jesus is the star of Luke’s Gospel</a:t>
            </a:r>
            <a:r>
              <a:rPr lang="en-US" sz="1200" u="none" kern="1200" dirty="0">
                <a:solidFill>
                  <a:schemeClr val="tx1"/>
                </a:solidFill>
                <a:effectLst/>
                <a:latin typeface="+mn-lt"/>
                <a:ea typeface="+mn-ea"/>
                <a:cs typeface="+mn-cs"/>
              </a:rPr>
              <a:t>—</a:t>
            </a:r>
            <a:r>
              <a:rPr lang="en-US" sz="1200" kern="1200" dirty="0">
                <a:solidFill>
                  <a:schemeClr val="tx1"/>
                </a:solidFill>
                <a:effectLst/>
                <a:latin typeface="+mn-lt"/>
                <a:ea typeface="+mn-ea"/>
                <a:cs typeface="+mn-cs"/>
              </a:rPr>
              <a:t>it’s all about Jesus. And what a wonderful star </a:t>
            </a:r>
            <a:r>
              <a:rPr lang="en-US" sz="1200" u="none" kern="1200" dirty="0">
                <a:solidFill>
                  <a:schemeClr val="tx1"/>
                </a:solidFill>
                <a:effectLst/>
                <a:latin typeface="+mn-lt"/>
                <a:ea typeface="+mn-ea"/>
                <a:cs typeface="+mn-cs"/>
              </a:rPr>
              <a:t>he </a:t>
            </a:r>
            <a:r>
              <a:rPr lang="en-US" sz="1200" kern="1200" dirty="0">
                <a:solidFill>
                  <a:schemeClr val="tx1"/>
                </a:solidFill>
                <a:effectLst/>
                <a:latin typeface="+mn-lt"/>
                <a:ea typeface="+mn-ea"/>
                <a:cs typeface="+mn-cs"/>
              </a:rPr>
              <a:t>is! Jesus and </a:t>
            </a:r>
            <a:r>
              <a:rPr lang="en-US" sz="1200" u="none" kern="1200" dirty="0">
                <a:solidFill>
                  <a:schemeClr val="tx1"/>
                </a:solidFill>
                <a:effectLst/>
                <a:latin typeface="+mn-lt"/>
                <a:ea typeface="+mn-ea"/>
                <a:cs typeface="+mn-cs"/>
              </a:rPr>
              <a:t>his </a:t>
            </a:r>
            <a:r>
              <a:rPr lang="en-US" sz="1200" kern="1200" dirty="0">
                <a:solidFill>
                  <a:schemeClr val="tx1"/>
                </a:solidFill>
                <a:effectLst/>
                <a:latin typeface="+mn-lt"/>
                <a:ea typeface="+mn-ea"/>
                <a:cs typeface="+mn-cs"/>
              </a:rPr>
              <a:t>ministry</a:t>
            </a:r>
            <a:r>
              <a:rPr lang="en-US" sz="1200" u="none" kern="1200" dirty="0">
                <a:solidFill>
                  <a:schemeClr val="tx1"/>
                </a:solidFill>
                <a:effectLst/>
                <a:latin typeface="+mn-lt"/>
                <a:ea typeface="+mn-ea"/>
                <a:cs typeface="+mn-cs"/>
              </a:rPr>
              <a:t>—his </a:t>
            </a:r>
            <a:r>
              <a:rPr lang="en-US" sz="1200" kern="1200" dirty="0">
                <a:solidFill>
                  <a:schemeClr val="tx1"/>
                </a:solidFill>
                <a:effectLst/>
                <a:latin typeface="+mn-lt"/>
                <a:ea typeface="+mn-ea"/>
                <a:cs typeface="+mn-cs"/>
              </a:rPr>
              <a:t>whole mission</a:t>
            </a:r>
            <a:r>
              <a:rPr lang="en-US" sz="1200" u="none" kern="1200" dirty="0">
                <a:solidFill>
                  <a:schemeClr val="tx1"/>
                </a:solidFill>
                <a:effectLst/>
                <a:latin typeface="+mn-lt"/>
                <a:ea typeface="+mn-ea"/>
                <a:cs typeface="+mn-cs"/>
              </a:rPr>
              <a:t>—</a:t>
            </a:r>
            <a:r>
              <a:rPr lang="en-US" sz="1200" kern="1200" dirty="0">
                <a:solidFill>
                  <a:schemeClr val="tx1"/>
                </a:solidFill>
                <a:effectLst/>
                <a:latin typeface="+mn-lt"/>
                <a:ea typeface="+mn-ea"/>
                <a:cs typeface="+mn-cs"/>
              </a:rPr>
              <a:t>is revealed to us in Luke 4:16-30.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Turn with me in your Bibles to:</a:t>
            </a:r>
          </a:p>
          <a:p>
            <a:endParaRPr lang="en-US" sz="1200" b="1"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Luke 4:16-19 [Read]</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9BCF352C-DB0B-4640-9C81-870EB7CEE846}" type="slidenum">
              <a:rPr lang="en-US" smtClean="0"/>
              <a:t>3</a:t>
            </a:fld>
            <a:endParaRPr lang="en-US"/>
          </a:p>
        </p:txBody>
      </p:sp>
    </p:spTree>
    <p:extLst>
      <p:ext uri="{BB962C8B-B14F-4D97-AF65-F5344CB8AC3E}">
        <p14:creationId xmlns:p14="http://schemas.microsoft.com/office/powerpoint/2010/main" val="37166433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Jesus returned to his home village of Nazareth, after being baptized by his cousin John the Baptist in the Jordan River. Jesus was filled with the Holy Spirit. The Bible is very clear that Jesus had a custom of attending the synagogue on Sabbath. Clearly</a:t>
            </a:r>
            <a:r>
              <a:rPr lang="en-US" sz="1200" u="none" kern="1200" dirty="0">
                <a:solidFill>
                  <a:schemeClr val="tx1"/>
                </a:solidFill>
                <a:effectLst/>
                <a:latin typeface="+mn-lt"/>
                <a:ea typeface="+mn-ea"/>
                <a:cs typeface="+mn-cs"/>
              </a:rPr>
              <a:t>,</a:t>
            </a:r>
            <a:r>
              <a:rPr lang="en-US" sz="1200" kern="1200" dirty="0">
                <a:solidFill>
                  <a:schemeClr val="tx1"/>
                </a:solidFill>
                <a:effectLst/>
                <a:latin typeface="+mn-lt"/>
                <a:ea typeface="+mn-ea"/>
                <a:cs typeface="+mn-cs"/>
              </a:rPr>
              <a:t> the Sabbath was important to Jesus, he didn’t just occasionally visit the synagogue on Sabbath, it was his regular habit to attend.</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This event at Nazareth also reveals more about Jesus’ values. One of Jesus’ important values </a:t>
            </a:r>
            <a:r>
              <a:rPr lang="en-US" sz="1200" u="none" kern="1200" dirty="0">
                <a:solidFill>
                  <a:schemeClr val="tx1"/>
                </a:solidFill>
                <a:effectLst/>
                <a:latin typeface="+mn-lt"/>
                <a:ea typeface="+mn-ea"/>
                <a:cs typeface="+mn-cs"/>
              </a:rPr>
              <a:t>is </a:t>
            </a:r>
            <a:r>
              <a:rPr lang="en-US" sz="1200" kern="1200" dirty="0">
                <a:solidFill>
                  <a:schemeClr val="tx1"/>
                </a:solidFill>
                <a:effectLst/>
                <a:latin typeface="+mn-lt"/>
                <a:ea typeface="+mn-ea"/>
                <a:cs typeface="+mn-cs"/>
              </a:rPr>
              <a:t>teaching. Jesus is shown by Luke</a:t>
            </a:r>
            <a:r>
              <a:rPr lang="en-US" sz="1200" u="none" kern="1200" dirty="0">
                <a:solidFill>
                  <a:schemeClr val="tx1"/>
                </a:solidFill>
                <a:effectLst/>
                <a:latin typeface="+mn-lt"/>
                <a:ea typeface="+mn-ea"/>
                <a:cs typeface="+mn-cs"/>
              </a:rPr>
              <a:t> as wanting</a:t>
            </a:r>
            <a:r>
              <a:rPr lang="en-US" sz="1200" kern="1200" dirty="0">
                <a:solidFill>
                  <a:schemeClr val="tx1"/>
                </a:solidFill>
                <a:effectLst/>
                <a:latin typeface="+mn-lt"/>
                <a:ea typeface="+mn-ea"/>
                <a:cs typeface="+mn-cs"/>
              </a:rPr>
              <a:t> people to be informed, to be aware of the big issues of life and the major issues of the age. Jesus doesn’t want to keep people in the dark or in the lowlands of ignorance</a:t>
            </a:r>
            <a:r>
              <a:rPr lang="en-US" sz="1200" u="none" kern="1200" dirty="0">
                <a:solidFill>
                  <a:schemeClr val="tx1"/>
                </a:solidFill>
                <a:effectLst/>
                <a:latin typeface="+mn-lt"/>
                <a:ea typeface="+mn-ea"/>
                <a:cs typeface="+mn-cs"/>
              </a:rPr>
              <a:t>;</a:t>
            </a:r>
            <a:r>
              <a:rPr lang="en-US" sz="1200" kern="1200" dirty="0">
                <a:solidFill>
                  <a:schemeClr val="tx1"/>
                </a:solidFill>
                <a:effectLst/>
                <a:latin typeface="+mn-lt"/>
                <a:ea typeface="+mn-ea"/>
                <a:cs typeface="+mn-cs"/>
              </a:rPr>
              <a:t> his desire is that—people will be enlightened. So, Jesus freely </a:t>
            </a:r>
            <a:r>
              <a:rPr lang="en-US" sz="1200" u="none" kern="1200" dirty="0">
                <a:solidFill>
                  <a:schemeClr val="tx1"/>
                </a:solidFill>
                <a:effectLst/>
                <a:latin typeface="+mn-lt"/>
                <a:ea typeface="+mn-ea"/>
                <a:cs typeface="+mn-cs"/>
              </a:rPr>
              <a:t>taught </a:t>
            </a:r>
            <a:r>
              <a:rPr lang="en-US" sz="1200" kern="1200" dirty="0">
                <a:solidFill>
                  <a:schemeClr val="tx1"/>
                </a:solidFill>
                <a:effectLst/>
                <a:latin typeface="+mn-lt"/>
                <a:ea typeface="+mn-ea"/>
                <a:cs typeface="+mn-cs"/>
              </a:rPr>
              <a:t>the people, but what </a:t>
            </a:r>
            <a:r>
              <a:rPr lang="en-US" sz="1200" u="none" kern="1200" dirty="0">
                <a:solidFill>
                  <a:schemeClr val="tx1"/>
                </a:solidFill>
                <a:effectLst/>
                <a:latin typeface="+mn-lt"/>
                <a:ea typeface="+mn-ea"/>
                <a:cs typeface="+mn-cs"/>
              </a:rPr>
              <a:t>did </a:t>
            </a:r>
            <a:r>
              <a:rPr lang="en-US" sz="1200" kern="1200" dirty="0">
                <a:solidFill>
                  <a:schemeClr val="tx1"/>
                </a:solidFill>
                <a:effectLst/>
                <a:latin typeface="+mn-lt"/>
                <a:ea typeface="+mn-ea"/>
                <a:cs typeface="+mn-cs"/>
              </a:rPr>
              <a:t>he teach them?</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Jesus </a:t>
            </a:r>
            <a:r>
              <a:rPr lang="en-US" sz="1200" u="none" kern="1200" dirty="0">
                <a:solidFill>
                  <a:schemeClr val="tx1"/>
                </a:solidFill>
                <a:effectLst/>
                <a:latin typeface="+mn-lt"/>
                <a:ea typeface="+mn-ea"/>
                <a:cs typeface="+mn-cs"/>
              </a:rPr>
              <a:t>taught </a:t>
            </a:r>
            <a:r>
              <a:rPr lang="en-US" sz="1200" kern="1200" dirty="0">
                <a:solidFill>
                  <a:schemeClr val="tx1"/>
                </a:solidFill>
                <a:effectLst/>
                <a:latin typeface="+mn-lt"/>
                <a:ea typeface="+mn-ea"/>
                <a:cs typeface="+mn-cs"/>
              </a:rPr>
              <a:t>the Scriptures! This is the first record we have of Jesus teaching, </a:t>
            </a:r>
            <a:r>
              <a:rPr lang="en-US" sz="1200" u="none" kern="1200" dirty="0">
                <a:solidFill>
                  <a:schemeClr val="tx1"/>
                </a:solidFill>
                <a:effectLst/>
                <a:latin typeface="+mn-lt"/>
                <a:ea typeface="+mn-ea"/>
                <a:cs typeface="+mn-cs"/>
              </a:rPr>
              <a:t>and </a:t>
            </a:r>
            <a:r>
              <a:rPr lang="en-US" sz="1200" kern="1200" dirty="0">
                <a:solidFill>
                  <a:schemeClr val="tx1"/>
                </a:solidFill>
                <a:effectLst/>
                <a:latin typeface="+mn-lt"/>
                <a:ea typeface="+mn-ea"/>
                <a:cs typeface="+mn-cs"/>
              </a:rPr>
              <a:t>the very first thing out of his mouth when he taught the people in Nazareth was from the Bible. Jesus </a:t>
            </a:r>
            <a:r>
              <a:rPr lang="en-US" sz="1200" u="none" kern="1200" dirty="0">
                <a:solidFill>
                  <a:schemeClr val="tx1"/>
                </a:solidFill>
                <a:effectLst/>
                <a:latin typeface="+mn-lt"/>
                <a:ea typeface="+mn-ea"/>
                <a:cs typeface="+mn-cs"/>
              </a:rPr>
              <a:t>quoted </a:t>
            </a:r>
            <a:r>
              <a:rPr lang="en-US" sz="1200" kern="1200" dirty="0">
                <a:solidFill>
                  <a:schemeClr val="tx1"/>
                </a:solidFill>
                <a:effectLst/>
                <a:latin typeface="+mn-lt"/>
                <a:ea typeface="+mn-ea"/>
                <a:cs typeface="+mn-cs"/>
              </a:rPr>
              <a:t>from Isaiah 61:1-2. Clearly</a:t>
            </a:r>
            <a:r>
              <a:rPr lang="en-US" sz="1200" u="none" kern="1200" dirty="0">
                <a:solidFill>
                  <a:schemeClr val="tx1"/>
                </a:solidFill>
                <a:effectLst/>
                <a:latin typeface="+mn-lt"/>
                <a:ea typeface="+mn-ea"/>
                <a:cs typeface="+mn-cs"/>
              </a:rPr>
              <a:t>,</a:t>
            </a:r>
            <a:r>
              <a:rPr lang="en-US" sz="1200" kern="1200" dirty="0">
                <a:solidFill>
                  <a:schemeClr val="tx1"/>
                </a:solidFill>
                <a:effectLst/>
                <a:latin typeface="+mn-lt"/>
                <a:ea typeface="+mn-ea"/>
                <a:cs typeface="+mn-cs"/>
              </a:rPr>
              <a:t> the Bible </a:t>
            </a:r>
            <a:r>
              <a:rPr lang="en-US" sz="1200" u="none" kern="1200" dirty="0">
                <a:solidFill>
                  <a:schemeClr val="tx1"/>
                </a:solidFill>
                <a:effectLst/>
                <a:latin typeface="+mn-lt"/>
                <a:ea typeface="+mn-ea"/>
                <a:cs typeface="+mn-cs"/>
              </a:rPr>
              <a:t>was </a:t>
            </a:r>
            <a:r>
              <a:rPr lang="en-US" sz="1200" kern="1200" dirty="0">
                <a:solidFill>
                  <a:schemeClr val="tx1"/>
                </a:solidFill>
                <a:effectLst/>
                <a:latin typeface="+mn-lt"/>
                <a:ea typeface="+mn-ea"/>
                <a:cs typeface="+mn-cs"/>
              </a:rPr>
              <a:t>important to Jesus</a:t>
            </a:r>
            <a:r>
              <a:rPr lang="en-US" sz="1200" u="none" kern="1200" dirty="0">
                <a:solidFill>
                  <a:schemeClr val="tx1"/>
                </a:solidFill>
                <a:effectLst/>
                <a:latin typeface="+mn-lt"/>
                <a:ea typeface="+mn-ea"/>
                <a:cs typeface="+mn-cs"/>
              </a:rPr>
              <a:t>,</a:t>
            </a:r>
            <a:r>
              <a:rPr lang="en-US" sz="1200" kern="1200" dirty="0">
                <a:solidFill>
                  <a:schemeClr val="tx1"/>
                </a:solidFill>
                <a:effectLst/>
                <a:latin typeface="+mn-lt"/>
                <a:ea typeface="+mn-ea"/>
                <a:cs typeface="+mn-cs"/>
              </a:rPr>
              <a:t> and </a:t>
            </a:r>
            <a:r>
              <a:rPr lang="en-US" sz="1200" u="none" kern="1200" dirty="0">
                <a:solidFill>
                  <a:schemeClr val="tx1"/>
                </a:solidFill>
                <a:effectLst/>
                <a:latin typeface="+mn-lt"/>
                <a:ea typeface="+mn-ea"/>
                <a:cs typeface="+mn-cs"/>
              </a:rPr>
              <a:t>it was </a:t>
            </a:r>
            <a:r>
              <a:rPr lang="en-US" sz="1200" kern="1200" dirty="0">
                <a:solidFill>
                  <a:schemeClr val="tx1"/>
                </a:solidFill>
                <a:effectLst/>
                <a:latin typeface="+mn-lt"/>
                <a:ea typeface="+mn-ea"/>
                <a:cs typeface="+mn-cs"/>
              </a:rPr>
              <a:t>foundational to his teachings.</a:t>
            </a:r>
          </a:p>
          <a:p>
            <a:endParaRPr lang="en-US" dirty="0"/>
          </a:p>
          <a:p>
            <a:r>
              <a:rPr lang="en-US" sz="1200" kern="1200" dirty="0">
                <a:solidFill>
                  <a:schemeClr val="tx1"/>
                </a:solidFill>
                <a:effectLst/>
                <a:latin typeface="+mn-lt"/>
                <a:ea typeface="+mn-ea"/>
                <a:cs typeface="+mn-cs"/>
              </a:rPr>
              <a:t>So far, from this event at Nazareth, we have discovered</a:t>
            </a:r>
            <a:r>
              <a:rPr lang="en-US" sz="1200" u="none" kern="1200" dirty="0">
                <a:solidFill>
                  <a:schemeClr val="tx1"/>
                </a:solidFill>
                <a:effectLst/>
                <a:latin typeface="+mn-lt"/>
                <a:ea typeface="+mn-ea"/>
                <a:cs typeface="+mn-cs"/>
              </a:rPr>
              <a:t>, first,</a:t>
            </a:r>
            <a:r>
              <a:rPr lang="en-US" sz="1200" kern="1200" dirty="0">
                <a:solidFill>
                  <a:schemeClr val="tx1"/>
                </a:solidFill>
                <a:effectLst/>
                <a:latin typeface="+mn-lt"/>
                <a:ea typeface="+mn-ea"/>
                <a:cs typeface="+mn-cs"/>
              </a:rPr>
              <a:t> that Jesus has the highest regard for the Sabbath</a:t>
            </a:r>
            <a:r>
              <a:rPr lang="en-US" sz="1200" u="none" kern="1200" dirty="0">
                <a:solidFill>
                  <a:schemeClr val="tx1"/>
                </a:solidFill>
                <a:effectLst/>
                <a:latin typeface="+mn-lt"/>
                <a:ea typeface="+mn-ea"/>
                <a:cs typeface="+mn-cs"/>
              </a:rPr>
              <a:t>—</a:t>
            </a:r>
            <a:r>
              <a:rPr lang="en-US" sz="1200" kern="1200" dirty="0">
                <a:solidFill>
                  <a:schemeClr val="tx1"/>
                </a:solidFill>
                <a:effectLst/>
                <a:latin typeface="+mn-lt"/>
                <a:ea typeface="+mn-ea"/>
                <a:cs typeface="+mn-cs"/>
              </a:rPr>
              <a:t>his life was molded around his custom of attending the synagogue each Sabbath. The second detail that emerges from the text is that teaching from the Bible</a:t>
            </a:r>
            <a:r>
              <a:rPr lang="en-US" sz="1200" u="none" kern="1200" dirty="0">
                <a:solidFill>
                  <a:schemeClr val="tx1"/>
                </a:solidFill>
                <a:effectLst/>
                <a:latin typeface="+mn-lt"/>
                <a:ea typeface="+mn-ea"/>
                <a:cs typeface="+mn-cs"/>
              </a:rPr>
              <a:t>,</a:t>
            </a:r>
            <a:r>
              <a:rPr lang="en-US" sz="1200" kern="1200" dirty="0">
                <a:solidFill>
                  <a:schemeClr val="tx1"/>
                </a:solidFill>
                <a:effectLst/>
                <a:latin typeface="+mn-lt"/>
                <a:ea typeface="+mn-ea"/>
                <a:cs typeface="+mn-cs"/>
              </a:rPr>
              <a:t> and the Bible itself, was also very significant to Jesus.</a:t>
            </a:r>
            <a:r>
              <a:rPr lang="en-US" sz="1200" u="none"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The third important detail we discover from this Nazareth Sabbath teaching event is the love that Jesus has for people. Notice the emphasis of Jesus’ Biblical teaching at Nazareth: </a:t>
            </a:r>
          </a:p>
          <a:p>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“good news to the poor”</a:t>
            </a:r>
          </a:p>
          <a:p>
            <a:pPr lvl="0"/>
            <a:r>
              <a:rPr lang="en-US" sz="1200" kern="1200" dirty="0">
                <a:solidFill>
                  <a:schemeClr val="tx1"/>
                </a:solidFill>
                <a:effectLst/>
                <a:latin typeface="+mn-lt"/>
                <a:ea typeface="+mn-ea"/>
                <a:cs typeface="+mn-cs"/>
              </a:rPr>
              <a:t>“liberty to the captives”</a:t>
            </a:r>
          </a:p>
          <a:p>
            <a:pPr lvl="0"/>
            <a:r>
              <a:rPr lang="en-US" sz="1200" kern="1200" dirty="0">
                <a:solidFill>
                  <a:schemeClr val="tx1"/>
                </a:solidFill>
                <a:effectLst/>
                <a:latin typeface="+mn-lt"/>
                <a:ea typeface="+mn-ea"/>
                <a:cs typeface="+mn-cs"/>
              </a:rPr>
              <a:t>“recovering of sight to the blind”</a:t>
            </a:r>
          </a:p>
          <a:p>
            <a:pPr lvl="0"/>
            <a:r>
              <a:rPr lang="en-US" sz="1200" kern="1200" dirty="0">
                <a:solidFill>
                  <a:schemeClr val="tx1"/>
                </a:solidFill>
                <a:effectLst/>
                <a:latin typeface="+mn-lt"/>
                <a:ea typeface="+mn-ea"/>
                <a:cs typeface="+mn-cs"/>
              </a:rPr>
              <a:t>“to set at liberty those who are oppressed”</a:t>
            </a:r>
          </a:p>
          <a:p>
            <a:pPr lvl="0"/>
            <a:r>
              <a:rPr lang="en-US" sz="1200" kern="1200" dirty="0">
                <a:solidFill>
                  <a:schemeClr val="tx1"/>
                </a:solidFill>
                <a:effectLst/>
                <a:latin typeface="+mn-lt"/>
                <a:ea typeface="+mn-ea"/>
                <a:cs typeface="+mn-cs"/>
              </a:rPr>
              <a:t>“to proclaim the year of the Lord’s favor”</a:t>
            </a:r>
          </a:p>
          <a:p>
            <a:pPr lvl="0"/>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All of Jesus’ teaching at Nazareth revolves around ministering to others</a:t>
            </a:r>
            <a:r>
              <a:rPr lang="en-US" sz="1200" u="none" kern="1200" dirty="0">
                <a:solidFill>
                  <a:schemeClr val="tx1"/>
                </a:solidFill>
                <a:effectLst/>
                <a:latin typeface="+mn-lt"/>
                <a:ea typeface="+mn-ea"/>
                <a:cs typeface="+mn-cs"/>
              </a:rPr>
              <a:t>—</a:t>
            </a:r>
            <a:r>
              <a:rPr lang="en-US" sz="1200" kern="1200" dirty="0">
                <a:solidFill>
                  <a:schemeClr val="tx1"/>
                </a:solidFill>
                <a:effectLst/>
                <a:latin typeface="+mn-lt"/>
                <a:ea typeface="+mn-ea"/>
                <a:cs typeface="+mn-cs"/>
              </a:rPr>
              <a:t>particularly the impoverished, the hostages, the physically disabled, and the victims of oppression. And because the Spirit was upon Jesus, he wasn’t just speaking platitudes or offering vain hope, he was empowered to act and to rescue people from dire circumstances.</a:t>
            </a:r>
          </a:p>
          <a:p>
            <a:endParaRPr lang="en-US" dirty="0"/>
          </a:p>
          <a:p>
            <a:r>
              <a:rPr lang="en-US" sz="1200" kern="1200" dirty="0">
                <a:solidFill>
                  <a:schemeClr val="tx1"/>
                </a:solidFill>
                <a:effectLst/>
                <a:latin typeface="+mn-lt"/>
                <a:ea typeface="+mn-ea"/>
                <a:cs typeface="+mn-cs"/>
              </a:rPr>
              <a:t>In the New Testament era, women were over-represented among the poor, suffering, captives, and oppressed. Typically, women didn’t have a very high place in society, in fact it’s difficult to exaggerate how low their position was and how great their misery. But Jesus uplifted women! Jesus ministering to the bent-over woman of Luke 13:10-17 is just one example.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Turn with me to </a:t>
            </a:r>
            <a:r>
              <a:rPr lang="en-US" sz="1200" b="1" kern="1200" dirty="0">
                <a:solidFill>
                  <a:schemeClr val="tx1"/>
                </a:solidFill>
                <a:effectLst/>
                <a:latin typeface="+mn-lt"/>
                <a:ea typeface="+mn-ea"/>
                <a:cs typeface="+mn-cs"/>
              </a:rPr>
              <a:t>Luke 13:10-17</a:t>
            </a:r>
            <a:r>
              <a:rPr lang="en-US" sz="1200" kern="1200" dirty="0">
                <a:solidFill>
                  <a:schemeClr val="tx1"/>
                </a:solidFill>
                <a:effectLst/>
                <a:latin typeface="+mn-lt"/>
                <a:ea typeface="+mn-ea"/>
                <a:cs typeface="+mn-cs"/>
              </a:rPr>
              <a:t> as we explore this wonderful story in more detail.</a:t>
            </a:r>
          </a:p>
          <a:p>
            <a:endParaRPr lang="en-US" dirty="0"/>
          </a:p>
        </p:txBody>
      </p:sp>
      <p:sp>
        <p:nvSpPr>
          <p:cNvPr id="4" name="Slide Number Placeholder 3"/>
          <p:cNvSpPr>
            <a:spLocks noGrp="1"/>
          </p:cNvSpPr>
          <p:nvPr>
            <p:ph type="sldNum" sz="quarter" idx="5"/>
          </p:nvPr>
        </p:nvSpPr>
        <p:spPr/>
        <p:txBody>
          <a:bodyPr/>
          <a:lstStyle/>
          <a:p>
            <a:fld id="{9BCF352C-DB0B-4640-9C81-870EB7CEE846}" type="slidenum">
              <a:rPr lang="en-US" smtClean="0"/>
              <a:t>4</a:t>
            </a:fld>
            <a:endParaRPr lang="en-US"/>
          </a:p>
        </p:txBody>
      </p:sp>
    </p:spTree>
    <p:extLst>
      <p:ext uri="{BB962C8B-B14F-4D97-AF65-F5344CB8AC3E}">
        <p14:creationId xmlns:p14="http://schemas.microsoft.com/office/powerpoint/2010/main" val="26799603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[Read Luke 13:10-17]</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9BCF352C-DB0B-4640-9C81-870EB7CEE846}" type="slidenum">
              <a:rPr lang="en-US" smtClean="0"/>
              <a:t>5</a:t>
            </a:fld>
            <a:endParaRPr lang="en-US"/>
          </a:p>
        </p:txBody>
      </p:sp>
    </p:spTree>
    <p:extLst>
      <p:ext uri="{BB962C8B-B14F-4D97-AF65-F5344CB8AC3E}">
        <p14:creationId xmlns:p14="http://schemas.microsoft.com/office/powerpoint/2010/main" val="27524127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Jesus paused on his journey to Jerusalem at this unnamed location for Sabbath to attend the synagogue, to teach</a:t>
            </a:r>
            <a:r>
              <a:rPr lang="en-US" sz="1200" u="none" kern="1200" dirty="0">
                <a:solidFill>
                  <a:schemeClr val="tx1"/>
                </a:solidFill>
                <a:effectLst/>
                <a:latin typeface="+mn-lt"/>
                <a:ea typeface="+mn-ea"/>
                <a:cs typeface="+mn-cs"/>
              </a:rPr>
              <a:t>,</a:t>
            </a:r>
            <a:r>
              <a:rPr lang="en-US" sz="1200" kern="1200" dirty="0">
                <a:solidFill>
                  <a:schemeClr val="tx1"/>
                </a:solidFill>
                <a:effectLst/>
                <a:latin typeface="+mn-lt"/>
                <a:ea typeface="+mn-ea"/>
                <a:cs typeface="+mn-cs"/>
              </a:rPr>
              <a:t> and </a:t>
            </a:r>
            <a:r>
              <a:rPr lang="en-US" sz="1200" u="none" kern="1200" dirty="0">
                <a:solidFill>
                  <a:schemeClr val="tx1"/>
                </a:solidFill>
                <a:effectLst/>
                <a:latin typeface="+mn-lt"/>
                <a:ea typeface="+mn-ea"/>
                <a:cs typeface="+mn-cs"/>
              </a:rPr>
              <a:t>to </a:t>
            </a:r>
            <a:r>
              <a:rPr lang="en-US" sz="1200" kern="1200" dirty="0">
                <a:solidFill>
                  <a:schemeClr val="tx1"/>
                </a:solidFill>
                <a:effectLst/>
                <a:latin typeface="+mn-lt"/>
                <a:ea typeface="+mn-ea"/>
                <a:cs typeface="+mn-cs"/>
              </a:rPr>
              <a:t>heal. Luke by not naming the location nor the woman, broadens the application and significance of this event beyond this one individual woman</a:t>
            </a:r>
            <a:r>
              <a:rPr lang="en-US" sz="1200" u="none" kern="1200" dirty="0">
                <a:solidFill>
                  <a:schemeClr val="tx1"/>
                </a:solidFill>
                <a:effectLst/>
                <a:latin typeface="+mn-lt"/>
                <a:ea typeface="+mn-ea"/>
                <a:cs typeface="+mn-cs"/>
              </a:rPr>
              <a:t>—</a:t>
            </a:r>
            <a:r>
              <a:rPr lang="en-US" sz="1200" kern="1200" dirty="0">
                <a:solidFill>
                  <a:schemeClr val="tx1"/>
                </a:solidFill>
                <a:effectLst/>
                <a:latin typeface="+mn-lt"/>
                <a:ea typeface="+mn-ea"/>
                <a:cs typeface="+mn-cs"/>
              </a:rPr>
              <a:t>to all women who are in bondage, in all places, and in all subsequent eras. This beautiful story offers hope to all victims.</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Luke, with the tenderness of a physician, describes the severity of her condition. She was bent over and unable to straighten up. And what’s more, she had endured this for </a:t>
            </a:r>
            <a:r>
              <a:rPr lang="en-US" sz="1200" u="none" kern="1200" dirty="0">
                <a:solidFill>
                  <a:schemeClr val="tx1"/>
                </a:solidFill>
                <a:effectLst/>
                <a:latin typeface="+mn-lt"/>
                <a:ea typeface="+mn-ea"/>
                <a:cs typeface="+mn-cs"/>
              </a:rPr>
              <a:t>eighteen </a:t>
            </a:r>
            <a:r>
              <a:rPr lang="en-US" sz="1200" kern="1200" dirty="0">
                <a:solidFill>
                  <a:schemeClr val="tx1"/>
                </a:solidFill>
                <a:effectLst/>
                <a:latin typeface="+mn-lt"/>
                <a:ea typeface="+mn-ea"/>
                <a:cs typeface="+mn-cs"/>
              </a:rPr>
              <a:t>long miserable years! </a:t>
            </a:r>
            <a:r>
              <a:rPr lang="en-US" sz="1200" u="none" kern="1200" dirty="0">
                <a:solidFill>
                  <a:schemeClr val="tx1"/>
                </a:solidFill>
                <a:effectLst/>
                <a:latin typeface="+mn-lt"/>
                <a:ea typeface="+mn-ea"/>
                <a:cs typeface="+mn-cs"/>
              </a:rPr>
              <a:t>That was </a:t>
            </a:r>
            <a:r>
              <a:rPr lang="en-US" sz="1200" kern="1200" dirty="0">
                <a:solidFill>
                  <a:schemeClr val="tx1"/>
                </a:solidFill>
                <a:effectLst/>
                <a:latin typeface="+mn-lt"/>
                <a:ea typeface="+mn-ea"/>
                <a:cs typeface="+mn-cs"/>
              </a:rPr>
              <a:t>a long time to suffer!</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Have you ever made a long journey in a bus or a car and had very limited space for the duration of the journey? You know what it’s like to be confined, restricted</a:t>
            </a:r>
            <a:r>
              <a:rPr lang="en-US" sz="1200" u="none" kern="1200" dirty="0">
                <a:solidFill>
                  <a:schemeClr val="tx1"/>
                </a:solidFill>
                <a:effectLst/>
                <a:latin typeface="+mn-lt"/>
                <a:ea typeface="+mn-ea"/>
                <a:cs typeface="+mn-cs"/>
              </a:rPr>
              <a:t>,</a:t>
            </a:r>
            <a:r>
              <a:rPr lang="en-US" sz="1200" kern="1200" dirty="0">
                <a:solidFill>
                  <a:schemeClr val="tx1"/>
                </a:solidFill>
                <a:effectLst/>
                <a:latin typeface="+mn-lt"/>
                <a:ea typeface="+mn-ea"/>
                <a:cs typeface="+mn-cs"/>
              </a:rPr>
              <a:t> and unable to stretch-out for the length of that journey. You know what it’s like to arrive at your destination and </a:t>
            </a:r>
            <a:r>
              <a:rPr lang="en-US" sz="1200" u="none" kern="1200" dirty="0">
                <a:solidFill>
                  <a:schemeClr val="tx1"/>
                </a:solidFill>
                <a:effectLst/>
                <a:latin typeface="+mn-lt"/>
                <a:ea typeface="+mn-ea"/>
                <a:cs typeface="+mn-cs"/>
              </a:rPr>
              <a:t>to </a:t>
            </a:r>
            <a:r>
              <a:rPr lang="en-US" sz="1200" kern="1200" dirty="0">
                <a:solidFill>
                  <a:schemeClr val="tx1"/>
                </a:solidFill>
                <a:effectLst/>
                <a:latin typeface="+mn-lt"/>
                <a:ea typeface="+mn-ea"/>
                <a:cs typeface="+mn-cs"/>
              </a:rPr>
              <a:t>stand tall and stretch and to feel your body coming</a:t>
            </a:r>
            <a:r>
              <a:rPr lang="en-US" sz="1200" u="none" kern="1200" dirty="0">
                <a:solidFill>
                  <a:schemeClr val="tx1"/>
                </a:solidFill>
                <a:effectLst/>
                <a:latin typeface="+mn-lt"/>
                <a:ea typeface="+mn-ea"/>
                <a:cs typeface="+mn-cs"/>
              </a:rPr>
              <a:t> back</a:t>
            </a:r>
            <a:r>
              <a:rPr lang="en-US" sz="1200" kern="1200" dirty="0">
                <a:solidFill>
                  <a:schemeClr val="tx1"/>
                </a:solidFill>
                <a:effectLst/>
                <a:latin typeface="+mn-lt"/>
                <a:ea typeface="+mn-ea"/>
                <a:cs typeface="+mn-cs"/>
              </a:rPr>
              <a:t> to life again! But this poor woman had been on this painful journey for </a:t>
            </a:r>
            <a:r>
              <a:rPr lang="en-US" sz="1200" u="none" kern="1200" dirty="0">
                <a:solidFill>
                  <a:schemeClr val="tx1"/>
                </a:solidFill>
                <a:effectLst/>
                <a:latin typeface="+mn-lt"/>
                <a:ea typeface="+mn-ea"/>
                <a:cs typeface="+mn-cs"/>
              </a:rPr>
              <a:t>eighteen </a:t>
            </a:r>
            <a:r>
              <a:rPr lang="en-US" sz="1200" kern="1200" dirty="0">
                <a:solidFill>
                  <a:schemeClr val="tx1"/>
                </a:solidFill>
                <a:effectLst/>
                <a:latin typeface="+mn-lt"/>
                <a:ea typeface="+mn-ea"/>
                <a:cs typeface="+mn-cs"/>
              </a:rPr>
              <a:t>years and there was no sight of her destination! Day and night, she was unable to straighten up</a:t>
            </a:r>
            <a:r>
              <a:rPr lang="en-US" sz="1200" u="none" kern="1200" dirty="0">
                <a:solidFill>
                  <a:schemeClr val="tx1"/>
                </a:solidFill>
                <a:effectLst/>
                <a:latin typeface="+mn-lt"/>
                <a:ea typeface="+mn-ea"/>
                <a:cs typeface="+mn-cs"/>
              </a:rPr>
              <a:t>—</a:t>
            </a:r>
            <a:r>
              <a:rPr lang="en-US" sz="1200" kern="1200" dirty="0">
                <a:solidFill>
                  <a:schemeClr val="tx1"/>
                </a:solidFill>
                <a:effectLst/>
                <a:latin typeface="+mn-lt"/>
                <a:ea typeface="+mn-ea"/>
                <a:cs typeface="+mn-cs"/>
              </a:rPr>
              <a:t>even lying on her bed at night, she was bent up. Even in her sleep, this misery never left her! Imagine her prolonged suffering!</a:t>
            </a:r>
          </a:p>
          <a:p>
            <a:endParaRPr lang="en-US" dirty="0"/>
          </a:p>
          <a:p>
            <a:r>
              <a:rPr lang="en-US" sz="1200" kern="1200" dirty="0">
                <a:solidFill>
                  <a:schemeClr val="tx1"/>
                </a:solidFill>
                <a:effectLst/>
                <a:latin typeface="+mn-lt"/>
                <a:ea typeface="+mn-ea"/>
                <a:cs typeface="+mn-cs"/>
              </a:rPr>
              <a:t>Bible students have speculated the specific disease or ailment she was inflicted with. John Wilkinson regards spondylitis </a:t>
            </a:r>
            <a:r>
              <a:rPr lang="en-US" sz="1200" kern="1200" dirty="0" err="1">
                <a:solidFill>
                  <a:schemeClr val="tx1"/>
                </a:solidFill>
                <a:effectLst/>
                <a:latin typeface="+mn-lt"/>
                <a:ea typeface="+mn-ea"/>
                <a:cs typeface="+mn-cs"/>
              </a:rPr>
              <a:t>ankylopietica</a:t>
            </a:r>
            <a:r>
              <a:rPr lang="en-US" sz="1200" kern="1200" dirty="0">
                <a:solidFill>
                  <a:schemeClr val="tx1"/>
                </a:solidFill>
                <a:effectLst/>
                <a:latin typeface="+mn-lt"/>
                <a:ea typeface="+mn-ea"/>
                <a:cs typeface="+mn-cs"/>
              </a:rPr>
              <a:t> as the most likely malady.</a:t>
            </a:r>
            <a:r>
              <a:rPr lang="en-US" sz="1200" kern="1200" baseline="30000" dirty="0">
                <a:solidFill>
                  <a:schemeClr val="tx1"/>
                </a:solidFill>
                <a:effectLst/>
                <a:latin typeface="+mn-lt"/>
                <a:ea typeface="+mn-ea"/>
                <a:cs typeface="+mn-cs"/>
              </a:rPr>
              <a:t>1</a:t>
            </a:r>
            <a:r>
              <a:rPr lang="en-US" sz="1200" kern="1200" dirty="0">
                <a:solidFill>
                  <a:schemeClr val="tx1"/>
                </a:solidFill>
                <a:effectLst/>
                <a:latin typeface="+mn-lt"/>
                <a:ea typeface="+mn-ea"/>
                <a:cs typeface="+mn-cs"/>
              </a:rPr>
              <a:t>  Others </a:t>
            </a:r>
            <a:r>
              <a:rPr lang="en-US" sz="1200" u="none" kern="1200" dirty="0">
                <a:solidFill>
                  <a:schemeClr val="tx1"/>
                </a:solidFill>
                <a:effectLst/>
                <a:latin typeface="+mn-lt"/>
                <a:ea typeface="+mn-ea"/>
                <a:cs typeface="+mn-cs"/>
              </a:rPr>
              <a:t>suggest </a:t>
            </a:r>
            <a:r>
              <a:rPr lang="en-US" sz="1200" kern="1200" dirty="0">
                <a:solidFill>
                  <a:schemeClr val="tx1"/>
                </a:solidFill>
                <a:effectLst/>
                <a:latin typeface="+mn-lt"/>
                <a:ea typeface="+mn-ea"/>
                <a:cs typeface="+mn-cs"/>
              </a:rPr>
              <a:t>this woman, as described by Luke, </a:t>
            </a:r>
            <a:r>
              <a:rPr lang="en-US" sz="1200" u="none" kern="1200" dirty="0">
                <a:solidFill>
                  <a:schemeClr val="tx1"/>
                </a:solidFill>
                <a:effectLst/>
                <a:latin typeface="+mn-lt"/>
                <a:ea typeface="+mn-ea"/>
                <a:cs typeface="+mn-cs"/>
              </a:rPr>
              <a:t>showed</a:t>
            </a:r>
            <a:r>
              <a:rPr lang="en-US" sz="1200" kern="1200" dirty="0">
                <a:solidFill>
                  <a:schemeClr val="tx1"/>
                </a:solidFill>
                <a:effectLst/>
                <a:latin typeface="+mn-lt"/>
                <a:ea typeface="+mn-ea"/>
                <a:cs typeface="+mn-cs"/>
              </a:rPr>
              <a:t> symptoms consistent with some women who have suffered from male sexual abuse or violence.</a:t>
            </a:r>
            <a:r>
              <a:rPr lang="en-US" sz="1200" kern="1200" baseline="30000" dirty="0">
                <a:solidFill>
                  <a:schemeClr val="tx1"/>
                </a:solidFill>
                <a:effectLst/>
                <a:latin typeface="+mn-lt"/>
                <a:ea typeface="+mn-ea"/>
                <a:cs typeface="+mn-cs"/>
              </a:rPr>
              <a:t>2</a:t>
            </a:r>
            <a:r>
              <a:rPr lang="en-US" sz="1200" kern="1200" dirty="0">
                <a:solidFill>
                  <a:schemeClr val="tx1"/>
                </a:solidFill>
                <a:effectLst/>
                <a:latin typeface="+mn-lt"/>
                <a:ea typeface="+mn-ea"/>
                <a:cs typeface="+mn-cs"/>
              </a:rPr>
              <a:t> This is entirely possible. Ultimately, Jesus </a:t>
            </a:r>
            <a:r>
              <a:rPr lang="en-US" sz="1200" u="none" kern="1200" dirty="0">
                <a:solidFill>
                  <a:schemeClr val="tx1"/>
                </a:solidFill>
                <a:effectLst/>
                <a:latin typeface="+mn-lt"/>
                <a:ea typeface="+mn-ea"/>
                <a:cs typeface="+mn-cs"/>
              </a:rPr>
              <a:t>laid </a:t>
            </a:r>
            <a:r>
              <a:rPr lang="en-US" sz="1200" kern="1200" dirty="0">
                <a:solidFill>
                  <a:schemeClr val="tx1"/>
                </a:solidFill>
                <a:effectLst/>
                <a:latin typeface="+mn-lt"/>
                <a:ea typeface="+mn-ea"/>
                <a:cs typeface="+mn-cs"/>
              </a:rPr>
              <a:t>the blame of her suffering upon Satan (Luke 13:16). </a:t>
            </a:r>
          </a:p>
          <a:p>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essential point is that there is nothing Christ-like about sexual abuse of women</a:t>
            </a:r>
            <a:r>
              <a:rPr lang="en-US" sz="1200" u="none" kern="1200" dirty="0">
                <a:solidFill>
                  <a:schemeClr val="tx1"/>
                </a:solidFill>
                <a:effectLst/>
                <a:latin typeface="+mn-lt"/>
                <a:ea typeface="+mn-ea"/>
                <a:cs typeface="+mn-cs"/>
              </a:rPr>
              <a:t>—</a:t>
            </a:r>
            <a:r>
              <a:rPr lang="en-US" sz="1200" kern="1200" dirty="0">
                <a:solidFill>
                  <a:schemeClr val="tx1"/>
                </a:solidFill>
                <a:effectLst/>
                <a:latin typeface="+mn-lt"/>
                <a:ea typeface="+mn-ea"/>
                <a:cs typeface="+mn-cs"/>
              </a:rPr>
              <a:t>it is the work of Satan! There is nothing redeeming about inflicting violence upon women</a:t>
            </a:r>
            <a:r>
              <a:rPr lang="en-US" sz="1200" u="none" kern="1200" dirty="0">
                <a:solidFill>
                  <a:schemeClr val="tx1"/>
                </a:solidFill>
                <a:effectLst/>
                <a:latin typeface="+mn-lt"/>
                <a:ea typeface="+mn-ea"/>
                <a:cs typeface="+mn-cs"/>
              </a:rPr>
              <a:t>—</a:t>
            </a:r>
            <a:r>
              <a:rPr lang="en-US" sz="1200" kern="1200" dirty="0">
                <a:solidFill>
                  <a:schemeClr val="tx1"/>
                </a:solidFill>
                <a:effectLst/>
                <a:latin typeface="+mn-lt"/>
                <a:ea typeface="+mn-ea"/>
                <a:cs typeface="+mn-cs"/>
              </a:rPr>
              <a:t>these acts of violence are also the work of the evil one! It goes without saying that no genuine Christian man, would sexually force himself on a woman</a:t>
            </a:r>
            <a:r>
              <a:rPr lang="en-US" sz="1200" u="none" kern="1200" dirty="0">
                <a:solidFill>
                  <a:schemeClr val="tx1"/>
                </a:solidFill>
                <a:effectLst/>
                <a:latin typeface="+mn-lt"/>
                <a:ea typeface="+mn-ea"/>
                <a:cs typeface="+mn-cs"/>
              </a:rPr>
              <a:t>—not </a:t>
            </a:r>
            <a:r>
              <a:rPr lang="en-US" sz="1200" kern="1200" dirty="0">
                <a:solidFill>
                  <a:schemeClr val="tx1"/>
                </a:solidFill>
                <a:effectLst/>
                <a:latin typeface="+mn-lt"/>
                <a:ea typeface="+mn-ea"/>
                <a:cs typeface="+mn-cs"/>
              </a:rPr>
              <a:t>even his wife! No genuine Christian man would beat a woman</a:t>
            </a:r>
            <a:r>
              <a:rPr lang="en-US" sz="1200" u="none" kern="1200" dirty="0">
                <a:solidFill>
                  <a:schemeClr val="tx1"/>
                </a:solidFill>
                <a:effectLst/>
                <a:latin typeface="+mn-lt"/>
                <a:ea typeface="+mn-ea"/>
                <a:cs typeface="+mn-cs"/>
              </a:rPr>
              <a:t>—</a:t>
            </a:r>
            <a:r>
              <a:rPr lang="en-US" sz="1200" kern="1200" dirty="0">
                <a:solidFill>
                  <a:schemeClr val="tx1"/>
                </a:solidFill>
                <a:effectLst/>
                <a:latin typeface="+mn-lt"/>
                <a:ea typeface="+mn-ea"/>
                <a:cs typeface="+mn-cs"/>
              </a:rPr>
              <a:t>any woman, especially the one he promised to love as his wife! This type of behavior is totally at odds with the teaching and values of Jesus! No man who claims to have Christ residing in his heart would do anything that would belittle, bully, or cause pain to a woman</a:t>
            </a:r>
            <a:r>
              <a:rPr lang="en-US" sz="1200" u="none" kern="1200" dirty="0">
                <a:solidFill>
                  <a:schemeClr val="tx1"/>
                </a:solidFill>
                <a:effectLst/>
                <a:latin typeface="+mn-lt"/>
                <a:ea typeface="+mn-ea"/>
                <a:cs typeface="+mn-cs"/>
              </a:rPr>
              <a:t>—</a:t>
            </a:r>
            <a:r>
              <a:rPr lang="en-US" sz="1200" kern="1200" dirty="0">
                <a:solidFill>
                  <a:schemeClr val="tx1"/>
                </a:solidFill>
                <a:effectLst/>
                <a:latin typeface="+mn-lt"/>
                <a:ea typeface="+mn-ea"/>
                <a:cs typeface="+mn-cs"/>
              </a:rPr>
              <a:t>whether that pain be physical, mental, emotional or psychological pain.</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_____</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baseline="30000" dirty="0">
                <a:solidFill>
                  <a:schemeClr val="tx1"/>
                </a:solidFill>
                <a:effectLst/>
                <a:latin typeface="+mn-lt"/>
                <a:ea typeface="+mn-ea"/>
                <a:cs typeface="+mn-cs"/>
              </a:rPr>
              <a:t>1 </a:t>
            </a:r>
            <a:r>
              <a:rPr lang="en-US" sz="1200" kern="1200" dirty="0">
                <a:solidFill>
                  <a:schemeClr val="tx1"/>
                </a:solidFill>
                <a:effectLst/>
                <a:latin typeface="+mn-lt"/>
                <a:ea typeface="+mn-ea"/>
                <a:cs typeface="+mn-cs"/>
              </a:rPr>
              <a:t>John Wilkinson, “The Case of the Bent Woman in Luke 13:10-17,” </a:t>
            </a:r>
            <a:r>
              <a:rPr lang="en-US" sz="1200" i="1" kern="1200" dirty="0" err="1">
                <a:solidFill>
                  <a:schemeClr val="tx1"/>
                </a:solidFill>
                <a:effectLst/>
                <a:latin typeface="+mn-lt"/>
                <a:ea typeface="+mn-ea"/>
                <a:cs typeface="+mn-cs"/>
              </a:rPr>
              <a:t>EvQ</a:t>
            </a:r>
            <a:r>
              <a:rPr lang="en-US" sz="1200" kern="1200" dirty="0">
                <a:solidFill>
                  <a:schemeClr val="tx1"/>
                </a:solidFill>
                <a:effectLst/>
                <a:latin typeface="+mn-lt"/>
                <a:ea typeface="+mn-ea"/>
                <a:cs typeface="+mn-cs"/>
              </a:rPr>
              <a:t> 49 (1977): 195-205.</a:t>
            </a:r>
          </a:p>
          <a:p>
            <a:endParaRPr lang="en-US" sz="1200" kern="1200" dirty="0">
              <a:solidFill>
                <a:schemeClr val="tx1"/>
              </a:solidFill>
              <a:effectLst/>
              <a:latin typeface="+mn-lt"/>
              <a:ea typeface="+mn-ea"/>
              <a:cs typeface="+mn-cs"/>
            </a:endParaRPr>
          </a:p>
          <a:p>
            <a:r>
              <a:rPr lang="en-US" sz="1200" kern="1200" baseline="30000" dirty="0">
                <a:solidFill>
                  <a:schemeClr val="tx1"/>
                </a:solidFill>
                <a:effectLst/>
                <a:latin typeface="+mn-lt"/>
                <a:ea typeface="+mn-ea"/>
                <a:cs typeface="+mn-cs"/>
              </a:rPr>
              <a:t>2</a:t>
            </a:r>
            <a:r>
              <a:rPr lang="en-US" sz="1200" kern="1200" dirty="0">
                <a:solidFill>
                  <a:schemeClr val="tx1"/>
                </a:solidFill>
                <a:effectLst/>
                <a:latin typeface="+mn-lt"/>
                <a:ea typeface="+mn-ea"/>
                <a:cs typeface="+mn-cs"/>
              </a:rPr>
              <a:t> Kathleen McManus, “The Mysticism of Resistance: The Global Suffering of Woman as an Ethical Imperative for the Church,” TS 79 (2018): 879-99. Camilla Burns, “Behold a Woman,” Contact 184 (2007): 20-2.</a:t>
            </a:r>
          </a:p>
          <a:p>
            <a:endParaRPr lang="en-US" dirty="0"/>
          </a:p>
          <a:p>
            <a:endParaRPr lang="en-US" dirty="0"/>
          </a:p>
        </p:txBody>
      </p:sp>
      <p:sp>
        <p:nvSpPr>
          <p:cNvPr id="4" name="Slide Number Placeholder 3"/>
          <p:cNvSpPr>
            <a:spLocks noGrp="1"/>
          </p:cNvSpPr>
          <p:nvPr>
            <p:ph type="sldNum" sz="quarter" idx="5"/>
          </p:nvPr>
        </p:nvSpPr>
        <p:spPr/>
        <p:txBody>
          <a:bodyPr/>
          <a:lstStyle/>
          <a:p>
            <a:fld id="{9BCF352C-DB0B-4640-9C81-870EB7CEE846}" type="slidenum">
              <a:rPr lang="en-US" smtClean="0"/>
              <a:t>7</a:t>
            </a:fld>
            <a:endParaRPr lang="en-US"/>
          </a:p>
        </p:txBody>
      </p:sp>
    </p:spTree>
    <p:extLst>
      <p:ext uri="{BB962C8B-B14F-4D97-AF65-F5344CB8AC3E}">
        <p14:creationId xmlns:p14="http://schemas.microsoft.com/office/powerpoint/2010/main" val="29845558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When Jesus came to that synagogue on that Sabbath everything changed! He taught wonderful and beautiful things from the Bible!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Then … out of the crowd, Jesus saw her. Even though she was bent</a:t>
            </a:r>
            <a:r>
              <a:rPr lang="en-US" sz="1200" u="none"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over and probably shorter than everyone else in the building.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Bible says that Jesus “called her” (Luke 13:12).</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It’s important to note that this woman was obedient to the call of Jesus. Though her body was disabled, faith was alive and well in her heart. We can imagine her, making her way with difficulty, as best as she could, arriving before Jesus, still stooped over. She had done exactly what Jesus had asked her to do.</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Then Jesus said the most wonderful words she had ever heard in her life!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“Woman, you are freed from your disability” (Luke 13:12)!</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And then</a:t>
            </a:r>
            <a:r>
              <a:rPr lang="en-US" sz="1200" u="none" kern="1200" dirty="0">
                <a:solidFill>
                  <a:schemeClr val="tx1"/>
                </a:solidFill>
                <a:effectLst/>
                <a:latin typeface="+mn-lt"/>
                <a:ea typeface="+mn-ea"/>
                <a:cs typeface="+mn-cs"/>
              </a:rPr>
              <a:t>,</a:t>
            </a:r>
            <a:r>
              <a:rPr lang="en-US" sz="1200" kern="1200" dirty="0">
                <a:solidFill>
                  <a:schemeClr val="tx1"/>
                </a:solidFill>
                <a:effectLst/>
                <a:latin typeface="+mn-lt"/>
                <a:ea typeface="+mn-ea"/>
                <a:cs typeface="+mn-cs"/>
              </a:rPr>
              <a:t> the Bible says that Jesus touched her. We can be sure that it was an appropriate and a loving touch from the </a:t>
            </a:r>
            <a:r>
              <a:rPr lang="en-US" sz="1200" kern="1200" dirty="0" err="1">
                <a:solidFill>
                  <a:schemeClr val="tx1"/>
                </a:solidFill>
                <a:effectLst/>
                <a:latin typeface="+mn-lt"/>
                <a:ea typeface="+mn-ea"/>
                <a:cs typeface="+mn-cs"/>
              </a:rPr>
              <a:t>Saviour</a:t>
            </a:r>
            <a:r>
              <a:rPr lang="en-US" sz="1200" kern="1200" dirty="0">
                <a:solidFill>
                  <a:schemeClr val="tx1"/>
                </a:solidFill>
                <a:effectLst/>
                <a:latin typeface="+mn-lt"/>
                <a:ea typeface="+mn-ea"/>
                <a:cs typeface="+mn-cs"/>
              </a:rPr>
              <a:t>!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Bible makes sure that we catch this next important point: “</a:t>
            </a:r>
            <a:r>
              <a:rPr lang="en-US" sz="1200" u="none" kern="1200" dirty="0">
                <a:solidFill>
                  <a:schemeClr val="tx1"/>
                </a:solidFill>
                <a:effectLst/>
                <a:latin typeface="+mn-lt"/>
                <a:ea typeface="+mn-ea"/>
                <a:cs typeface="+mn-cs"/>
              </a:rPr>
              <a:t>Immediately </a:t>
            </a:r>
            <a:r>
              <a:rPr lang="en-US" sz="1200" kern="1200" dirty="0">
                <a:solidFill>
                  <a:schemeClr val="tx1"/>
                </a:solidFill>
                <a:effectLst/>
                <a:latin typeface="+mn-lt"/>
                <a:ea typeface="+mn-ea"/>
                <a:cs typeface="+mn-cs"/>
              </a:rPr>
              <a:t>she was made straight” (Luke 13:13)!</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Jesus had ended it! Jesus had stopped her physical pain!</a:t>
            </a:r>
          </a:p>
          <a:p>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9BCF352C-DB0B-4640-9C81-870EB7CEE846}" type="slidenum">
              <a:rPr lang="en-US" smtClean="0"/>
              <a:t>8</a:t>
            </a:fld>
            <a:endParaRPr lang="en-US"/>
          </a:p>
        </p:txBody>
      </p:sp>
    </p:spTree>
    <p:extLst>
      <p:ext uri="{BB962C8B-B14F-4D97-AF65-F5344CB8AC3E}">
        <p14:creationId xmlns:p14="http://schemas.microsoft.com/office/powerpoint/2010/main" val="2846581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She was free! This was her “good news”! She was liberated from her captivity! Now she could see more than the floor! Her physical oppression was over! She was experiencing the Lord’s favor! All that Jesus had promised in his teaching at Nazareth in Luke 4:16-19 was coming true for her! Jesus’ teaching was and is real! As a result of the ministry of the Creator, her body was becoming what it was originally intended to be</a:t>
            </a:r>
            <a:r>
              <a:rPr lang="en-US" sz="1200" u="none" kern="1200" dirty="0">
                <a:solidFill>
                  <a:schemeClr val="tx1"/>
                </a:solidFill>
                <a:effectLst/>
                <a:latin typeface="+mn-lt"/>
                <a:ea typeface="+mn-ea"/>
                <a:cs typeface="+mn-cs"/>
              </a:rPr>
              <a:t>—</a:t>
            </a:r>
            <a:r>
              <a:rPr lang="en-US" sz="1200" kern="1200" dirty="0">
                <a:solidFill>
                  <a:schemeClr val="tx1"/>
                </a:solidFill>
                <a:effectLst/>
                <a:latin typeface="+mn-lt"/>
                <a:ea typeface="+mn-ea"/>
                <a:cs typeface="+mn-cs"/>
              </a:rPr>
              <a:t>healthy and upright! She could now look in people’s faces. Her joy would have been unlimited! Now she could look in </a:t>
            </a:r>
            <a:r>
              <a:rPr lang="en-US" sz="1200" u="none" kern="1200" dirty="0">
                <a:solidFill>
                  <a:schemeClr val="tx1"/>
                </a:solidFill>
                <a:effectLst/>
                <a:latin typeface="+mn-lt"/>
                <a:ea typeface="+mn-ea"/>
                <a:cs typeface="+mn-cs"/>
              </a:rPr>
              <a:t>the face of Jesus—</a:t>
            </a:r>
            <a:r>
              <a:rPr lang="en-US" sz="1200" kern="1200" dirty="0">
                <a:solidFill>
                  <a:schemeClr val="tx1"/>
                </a:solidFill>
                <a:effectLst/>
                <a:latin typeface="+mn-lt"/>
                <a:ea typeface="+mn-ea"/>
                <a:cs typeface="+mn-cs"/>
              </a:rPr>
              <a:t>the</a:t>
            </a:r>
            <a:r>
              <a:rPr lang="en-US" sz="1200" u="sng"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one who ended her bodily pain</a:t>
            </a:r>
            <a:r>
              <a:rPr lang="en-US" sz="1200" u="none" kern="1200" dirty="0">
                <a:solidFill>
                  <a:schemeClr val="tx1"/>
                </a:solidFill>
                <a:effectLst/>
                <a:latin typeface="+mn-lt"/>
                <a:ea typeface="+mn-ea"/>
                <a:cs typeface="+mn-cs"/>
              </a:rPr>
              <a:t>—</a:t>
            </a:r>
            <a:r>
              <a:rPr lang="en-US" sz="1200" kern="1200" dirty="0">
                <a:solidFill>
                  <a:schemeClr val="tx1"/>
                </a:solidFill>
                <a:effectLst/>
                <a:latin typeface="+mn-lt"/>
                <a:ea typeface="+mn-ea"/>
                <a:cs typeface="+mn-cs"/>
              </a:rPr>
              <a:t>and</a:t>
            </a:r>
            <a:r>
              <a:rPr lang="en-US" sz="1200" u="none"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what a wonderfully kind face he had! Jesus’ face was probably the first face she saw as she stood tall for the first time</a:t>
            </a:r>
            <a:r>
              <a:rPr lang="en-US" sz="1200" u="none" kern="1200" dirty="0">
                <a:solidFill>
                  <a:schemeClr val="tx1"/>
                </a:solidFill>
                <a:effectLst/>
                <a:latin typeface="+mn-lt"/>
                <a:ea typeface="+mn-ea"/>
                <a:cs typeface="+mn-cs"/>
              </a:rPr>
              <a:t> in</a:t>
            </a:r>
            <a:r>
              <a:rPr lang="en-US" sz="1200" kern="1200" dirty="0">
                <a:solidFill>
                  <a:schemeClr val="tx1"/>
                </a:solidFill>
                <a:effectLst/>
                <a:latin typeface="+mn-lt"/>
                <a:ea typeface="+mn-ea"/>
                <a:cs typeface="+mn-cs"/>
              </a:rPr>
              <a:t> </a:t>
            </a:r>
            <a:r>
              <a:rPr lang="en-US" sz="1200" u="none" kern="1200" dirty="0">
                <a:solidFill>
                  <a:schemeClr val="tx1"/>
                </a:solidFill>
                <a:effectLst/>
                <a:latin typeface="+mn-lt"/>
                <a:ea typeface="+mn-ea"/>
                <a:cs typeface="+mn-cs"/>
              </a:rPr>
              <a:t>eighteen </a:t>
            </a:r>
            <a:r>
              <a:rPr lang="en-US" sz="1200" kern="1200" dirty="0">
                <a:solidFill>
                  <a:schemeClr val="tx1"/>
                </a:solidFill>
                <a:effectLst/>
                <a:latin typeface="+mn-lt"/>
                <a:ea typeface="+mn-ea"/>
                <a:cs typeface="+mn-cs"/>
              </a:rPr>
              <a:t>years!</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And upon being miraculously healed, the very first thing she does: “</a:t>
            </a:r>
            <a:r>
              <a:rPr lang="en-US" sz="1200" u="none" kern="1200" dirty="0">
                <a:solidFill>
                  <a:schemeClr val="tx1"/>
                </a:solidFill>
                <a:effectLst/>
                <a:latin typeface="+mn-lt"/>
                <a:ea typeface="+mn-ea"/>
                <a:cs typeface="+mn-cs"/>
              </a:rPr>
              <a:t>She </a:t>
            </a:r>
            <a:r>
              <a:rPr lang="en-US" sz="1200" kern="1200" dirty="0">
                <a:solidFill>
                  <a:schemeClr val="tx1"/>
                </a:solidFill>
                <a:effectLst/>
                <a:latin typeface="+mn-lt"/>
                <a:ea typeface="+mn-ea"/>
                <a:cs typeface="+mn-cs"/>
              </a:rPr>
              <a:t>glorified God” (Luke 13:13)! </a:t>
            </a:r>
            <a:r>
              <a:rPr lang="en-US" sz="1200" u="none" kern="1200" dirty="0">
                <a:solidFill>
                  <a:schemeClr val="tx1"/>
                </a:solidFill>
                <a:effectLst/>
                <a:latin typeface="+mn-lt"/>
                <a:ea typeface="+mn-ea"/>
                <a:cs typeface="+mn-cs"/>
              </a:rPr>
              <a:t>Of </a:t>
            </a:r>
            <a:r>
              <a:rPr lang="en-US" sz="1200" kern="1200" dirty="0">
                <a:solidFill>
                  <a:schemeClr val="tx1"/>
                </a:solidFill>
                <a:effectLst/>
                <a:latin typeface="+mn-lt"/>
                <a:ea typeface="+mn-ea"/>
                <a:cs typeface="+mn-cs"/>
              </a:rPr>
              <a:t>all the Sabbath miracles in Luke, she </a:t>
            </a:r>
            <a:r>
              <a:rPr lang="en-US" sz="1200" u="none" kern="1200" dirty="0">
                <a:solidFill>
                  <a:schemeClr val="tx1"/>
                </a:solidFill>
                <a:effectLst/>
                <a:latin typeface="+mn-lt"/>
                <a:ea typeface="+mn-ea"/>
                <a:cs typeface="+mn-cs"/>
              </a:rPr>
              <a:t>was </a:t>
            </a:r>
            <a:r>
              <a:rPr lang="en-US" sz="1200" kern="1200" dirty="0">
                <a:solidFill>
                  <a:schemeClr val="tx1"/>
                </a:solidFill>
                <a:effectLst/>
                <a:latin typeface="+mn-lt"/>
                <a:ea typeface="+mn-ea"/>
                <a:cs typeface="+mn-cs"/>
              </a:rPr>
              <a:t>the first and only healed person to praise God when she </a:t>
            </a:r>
            <a:r>
              <a:rPr lang="en-US" sz="1200" u="none" kern="1200" dirty="0">
                <a:solidFill>
                  <a:schemeClr val="tx1"/>
                </a:solidFill>
                <a:effectLst/>
                <a:latin typeface="+mn-lt"/>
                <a:ea typeface="+mn-ea"/>
                <a:cs typeface="+mn-cs"/>
              </a:rPr>
              <a:t>was </a:t>
            </a:r>
            <a:r>
              <a:rPr lang="en-US" sz="1200" kern="1200" dirty="0">
                <a:solidFill>
                  <a:schemeClr val="tx1"/>
                </a:solidFill>
                <a:effectLst/>
                <a:latin typeface="+mn-lt"/>
                <a:ea typeface="+mn-ea"/>
                <a:cs typeface="+mn-cs"/>
              </a:rPr>
              <a:t>“set free from her infirmity” (Luke 13:12, 13).</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Just as she had done nothing to deserve her </a:t>
            </a:r>
            <a:r>
              <a:rPr lang="en-US" sz="1200" u="none" kern="1200" dirty="0">
                <a:solidFill>
                  <a:schemeClr val="tx1"/>
                </a:solidFill>
                <a:effectLst/>
                <a:latin typeface="+mn-lt"/>
                <a:ea typeface="+mn-ea"/>
                <a:cs typeface="+mn-cs"/>
              </a:rPr>
              <a:t>eighteen </a:t>
            </a:r>
            <a:r>
              <a:rPr lang="en-US" sz="1200" kern="1200" dirty="0">
                <a:solidFill>
                  <a:schemeClr val="tx1"/>
                </a:solidFill>
                <a:effectLst/>
                <a:latin typeface="+mn-lt"/>
                <a:ea typeface="+mn-ea"/>
                <a:cs typeface="+mn-cs"/>
              </a:rPr>
              <a:t>years of suffering, she had done nothing to earn, or to buy, or to deserve this healing. She was healed only by the grace of Jesus Christ! For this reason</a:t>
            </a:r>
            <a:r>
              <a:rPr lang="en-US" sz="1200" u="none" kern="1200" dirty="0">
                <a:solidFill>
                  <a:schemeClr val="tx1"/>
                </a:solidFill>
                <a:effectLst/>
                <a:latin typeface="+mn-lt"/>
                <a:ea typeface="+mn-ea"/>
                <a:cs typeface="+mn-cs"/>
              </a:rPr>
              <a:t>,</a:t>
            </a:r>
            <a:r>
              <a:rPr lang="en-US" sz="1200" kern="1200" dirty="0">
                <a:solidFill>
                  <a:schemeClr val="tx1"/>
                </a:solidFill>
                <a:effectLst/>
                <a:latin typeface="+mn-lt"/>
                <a:ea typeface="+mn-ea"/>
                <a:cs typeface="+mn-cs"/>
              </a:rPr>
              <a:t> she glorified God. And by glorifying God, she was letting the world know what she thought of Jesus!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But(!) … while her physical pain and physical health had been restored</a:t>
            </a:r>
            <a:r>
              <a:rPr lang="en-US" sz="1200" u="none" kern="1200" dirty="0">
                <a:solidFill>
                  <a:schemeClr val="tx1"/>
                </a:solidFill>
                <a:effectLst/>
                <a:latin typeface="+mn-lt"/>
                <a:ea typeface="+mn-ea"/>
                <a:cs typeface="+mn-cs"/>
              </a:rPr>
              <a:t>,</a:t>
            </a:r>
            <a:r>
              <a:rPr lang="en-US" sz="1200" kern="1200" dirty="0">
                <a:solidFill>
                  <a:schemeClr val="tx1"/>
                </a:solidFill>
                <a:effectLst/>
                <a:latin typeface="+mn-lt"/>
                <a:ea typeface="+mn-ea"/>
                <a:cs typeface="+mn-cs"/>
              </a:rPr>
              <a:t> her psychological torment wasn’t finished. </a:t>
            </a:r>
          </a:p>
          <a:p>
            <a:endParaRPr lang="en-US" dirty="0"/>
          </a:p>
        </p:txBody>
      </p:sp>
      <p:sp>
        <p:nvSpPr>
          <p:cNvPr id="4" name="Slide Number Placeholder 3"/>
          <p:cNvSpPr>
            <a:spLocks noGrp="1"/>
          </p:cNvSpPr>
          <p:nvPr>
            <p:ph type="sldNum" sz="quarter" idx="5"/>
          </p:nvPr>
        </p:nvSpPr>
        <p:spPr/>
        <p:txBody>
          <a:bodyPr/>
          <a:lstStyle/>
          <a:p>
            <a:fld id="{9BCF352C-DB0B-4640-9C81-870EB7CEE846}" type="slidenum">
              <a:rPr lang="en-US" smtClean="0"/>
              <a:t>9</a:t>
            </a:fld>
            <a:endParaRPr lang="en-US"/>
          </a:p>
        </p:txBody>
      </p:sp>
    </p:spTree>
    <p:extLst>
      <p:ext uri="{BB962C8B-B14F-4D97-AF65-F5344CB8AC3E}">
        <p14:creationId xmlns:p14="http://schemas.microsoft.com/office/powerpoint/2010/main" val="41860942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Also in the crowd that Sabbath morning was the Synagogue Ruler. He was not impressed with what was happening in </a:t>
            </a:r>
            <a:r>
              <a:rPr lang="en-US" sz="1200" u="none" kern="1200" dirty="0">
                <a:solidFill>
                  <a:schemeClr val="tx1"/>
                </a:solidFill>
                <a:effectLst/>
                <a:latin typeface="+mn-lt"/>
                <a:ea typeface="+mn-ea"/>
                <a:cs typeface="+mn-cs"/>
              </a:rPr>
              <a:t>his</a:t>
            </a:r>
            <a:r>
              <a:rPr lang="en-US" sz="1200" kern="1200" dirty="0">
                <a:solidFill>
                  <a:schemeClr val="tx1"/>
                </a:solidFill>
                <a:effectLst/>
                <a:latin typeface="+mn-lt"/>
                <a:ea typeface="+mn-ea"/>
                <a:cs typeface="+mn-cs"/>
              </a:rPr>
              <a:t> synagogue! He was indignant! The synagogue ruler and his supporters</a:t>
            </a:r>
            <a:r>
              <a:rPr lang="en-US" sz="1200" u="none" kern="1200" dirty="0">
                <a:solidFill>
                  <a:schemeClr val="tx1"/>
                </a:solidFill>
                <a:effectLst/>
                <a:latin typeface="+mn-lt"/>
                <a:ea typeface="+mn-ea"/>
                <a:cs typeface="+mn-cs"/>
              </a:rPr>
              <a:t>—</a:t>
            </a:r>
            <a:r>
              <a:rPr lang="en-US" sz="1200" kern="1200" dirty="0">
                <a:solidFill>
                  <a:schemeClr val="tx1"/>
                </a:solidFill>
                <a:effectLst/>
                <a:latin typeface="+mn-lt"/>
                <a:ea typeface="+mn-ea"/>
                <a:cs typeface="+mn-cs"/>
              </a:rPr>
              <a:t>who remain silently in the background</a:t>
            </a:r>
            <a:r>
              <a:rPr lang="en-US" sz="1200" u="none" kern="1200" dirty="0">
                <a:solidFill>
                  <a:schemeClr val="tx1"/>
                </a:solidFill>
                <a:effectLst/>
                <a:latin typeface="+mn-lt"/>
                <a:ea typeface="+mn-ea"/>
                <a:cs typeface="+mn-cs"/>
              </a:rPr>
              <a:t>—</a:t>
            </a:r>
            <a:r>
              <a:rPr lang="en-US" sz="1200" kern="1200" dirty="0">
                <a:solidFill>
                  <a:schemeClr val="tx1"/>
                </a:solidFill>
                <a:effectLst/>
                <a:latin typeface="+mn-lt"/>
                <a:ea typeface="+mn-ea"/>
                <a:cs typeface="+mn-cs"/>
              </a:rPr>
              <a:t>were most likely numerically small but hierarchically influential.</a:t>
            </a:r>
            <a:r>
              <a:rPr lang="en-US" sz="1200" kern="1200" baseline="30000" dirty="0">
                <a:solidFill>
                  <a:schemeClr val="tx1"/>
                </a:solidFill>
                <a:effectLst/>
                <a:latin typeface="+mn-lt"/>
                <a:ea typeface="+mn-ea"/>
                <a:cs typeface="+mn-cs"/>
              </a:rPr>
              <a:t>3</a:t>
            </a:r>
            <a:r>
              <a:rPr lang="en-US" sz="1200" kern="1200" dirty="0">
                <a:solidFill>
                  <a:schemeClr val="tx1"/>
                </a:solidFill>
                <a:effectLst/>
                <a:latin typeface="+mn-lt"/>
                <a:ea typeface="+mn-ea"/>
                <a:cs typeface="+mn-cs"/>
              </a:rPr>
              <a:t> A synagogue ruler was a powerful person because </a:t>
            </a:r>
            <a:r>
              <a:rPr lang="en-US" sz="1200" u="none" kern="1200" dirty="0">
                <a:solidFill>
                  <a:schemeClr val="tx1"/>
                </a:solidFill>
                <a:effectLst/>
                <a:latin typeface="+mn-lt"/>
                <a:ea typeface="+mn-ea"/>
                <a:cs typeface="+mn-cs"/>
              </a:rPr>
              <a:t>he </a:t>
            </a:r>
            <a:r>
              <a:rPr lang="en-US" sz="1200" kern="1200" dirty="0">
                <a:solidFill>
                  <a:schemeClr val="tx1"/>
                </a:solidFill>
                <a:effectLst/>
                <a:latin typeface="+mn-lt"/>
                <a:ea typeface="+mn-ea"/>
                <a:cs typeface="+mn-cs"/>
              </a:rPr>
              <a:t>often financed the construction of the synagogue</a:t>
            </a:r>
            <a:r>
              <a:rPr lang="en-US" sz="1200" u="none" kern="1200" dirty="0">
                <a:solidFill>
                  <a:schemeClr val="tx1"/>
                </a:solidFill>
                <a:effectLst/>
                <a:latin typeface="+mn-lt"/>
                <a:ea typeface="+mn-ea"/>
                <a:cs typeface="+mn-cs"/>
              </a:rPr>
              <a:t>, giving him</a:t>
            </a:r>
            <a:r>
              <a:rPr lang="en-US" sz="1200" kern="1200" dirty="0">
                <a:solidFill>
                  <a:schemeClr val="tx1"/>
                </a:solidFill>
                <a:effectLst/>
                <a:latin typeface="+mn-lt"/>
                <a:ea typeface="+mn-ea"/>
                <a:cs typeface="+mn-cs"/>
              </a:rPr>
              <a:t> a quasi-ownership of the synagogue. </a:t>
            </a:r>
            <a:r>
              <a:rPr lang="en-US" sz="1200" u="none" kern="1200" dirty="0">
                <a:solidFill>
                  <a:schemeClr val="tx1"/>
                </a:solidFill>
                <a:effectLst/>
                <a:latin typeface="+mn-lt"/>
                <a:ea typeface="+mn-ea"/>
                <a:cs typeface="+mn-cs"/>
              </a:rPr>
              <a:t>A synagogue ruler</a:t>
            </a:r>
            <a:r>
              <a:rPr lang="en-US" sz="1200" u="sng"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held a prestigious position in the community</a:t>
            </a:r>
            <a:r>
              <a:rPr lang="en-US" sz="1200" u="none" kern="1200" dirty="0">
                <a:solidFill>
                  <a:schemeClr val="tx1"/>
                </a:solidFill>
                <a:effectLst/>
                <a:latin typeface="+mn-lt"/>
                <a:ea typeface="+mn-ea"/>
                <a:cs typeface="+mn-cs"/>
              </a:rPr>
              <a:t>. His</a:t>
            </a:r>
            <a:r>
              <a:rPr lang="en-US" sz="1200" kern="1200" dirty="0">
                <a:solidFill>
                  <a:schemeClr val="tx1"/>
                </a:solidFill>
                <a:effectLst/>
                <a:latin typeface="+mn-lt"/>
                <a:ea typeface="+mn-ea"/>
                <a:cs typeface="+mn-cs"/>
              </a:rPr>
              <a:t> high level of authority empowered </a:t>
            </a:r>
            <a:r>
              <a:rPr lang="en-US" sz="1200" u="none" kern="1200" dirty="0">
                <a:solidFill>
                  <a:schemeClr val="tx1"/>
                </a:solidFill>
                <a:effectLst/>
                <a:latin typeface="+mn-lt"/>
                <a:ea typeface="+mn-ea"/>
                <a:cs typeface="+mn-cs"/>
              </a:rPr>
              <a:t>him </a:t>
            </a:r>
            <a:r>
              <a:rPr lang="en-US" sz="1200" kern="1200" dirty="0">
                <a:solidFill>
                  <a:schemeClr val="tx1"/>
                </a:solidFill>
                <a:effectLst/>
                <a:latin typeface="+mn-lt"/>
                <a:ea typeface="+mn-ea"/>
                <a:cs typeface="+mn-cs"/>
              </a:rPr>
              <a:t>to conduct worship and </a:t>
            </a:r>
            <a:r>
              <a:rPr lang="en-US" sz="1200" u="none" kern="1200" dirty="0">
                <a:solidFill>
                  <a:schemeClr val="tx1"/>
                </a:solidFill>
                <a:effectLst/>
                <a:latin typeface="+mn-lt"/>
                <a:ea typeface="+mn-ea"/>
                <a:cs typeface="+mn-cs"/>
              </a:rPr>
              <a:t>determine</a:t>
            </a:r>
            <a:r>
              <a:rPr lang="en-US" sz="1200" kern="1200" dirty="0">
                <a:solidFill>
                  <a:schemeClr val="tx1"/>
                </a:solidFill>
                <a:effectLst/>
                <a:latin typeface="+mn-lt"/>
                <a:ea typeface="+mn-ea"/>
                <a:cs typeface="+mn-cs"/>
              </a:rPr>
              <a:t> who participated during the Sabbath services. </a:t>
            </a:r>
            <a:r>
              <a:rPr lang="en-US" sz="1200" u="none" kern="1200" dirty="0">
                <a:solidFill>
                  <a:schemeClr val="tx1"/>
                </a:solidFill>
                <a:effectLst/>
                <a:latin typeface="+mn-lt"/>
                <a:ea typeface="+mn-ea"/>
                <a:cs typeface="+mn-cs"/>
              </a:rPr>
              <a:t>A synagogue ruler </a:t>
            </a:r>
            <a:r>
              <a:rPr lang="en-US" sz="1200" kern="1200" dirty="0">
                <a:solidFill>
                  <a:schemeClr val="tx1"/>
                </a:solidFill>
                <a:effectLst/>
                <a:latin typeface="+mn-lt"/>
                <a:ea typeface="+mn-ea"/>
                <a:cs typeface="+mn-cs"/>
              </a:rPr>
              <a:t>also most likely offered interpretations of the Torah for the people.</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In his indignation, the synagogue ruler blurts out: "There are six days in which work ought to be done. Come on those days and be healed, and not on the Sabbath day." (Luke 13:14 ESV)</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Not all synagogue rulers were negative or bad, but this one was! (see: Jairus, Luke 8:41-56; </a:t>
            </a:r>
            <a:r>
              <a:rPr lang="en-US" sz="1200" kern="1200" dirty="0" err="1">
                <a:solidFill>
                  <a:schemeClr val="tx1"/>
                </a:solidFill>
                <a:effectLst/>
                <a:latin typeface="+mn-lt"/>
                <a:ea typeface="+mn-ea"/>
                <a:cs typeface="+mn-cs"/>
              </a:rPr>
              <a:t>Crispus</a:t>
            </a:r>
            <a:r>
              <a:rPr lang="en-US" sz="1200" kern="1200" dirty="0">
                <a:solidFill>
                  <a:schemeClr val="tx1"/>
                </a:solidFill>
                <a:effectLst/>
                <a:latin typeface="+mn-lt"/>
                <a:ea typeface="+mn-ea"/>
                <a:cs typeface="+mn-cs"/>
              </a:rPr>
              <a:t>, Acts 18:8)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His angry outburst was loaded with multiple barbs!</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Clearly</a:t>
            </a:r>
            <a:r>
              <a:rPr lang="en-US" sz="1200" u="sng" kern="1200" dirty="0">
                <a:solidFill>
                  <a:schemeClr val="tx1"/>
                </a:solidFill>
                <a:effectLst/>
                <a:latin typeface="+mn-lt"/>
                <a:ea typeface="+mn-ea"/>
                <a:cs typeface="+mn-cs"/>
              </a:rPr>
              <a:t>,</a:t>
            </a:r>
            <a:r>
              <a:rPr lang="en-US" sz="1200" kern="1200" dirty="0">
                <a:solidFill>
                  <a:schemeClr val="tx1"/>
                </a:solidFill>
                <a:effectLst/>
                <a:latin typeface="+mn-lt"/>
                <a:ea typeface="+mn-ea"/>
                <a:cs typeface="+mn-cs"/>
              </a:rPr>
              <a:t> he was using the Sabbath as a weapon against Jesus and against the woman. He </a:t>
            </a:r>
            <a:r>
              <a:rPr lang="en-US" sz="1200" u="none" kern="1200" dirty="0">
                <a:solidFill>
                  <a:schemeClr val="tx1"/>
                </a:solidFill>
                <a:effectLst/>
                <a:latin typeface="+mn-lt"/>
                <a:ea typeface="+mn-ea"/>
                <a:cs typeface="+mn-cs"/>
              </a:rPr>
              <a:t>even quoted </a:t>
            </a:r>
            <a:r>
              <a:rPr lang="en-US" sz="1200" kern="1200" dirty="0">
                <a:solidFill>
                  <a:schemeClr val="tx1"/>
                </a:solidFill>
                <a:effectLst/>
                <a:latin typeface="+mn-lt"/>
                <a:ea typeface="+mn-ea"/>
                <a:cs typeface="+mn-cs"/>
              </a:rPr>
              <a:t>a portion of the Sabbath commandment of the Decalogue (Exodus 20:9) in his attack upon Jesus and the recently healed woman! This is a technique often used by people who abuse others</a:t>
            </a:r>
            <a:r>
              <a:rPr lang="en-US" sz="1200" u="none" kern="1200" dirty="0">
                <a:solidFill>
                  <a:schemeClr val="tx1"/>
                </a:solidFill>
                <a:effectLst/>
                <a:latin typeface="+mn-lt"/>
                <a:ea typeface="+mn-ea"/>
                <a:cs typeface="+mn-cs"/>
              </a:rPr>
              <a:t>. They </a:t>
            </a:r>
            <a:r>
              <a:rPr lang="en-US" sz="1200" kern="1200" dirty="0">
                <a:solidFill>
                  <a:schemeClr val="tx1"/>
                </a:solidFill>
                <a:effectLst/>
                <a:latin typeface="+mn-lt"/>
                <a:ea typeface="+mn-ea"/>
                <a:cs typeface="+mn-cs"/>
              </a:rPr>
              <a:t>frequently take the words of Scripture and distort them for their evil purposes. Satan did this when tempting Jesus in the wilderness (Luke 4:9-11), and the </a:t>
            </a:r>
            <a:r>
              <a:rPr lang="en-US" sz="1200" u="none" kern="1200" dirty="0">
                <a:solidFill>
                  <a:schemeClr val="tx1"/>
                </a:solidFill>
                <a:effectLst/>
                <a:latin typeface="+mn-lt"/>
                <a:ea typeface="+mn-ea"/>
                <a:cs typeface="+mn-cs"/>
              </a:rPr>
              <a:t>apostle </a:t>
            </a:r>
            <a:r>
              <a:rPr lang="en-US" sz="1200" kern="1200" dirty="0">
                <a:solidFill>
                  <a:schemeClr val="tx1"/>
                </a:solidFill>
                <a:effectLst/>
                <a:latin typeface="+mn-lt"/>
                <a:ea typeface="+mn-ea"/>
                <a:cs typeface="+mn-cs"/>
              </a:rPr>
              <a:t>Peter warns in 2 Peter 3:15-16: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“There are some things in them [Paul’s writings] that are hard to understand, which the ignorant and unstable twist to their own destruction, as they do the other Scriptures.”</a:t>
            </a:r>
          </a:p>
          <a:p>
            <a:r>
              <a:rPr lang="en-US" sz="1200" kern="1200" dirty="0">
                <a:solidFill>
                  <a:schemeClr val="tx1"/>
                </a:solidFill>
                <a:effectLst/>
                <a:latin typeface="+mn-lt"/>
                <a:ea typeface="+mn-ea"/>
                <a:cs typeface="+mn-cs"/>
              </a:rPr>
              <a:t> </a:t>
            </a:r>
          </a:p>
          <a:p>
            <a:r>
              <a:rPr lang="en-US" sz="1200" u="none" kern="1200" dirty="0">
                <a:solidFill>
                  <a:schemeClr val="tx1"/>
                </a:solidFill>
                <a:effectLst/>
                <a:latin typeface="+mn-lt"/>
                <a:ea typeface="+mn-ea"/>
                <a:cs typeface="+mn-cs"/>
              </a:rPr>
              <a:t>The </a:t>
            </a:r>
            <a:r>
              <a:rPr lang="en-US" sz="1200" kern="1200" dirty="0">
                <a:solidFill>
                  <a:schemeClr val="tx1"/>
                </a:solidFill>
                <a:effectLst/>
                <a:latin typeface="+mn-lt"/>
                <a:ea typeface="+mn-ea"/>
                <a:cs typeface="+mn-cs"/>
              </a:rPr>
              <a:t>Bible itself warns us that people will use the writings of the </a:t>
            </a:r>
            <a:r>
              <a:rPr lang="en-US" sz="1200" u="none" kern="1200" dirty="0">
                <a:solidFill>
                  <a:schemeClr val="tx1"/>
                </a:solidFill>
                <a:effectLst/>
                <a:latin typeface="+mn-lt"/>
                <a:ea typeface="+mn-ea"/>
                <a:cs typeface="+mn-cs"/>
              </a:rPr>
              <a:t>apostle </a:t>
            </a:r>
            <a:r>
              <a:rPr lang="en-US" sz="1200" kern="1200" dirty="0">
                <a:solidFill>
                  <a:schemeClr val="tx1"/>
                </a:solidFill>
                <a:effectLst/>
                <a:latin typeface="+mn-lt"/>
                <a:ea typeface="+mn-ea"/>
                <a:cs typeface="+mn-cs"/>
              </a:rPr>
              <a:t>Paul and other portions of the Bible, and “twist” them with evil intentions. Tragically</a:t>
            </a:r>
            <a:r>
              <a:rPr lang="en-US" sz="1200" u="sng" kern="1200" dirty="0">
                <a:solidFill>
                  <a:schemeClr val="tx1"/>
                </a:solidFill>
                <a:effectLst/>
                <a:latin typeface="+mn-lt"/>
                <a:ea typeface="+mn-ea"/>
                <a:cs typeface="+mn-cs"/>
              </a:rPr>
              <a:t>,</a:t>
            </a:r>
            <a:r>
              <a:rPr lang="en-US" sz="1200" kern="1200" dirty="0">
                <a:solidFill>
                  <a:schemeClr val="tx1"/>
                </a:solidFill>
                <a:effectLst/>
                <a:latin typeface="+mn-lt"/>
                <a:ea typeface="+mn-ea"/>
                <a:cs typeface="+mn-cs"/>
              </a:rPr>
              <a:t> this still happens today, even in some Seventh-day Adventist </a:t>
            </a:r>
            <a:r>
              <a:rPr lang="en-US" sz="1200" u="none" kern="1200" dirty="0">
                <a:solidFill>
                  <a:schemeClr val="tx1"/>
                </a:solidFill>
                <a:effectLst/>
                <a:latin typeface="+mn-lt"/>
                <a:ea typeface="+mn-ea"/>
                <a:cs typeface="+mn-cs"/>
              </a:rPr>
              <a:t>churches</a:t>
            </a:r>
            <a:r>
              <a:rPr lang="en-US" sz="1200" kern="1200" dirty="0">
                <a:solidFill>
                  <a:schemeClr val="tx1"/>
                </a:solidFill>
                <a:effectLst/>
                <a:latin typeface="+mn-lt"/>
                <a:ea typeface="+mn-ea"/>
                <a:cs typeface="+mn-cs"/>
              </a:rPr>
              <a:t>!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Bible is not a tool to be used to justify the abuse of women! When the Bible is correctly read, </a:t>
            </a:r>
            <a:r>
              <a:rPr lang="en-US" sz="1200" u="none" kern="1200" dirty="0">
                <a:solidFill>
                  <a:schemeClr val="tx1"/>
                </a:solidFill>
                <a:effectLst/>
                <a:latin typeface="+mn-lt"/>
                <a:ea typeface="+mn-ea"/>
                <a:cs typeface="+mn-cs"/>
              </a:rPr>
              <a:t>we see that </a:t>
            </a:r>
            <a:r>
              <a:rPr lang="en-US" sz="1200" kern="1200" dirty="0">
                <a:solidFill>
                  <a:schemeClr val="tx1"/>
                </a:solidFill>
                <a:effectLst/>
                <a:latin typeface="+mn-lt"/>
                <a:ea typeface="+mn-ea"/>
                <a:cs typeface="+mn-cs"/>
              </a:rPr>
              <a:t>it uplifts women to their rightful God-given status.</a:t>
            </a:r>
          </a:p>
          <a:p>
            <a:endParaRPr lang="en-US" sz="1200" kern="1200" dirty="0">
              <a:solidFill>
                <a:schemeClr val="tx1"/>
              </a:solidFill>
              <a:effectLst/>
              <a:latin typeface="+mn-lt"/>
              <a:ea typeface="+mn-ea"/>
              <a:cs typeface="+mn-cs"/>
            </a:endParaRPr>
          </a:p>
          <a:p>
            <a:r>
              <a:rPr lang="en-US" sz="1200" u="none" kern="1200" dirty="0">
                <a:solidFill>
                  <a:schemeClr val="tx1"/>
                </a:solidFill>
                <a:effectLst/>
                <a:latin typeface="+mn-lt"/>
                <a:ea typeface="+mn-ea"/>
                <a:cs typeface="+mn-cs"/>
              </a:rPr>
              <a:t>By attempting to correct Jesus, this </a:t>
            </a:r>
            <a:r>
              <a:rPr lang="en-US" sz="1200" kern="1200" dirty="0">
                <a:solidFill>
                  <a:schemeClr val="tx1"/>
                </a:solidFill>
                <a:effectLst/>
                <a:latin typeface="+mn-lt"/>
                <a:ea typeface="+mn-ea"/>
                <a:cs typeface="+mn-cs"/>
              </a:rPr>
              <a:t>synagogue ruler is also claiming to be </a:t>
            </a:r>
            <a:r>
              <a:rPr lang="en-US" sz="1200" u="none" kern="1200" dirty="0">
                <a:solidFill>
                  <a:schemeClr val="tx1"/>
                </a:solidFill>
                <a:effectLst/>
                <a:latin typeface="+mn-lt"/>
                <a:ea typeface="+mn-ea"/>
                <a:cs typeface="+mn-cs"/>
              </a:rPr>
              <a:t>holier</a:t>
            </a:r>
            <a:r>
              <a:rPr lang="en-US" sz="1200" kern="1200" dirty="0">
                <a:solidFill>
                  <a:schemeClr val="tx1"/>
                </a:solidFill>
                <a:effectLst/>
                <a:latin typeface="+mn-lt"/>
                <a:ea typeface="+mn-ea"/>
                <a:cs typeface="+mn-cs"/>
              </a:rPr>
              <a:t> than Jesus. His retort implies that he would never pollute the Sabbath by healing on Sabbath.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His response that there are “</a:t>
            </a:r>
            <a:r>
              <a:rPr lang="en-US" sz="1200" u="none" kern="1200" dirty="0">
                <a:solidFill>
                  <a:schemeClr val="tx1"/>
                </a:solidFill>
                <a:effectLst/>
                <a:latin typeface="+mn-lt"/>
                <a:ea typeface="+mn-ea"/>
                <a:cs typeface="+mn-cs"/>
              </a:rPr>
              <a:t>six </a:t>
            </a:r>
            <a:r>
              <a:rPr lang="en-US" sz="1200" kern="1200" dirty="0">
                <a:solidFill>
                  <a:schemeClr val="tx1"/>
                </a:solidFill>
                <a:effectLst/>
                <a:latin typeface="+mn-lt"/>
                <a:ea typeface="+mn-ea"/>
                <a:cs typeface="+mn-cs"/>
              </a:rPr>
              <a:t>days in which work ought to be done” also implies that he knew this woman or at least that he knew of her. It is difficult to imagine that if this was her first time to attend this synagogue, or</a:t>
            </a:r>
            <a:r>
              <a:rPr lang="en-US" sz="1200" u="none" kern="1200" dirty="0">
                <a:solidFill>
                  <a:schemeClr val="tx1"/>
                </a:solidFill>
                <a:effectLst/>
                <a:latin typeface="+mn-lt"/>
                <a:ea typeface="+mn-ea"/>
                <a:cs typeface="+mn-cs"/>
              </a:rPr>
              <a:t> if</a:t>
            </a:r>
            <a:r>
              <a:rPr lang="en-US" sz="1200" kern="1200" dirty="0">
                <a:solidFill>
                  <a:schemeClr val="tx1"/>
                </a:solidFill>
                <a:effectLst/>
                <a:latin typeface="+mn-lt"/>
                <a:ea typeface="+mn-ea"/>
                <a:cs typeface="+mn-cs"/>
              </a:rPr>
              <a:t> she was unknown to the synagogue ruler, that he would have said these words</a:t>
            </a:r>
            <a:r>
              <a:rPr lang="en-US" sz="1200" u="none" kern="1200" dirty="0">
                <a:solidFill>
                  <a:schemeClr val="tx1"/>
                </a:solidFill>
                <a:effectLst/>
                <a:latin typeface="+mn-lt"/>
                <a:ea typeface="+mn-ea"/>
                <a:cs typeface="+mn-cs"/>
              </a:rPr>
              <a:t>,</a:t>
            </a:r>
            <a:r>
              <a:rPr lang="en-US" sz="1200" kern="1200" dirty="0">
                <a:solidFill>
                  <a:schemeClr val="tx1"/>
                </a:solidFill>
                <a:effectLst/>
                <a:latin typeface="+mn-lt"/>
                <a:ea typeface="+mn-ea"/>
                <a:cs typeface="+mn-cs"/>
              </a:rPr>
              <a:t> because </a:t>
            </a:r>
            <a:r>
              <a:rPr lang="en-US" sz="1200" u="none" kern="1200" dirty="0">
                <a:solidFill>
                  <a:schemeClr val="tx1"/>
                </a:solidFill>
                <a:effectLst/>
                <a:latin typeface="+mn-lt"/>
                <a:ea typeface="+mn-ea"/>
                <a:cs typeface="+mn-cs"/>
              </a:rPr>
              <a:t>his words implied </a:t>
            </a:r>
            <a:r>
              <a:rPr lang="en-US" sz="1200" kern="1200" dirty="0">
                <a:solidFill>
                  <a:schemeClr val="tx1"/>
                </a:solidFill>
                <a:effectLst/>
                <a:latin typeface="+mn-lt"/>
                <a:ea typeface="+mn-ea"/>
                <a:cs typeface="+mn-cs"/>
              </a:rPr>
              <a:t>this disabled woman ‘is always around’, ‘she’s always in the village,’ ‘everyone knows her, she isn’t hard to find.’ In other words, </a:t>
            </a:r>
            <a:r>
              <a:rPr lang="en-US" sz="1200" u="none" kern="1200" dirty="0">
                <a:solidFill>
                  <a:schemeClr val="tx1"/>
                </a:solidFill>
                <a:effectLst/>
                <a:latin typeface="+mn-lt"/>
                <a:ea typeface="+mn-ea"/>
                <a:cs typeface="+mn-cs"/>
              </a:rPr>
              <a:t>he was </a:t>
            </a:r>
            <a:r>
              <a:rPr lang="en-US" sz="1200" kern="1200" dirty="0">
                <a:solidFill>
                  <a:schemeClr val="tx1"/>
                </a:solidFill>
                <a:effectLst/>
                <a:latin typeface="+mn-lt"/>
                <a:ea typeface="+mn-ea"/>
                <a:cs typeface="+mn-cs"/>
              </a:rPr>
              <a:t>saying, </a:t>
            </a:r>
            <a:r>
              <a:rPr lang="en-US" sz="1200" u="none" kern="1200" dirty="0">
                <a:solidFill>
                  <a:schemeClr val="tx1"/>
                </a:solidFill>
                <a:effectLst/>
                <a:latin typeface="+mn-lt"/>
                <a:ea typeface="+mn-ea"/>
                <a:cs typeface="+mn-cs"/>
              </a:rPr>
              <a:t>“</a:t>
            </a:r>
            <a:r>
              <a:rPr lang="en-US" sz="1200" kern="1200" dirty="0">
                <a:solidFill>
                  <a:schemeClr val="tx1"/>
                </a:solidFill>
                <a:effectLst/>
                <a:latin typeface="+mn-lt"/>
                <a:ea typeface="+mn-ea"/>
                <a:cs typeface="+mn-cs"/>
              </a:rPr>
              <a:t>Heal her any time but NOT on Sabbath!</a:t>
            </a:r>
            <a:r>
              <a:rPr lang="en-US" sz="1200" u="none" kern="1200" dirty="0">
                <a:solidFill>
                  <a:schemeClr val="tx1"/>
                </a:solidFill>
                <a:effectLst/>
                <a:latin typeface="+mn-lt"/>
                <a:ea typeface="+mn-ea"/>
                <a:cs typeface="+mn-cs"/>
              </a:rPr>
              <a:t>”</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Instead of celebrating this wonderful healing of Jesus</a:t>
            </a:r>
            <a:r>
              <a:rPr lang="en-US" sz="1200" u="none"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when </a:t>
            </a:r>
            <a:r>
              <a:rPr lang="en-US" sz="1200" u="none" kern="1200" dirty="0">
                <a:solidFill>
                  <a:schemeClr val="tx1"/>
                </a:solidFill>
                <a:effectLst/>
                <a:latin typeface="+mn-lt"/>
                <a:ea typeface="+mn-ea"/>
                <a:cs typeface="+mn-cs"/>
              </a:rPr>
              <a:t>the woman’s </a:t>
            </a:r>
            <a:r>
              <a:rPr lang="en-US" sz="1200" kern="1200" dirty="0">
                <a:solidFill>
                  <a:schemeClr val="tx1"/>
                </a:solidFill>
                <a:effectLst/>
                <a:latin typeface="+mn-lt"/>
                <a:ea typeface="+mn-ea"/>
                <a:cs typeface="+mn-cs"/>
              </a:rPr>
              <a:t>physical pain ended, </a:t>
            </a:r>
            <a:r>
              <a:rPr lang="en-US" sz="1200" u="none" kern="1200" dirty="0">
                <a:solidFill>
                  <a:schemeClr val="tx1"/>
                </a:solidFill>
                <a:effectLst/>
                <a:latin typeface="+mn-lt"/>
                <a:ea typeface="+mn-ea"/>
                <a:cs typeface="+mn-cs"/>
              </a:rPr>
              <a:t>the synagogue ruler was </a:t>
            </a:r>
            <a:r>
              <a:rPr lang="en-US" sz="1200" kern="1200" dirty="0">
                <a:solidFill>
                  <a:schemeClr val="tx1"/>
                </a:solidFill>
                <a:effectLst/>
                <a:latin typeface="+mn-lt"/>
                <a:ea typeface="+mn-ea"/>
                <a:cs typeface="+mn-cs"/>
              </a:rPr>
              <a:t>arguing that she should never have been healed on Sabbath. Could he even be saying that Jesus should return her to her disabled condition, repent, and then heal her again on another day of the week?  </a:t>
            </a: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____</a:t>
            </a:r>
          </a:p>
          <a:p>
            <a:r>
              <a:rPr lang="en-US" sz="1200" kern="1200" baseline="30000" dirty="0">
                <a:solidFill>
                  <a:schemeClr val="tx1"/>
                </a:solidFill>
                <a:effectLst/>
                <a:latin typeface="+mn-lt"/>
                <a:ea typeface="+mn-ea"/>
                <a:cs typeface="+mn-cs"/>
              </a:rPr>
              <a:t>3</a:t>
            </a:r>
            <a:r>
              <a:rPr lang="en-US" sz="1200" kern="1200" dirty="0">
                <a:solidFill>
                  <a:schemeClr val="tx1"/>
                </a:solidFill>
                <a:effectLst/>
                <a:latin typeface="+mn-lt"/>
                <a:ea typeface="+mn-ea"/>
                <a:cs typeface="+mn-cs"/>
              </a:rPr>
              <a:t> Francois </a:t>
            </a:r>
            <a:r>
              <a:rPr lang="en-US" sz="1200" kern="1200" dirty="0" err="1">
                <a:solidFill>
                  <a:schemeClr val="tx1"/>
                </a:solidFill>
                <a:effectLst/>
                <a:latin typeface="+mn-lt"/>
                <a:ea typeface="+mn-ea"/>
                <a:cs typeface="+mn-cs"/>
              </a:rPr>
              <a:t>Bovon</a:t>
            </a:r>
            <a:r>
              <a:rPr lang="en-US" sz="1200" kern="1200" dirty="0">
                <a:solidFill>
                  <a:schemeClr val="tx1"/>
                </a:solidFill>
                <a:effectLst/>
                <a:latin typeface="+mn-lt"/>
                <a:ea typeface="+mn-ea"/>
                <a:cs typeface="+mn-cs"/>
              </a:rPr>
              <a:t>, </a:t>
            </a:r>
            <a:r>
              <a:rPr lang="en-US" sz="1200" i="1" kern="1200" dirty="0">
                <a:solidFill>
                  <a:schemeClr val="tx1"/>
                </a:solidFill>
                <a:effectLst/>
                <a:latin typeface="+mn-lt"/>
                <a:ea typeface="+mn-ea"/>
                <a:cs typeface="+mn-cs"/>
              </a:rPr>
              <a:t>Luke 2</a:t>
            </a:r>
            <a:r>
              <a:rPr lang="en-US" sz="1200" kern="1200" dirty="0">
                <a:solidFill>
                  <a:schemeClr val="tx1"/>
                </a:solidFill>
                <a:effectLst/>
                <a:latin typeface="+mn-lt"/>
                <a:ea typeface="+mn-ea"/>
                <a:cs typeface="+mn-cs"/>
              </a:rPr>
              <a:t>, (Minneapolis: Fortress Press, 2013), 281.</a:t>
            </a:r>
          </a:p>
          <a:p>
            <a:endParaRPr lang="en-US" dirty="0"/>
          </a:p>
        </p:txBody>
      </p:sp>
      <p:sp>
        <p:nvSpPr>
          <p:cNvPr id="4" name="Slide Number Placeholder 3"/>
          <p:cNvSpPr>
            <a:spLocks noGrp="1"/>
          </p:cNvSpPr>
          <p:nvPr>
            <p:ph type="sldNum" sz="quarter" idx="5"/>
          </p:nvPr>
        </p:nvSpPr>
        <p:spPr/>
        <p:txBody>
          <a:bodyPr/>
          <a:lstStyle/>
          <a:p>
            <a:fld id="{9BCF352C-DB0B-4640-9C81-870EB7CEE846}" type="slidenum">
              <a:rPr lang="en-US" smtClean="0"/>
              <a:t>10</a:t>
            </a:fld>
            <a:endParaRPr lang="en-US"/>
          </a:p>
        </p:txBody>
      </p:sp>
    </p:spTree>
    <p:extLst>
      <p:ext uri="{BB962C8B-B14F-4D97-AF65-F5344CB8AC3E}">
        <p14:creationId xmlns:p14="http://schemas.microsoft.com/office/powerpoint/2010/main" val="22976018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F1E1F-8E59-5049-9718-AADAE7B6C76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40BB14-E6C6-AE47-B696-99544210930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94220F5-F7D2-FF47-A4AB-6C54120AAD4C}"/>
              </a:ext>
            </a:extLst>
          </p:cNvPr>
          <p:cNvSpPr>
            <a:spLocks noGrp="1"/>
          </p:cNvSpPr>
          <p:nvPr>
            <p:ph type="dt" sz="half" idx="10"/>
          </p:nvPr>
        </p:nvSpPr>
        <p:spPr/>
        <p:txBody>
          <a:bodyPr/>
          <a:lstStyle/>
          <a:p>
            <a:fld id="{2FA6086F-1785-9F4D-9288-82D685BFAC6A}" type="datetimeFigureOut">
              <a:rPr lang="en-US" smtClean="0"/>
              <a:t>4/23/20</a:t>
            </a:fld>
            <a:endParaRPr lang="en-US"/>
          </a:p>
        </p:txBody>
      </p:sp>
      <p:sp>
        <p:nvSpPr>
          <p:cNvPr id="5" name="Footer Placeholder 4">
            <a:extLst>
              <a:ext uri="{FF2B5EF4-FFF2-40B4-BE49-F238E27FC236}">
                <a16:creationId xmlns:a16="http://schemas.microsoft.com/office/drawing/2014/main" id="{E6343419-BD41-314D-AB82-BB330ECE2AE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F2808C-230E-4747-BCE9-AA94B968EC75}"/>
              </a:ext>
            </a:extLst>
          </p:cNvPr>
          <p:cNvSpPr>
            <a:spLocks noGrp="1"/>
          </p:cNvSpPr>
          <p:nvPr>
            <p:ph type="sldNum" sz="quarter" idx="12"/>
          </p:nvPr>
        </p:nvSpPr>
        <p:spPr/>
        <p:txBody>
          <a:bodyPr/>
          <a:lstStyle/>
          <a:p>
            <a:fld id="{75FAB0AE-8F17-494F-A81D-804BDD4449FC}" type="slidenum">
              <a:rPr lang="en-US" smtClean="0"/>
              <a:t>‹#›</a:t>
            </a:fld>
            <a:endParaRPr lang="en-US"/>
          </a:p>
        </p:txBody>
      </p:sp>
    </p:spTree>
    <p:extLst>
      <p:ext uri="{BB962C8B-B14F-4D97-AF65-F5344CB8AC3E}">
        <p14:creationId xmlns:p14="http://schemas.microsoft.com/office/powerpoint/2010/main" val="8703128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C7F2CC-9D86-AA4C-A6EE-AB1C3FDD03D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0D64913-F2E1-9243-B6F5-50370AD6A0B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77D092-35C8-394A-BC4C-3A662A18F520}"/>
              </a:ext>
            </a:extLst>
          </p:cNvPr>
          <p:cNvSpPr>
            <a:spLocks noGrp="1"/>
          </p:cNvSpPr>
          <p:nvPr>
            <p:ph type="dt" sz="half" idx="10"/>
          </p:nvPr>
        </p:nvSpPr>
        <p:spPr/>
        <p:txBody>
          <a:bodyPr/>
          <a:lstStyle/>
          <a:p>
            <a:fld id="{2FA6086F-1785-9F4D-9288-82D685BFAC6A}" type="datetimeFigureOut">
              <a:rPr lang="en-US" smtClean="0"/>
              <a:t>4/23/20</a:t>
            </a:fld>
            <a:endParaRPr lang="en-US"/>
          </a:p>
        </p:txBody>
      </p:sp>
      <p:sp>
        <p:nvSpPr>
          <p:cNvPr id="5" name="Footer Placeholder 4">
            <a:extLst>
              <a:ext uri="{FF2B5EF4-FFF2-40B4-BE49-F238E27FC236}">
                <a16:creationId xmlns:a16="http://schemas.microsoft.com/office/drawing/2014/main" id="{61A7FAEB-8725-D048-A488-1E845D5231F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D9E444-2266-3440-A828-7FE6B5930D9E}"/>
              </a:ext>
            </a:extLst>
          </p:cNvPr>
          <p:cNvSpPr>
            <a:spLocks noGrp="1"/>
          </p:cNvSpPr>
          <p:nvPr>
            <p:ph type="sldNum" sz="quarter" idx="12"/>
          </p:nvPr>
        </p:nvSpPr>
        <p:spPr/>
        <p:txBody>
          <a:bodyPr/>
          <a:lstStyle/>
          <a:p>
            <a:fld id="{75FAB0AE-8F17-494F-A81D-804BDD4449FC}" type="slidenum">
              <a:rPr lang="en-US" smtClean="0"/>
              <a:t>‹#›</a:t>
            </a:fld>
            <a:endParaRPr lang="en-US"/>
          </a:p>
        </p:txBody>
      </p:sp>
    </p:spTree>
    <p:extLst>
      <p:ext uri="{BB962C8B-B14F-4D97-AF65-F5344CB8AC3E}">
        <p14:creationId xmlns:p14="http://schemas.microsoft.com/office/powerpoint/2010/main" val="31642880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3427C70-259C-6C4F-82AE-9C670B8C55C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7CBDA6F-6E0C-0B4E-BCE3-4C48488FE77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429E96A-0DF6-4B48-B9F4-DEE1C5C7CB63}"/>
              </a:ext>
            </a:extLst>
          </p:cNvPr>
          <p:cNvSpPr>
            <a:spLocks noGrp="1"/>
          </p:cNvSpPr>
          <p:nvPr>
            <p:ph type="dt" sz="half" idx="10"/>
          </p:nvPr>
        </p:nvSpPr>
        <p:spPr/>
        <p:txBody>
          <a:bodyPr/>
          <a:lstStyle/>
          <a:p>
            <a:fld id="{2FA6086F-1785-9F4D-9288-82D685BFAC6A}" type="datetimeFigureOut">
              <a:rPr lang="en-US" smtClean="0"/>
              <a:t>4/23/20</a:t>
            </a:fld>
            <a:endParaRPr lang="en-US"/>
          </a:p>
        </p:txBody>
      </p:sp>
      <p:sp>
        <p:nvSpPr>
          <p:cNvPr id="5" name="Footer Placeholder 4">
            <a:extLst>
              <a:ext uri="{FF2B5EF4-FFF2-40B4-BE49-F238E27FC236}">
                <a16:creationId xmlns:a16="http://schemas.microsoft.com/office/drawing/2014/main" id="{22D7B750-013D-8941-9D84-99E11C8958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A8AA3A6-B270-654A-BBC3-97DB753DCAE6}"/>
              </a:ext>
            </a:extLst>
          </p:cNvPr>
          <p:cNvSpPr>
            <a:spLocks noGrp="1"/>
          </p:cNvSpPr>
          <p:nvPr>
            <p:ph type="sldNum" sz="quarter" idx="12"/>
          </p:nvPr>
        </p:nvSpPr>
        <p:spPr/>
        <p:txBody>
          <a:bodyPr/>
          <a:lstStyle/>
          <a:p>
            <a:fld id="{75FAB0AE-8F17-494F-A81D-804BDD4449FC}" type="slidenum">
              <a:rPr lang="en-US" smtClean="0"/>
              <a:t>‹#›</a:t>
            </a:fld>
            <a:endParaRPr lang="en-US"/>
          </a:p>
        </p:txBody>
      </p:sp>
    </p:spTree>
    <p:extLst>
      <p:ext uri="{BB962C8B-B14F-4D97-AF65-F5344CB8AC3E}">
        <p14:creationId xmlns:p14="http://schemas.microsoft.com/office/powerpoint/2010/main" val="30798541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55BD08-92D4-4849-9247-1BF64504D0F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6AA22A0-508E-EA48-98C3-3C74853263A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CFC577-35C9-BE4E-8D03-2BD5B7A90BAE}"/>
              </a:ext>
            </a:extLst>
          </p:cNvPr>
          <p:cNvSpPr>
            <a:spLocks noGrp="1"/>
          </p:cNvSpPr>
          <p:nvPr>
            <p:ph type="dt" sz="half" idx="10"/>
          </p:nvPr>
        </p:nvSpPr>
        <p:spPr/>
        <p:txBody>
          <a:bodyPr/>
          <a:lstStyle/>
          <a:p>
            <a:fld id="{2FA6086F-1785-9F4D-9288-82D685BFAC6A}" type="datetimeFigureOut">
              <a:rPr lang="en-US" smtClean="0"/>
              <a:t>4/23/20</a:t>
            </a:fld>
            <a:endParaRPr lang="en-US"/>
          </a:p>
        </p:txBody>
      </p:sp>
      <p:sp>
        <p:nvSpPr>
          <p:cNvPr id="5" name="Footer Placeholder 4">
            <a:extLst>
              <a:ext uri="{FF2B5EF4-FFF2-40B4-BE49-F238E27FC236}">
                <a16:creationId xmlns:a16="http://schemas.microsoft.com/office/drawing/2014/main" id="{96AA9C4B-4BB7-6147-B761-58F96BBC8C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F697C42-09DB-CF49-AED6-2A95881B282C}"/>
              </a:ext>
            </a:extLst>
          </p:cNvPr>
          <p:cNvSpPr>
            <a:spLocks noGrp="1"/>
          </p:cNvSpPr>
          <p:nvPr>
            <p:ph type="sldNum" sz="quarter" idx="12"/>
          </p:nvPr>
        </p:nvSpPr>
        <p:spPr/>
        <p:txBody>
          <a:bodyPr/>
          <a:lstStyle/>
          <a:p>
            <a:fld id="{75FAB0AE-8F17-494F-A81D-804BDD4449FC}" type="slidenum">
              <a:rPr lang="en-US" smtClean="0"/>
              <a:t>‹#›</a:t>
            </a:fld>
            <a:endParaRPr lang="en-US"/>
          </a:p>
        </p:txBody>
      </p:sp>
    </p:spTree>
    <p:extLst>
      <p:ext uri="{BB962C8B-B14F-4D97-AF65-F5344CB8AC3E}">
        <p14:creationId xmlns:p14="http://schemas.microsoft.com/office/powerpoint/2010/main" val="32558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DD2C2C-26B6-3C47-86BF-15A01E1A3D9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BB03957-611E-524A-A365-565D5723A0E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E36D81C-5B8E-6B42-9CF1-BE6A8B04919B}"/>
              </a:ext>
            </a:extLst>
          </p:cNvPr>
          <p:cNvSpPr>
            <a:spLocks noGrp="1"/>
          </p:cNvSpPr>
          <p:nvPr>
            <p:ph type="dt" sz="half" idx="10"/>
          </p:nvPr>
        </p:nvSpPr>
        <p:spPr/>
        <p:txBody>
          <a:bodyPr/>
          <a:lstStyle/>
          <a:p>
            <a:fld id="{2FA6086F-1785-9F4D-9288-82D685BFAC6A}" type="datetimeFigureOut">
              <a:rPr lang="en-US" smtClean="0"/>
              <a:t>4/23/20</a:t>
            </a:fld>
            <a:endParaRPr lang="en-US"/>
          </a:p>
        </p:txBody>
      </p:sp>
      <p:sp>
        <p:nvSpPr>
          <p:cNvPr id="5" name="Footer Placeholder 4">
            <a:extLst>
              <a:ext uri="{FF2B5EF4-FFF2-40B4-BE49-F238E27FC236}">
                <a16:creationId xmlns:a16="http://schemas.microsoft.com/office/drawing/2014/main" id="{F7301C94-7C38-DA47-A561-56A6F093391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B68CD2C-EF2D-C141-89AD-740D5550BA4A}"/>
              </a:ext>
            </a:extLst>
          </p:cNvPr>
          <p:cNvSpPr>
            <a:spLocks noGrp="1"/>
          </p:cNvSpPr>
          <p:nvPr>
            <p:ph type="sldNum" sz="quarter" idx="12"/>
          </p:nvPr>
        </p:nvSpPr>
        <p:spPr/>
        <p:txBody>
          <a:bodyPr/>
          <a:lstStyle/>
          <a:p>
            <a:fld id="{75FAB0AE-8F17-494F-A81D-804BDD4449FC}" type="slidenum">
              <a:rPr lang="en-US" smtClean="0"/>
              <a:t>‹#›</a:t>
            </a:fld>
            <a:endParaRPr lang="en-US"/>
          </a:p>
        </p:txBody>
      </p:sp>
    </p:spTree>
    <p:extLst>
      <p:ext uri="{BB962C8B-B14F-4D97-AF65-F5344CB8AC3E}">
        <p14:creationId xmlns:p14="http://schemas.microsoft.com/office/powerpoint/2010/main" val="33949359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5F70A-7F4B-B842-95B7-F5154BC93C8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5C91F91-3362-1442-A478-74F0B4DA6D0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BC9586D-B64B-4746-B819-1543FE667BF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2C54D2F-87CF-1249-A29A-C2734D629ACE}"/>
              </a:ext>
            </a:extLst>
          </p:cNvPr>
          <p:cNvSpPr>
            <a:spLocks noGrp="1"/>
          </p:cNvSpPr>
          <p:nvPr>
            <p:ph type="dt" sz="half" idx="10"/>
          </p:nvPr>
        </p:nvSpPr>
        <p:spPr/>
        <p:txBody>
          <a:bodyPr/>
          <a:lstStyle/>
          <a:p>
            <a:fld id="{2FA6086F-1785-9F4D-9288-82D685BFAC6A}" type="datetimeFigureOut">
              <a:rPr lang="en-US" smtClean="0"/>
              <a:t>4/23/20</a:t>
            </a:fld>
            <a:endParaRPr lang="en-US"/>
          </a:p>
        </p:txBody>
      </p:sp>
      <p:sp>
        <p:nvSpPr>
          <p:cNvPr id="6" name="Footer Placeholder 5">
            <a:extLst>
              <a:ext uri="{FF2B5EF4-FFF2-40B4-BE49-F238E27FC236}">
                <a16:creationId xmlns:a16="http://schemas.microsoft.com/office/drawing/2014/main" id="{4736DCC4-C631-A443-A7B7-A0CAED4ADE5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81993A4-7675-D94A-95DF-33EEBA4FBC55}"/>
              </a:ext>
            </a:extLst>
          </p:cNvPr>
          <p:cNvSpPr>
            <a:spLocks noGrp="1"/>
          </p:cNvSpPr>
          <p:nvPr>
            <p:ph type="sldNum" sz="quarter" idx="12"/>
          </p:nvPr>
        </p:nvSpPr>
        <p:spPr/>
        <p:txBody>
          <a:bodyPr/>
          <a:lstStyle/>
          <a:p>
            <a:fld id="{75FAB0AE-8F17-494F-A81D-804BDD4449FC}" type="slidenum">
              <a:rPr lang="en-US" smtClean="0"/>
              <a:t>‹#›</a:t>
            </a:fld>
            <a:endParaRPr lang="en-US"/>
          </a:p>
        </p:txBody>
      </p:sp>
    </p:spTree>
    <p:extLst>
      <p:ext uri="{BB962C8B-B14F-4D97-AF65-F5344CB8AC3E}">
        <p14:creationId xmlns:p14="http://schemas.microsoft.com/office/powerpoint/2010/main" val="42210198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68463-C4E3-A041-BB06-E1E973CC13C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23FF3AE-57B6-C846-AD7E-511E348B727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D766A1C-7584-0744-A712-01C6B067B56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D72AD4B-81BD-734E-B81F-0A038483D7C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17840A3-C640-2C45-9094-2E83965AB1E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E96B308-58B3-4D44-BC35-289EFD5F57B5}"/>
              </a:ext>
            </a:extLst>
          </p:cNvPr>
          <p:cNvSpPr>
            <a:spLocks noGrp="1"/>
          </p:cNvSpPr>
          <p:nvPr>
            <p:ph type="dt" sz="half" idx="10"/>
          </p:nvPr>
        </p:nvSpPr>
        <p:spPr/>
        <p:txBody>
          <a:bodyPr/>
          <a:lstStyle/>
          <a:p>
            <a:fld id="{2FA6086F-1785-9F4D-9288-82D685BFAC6A}" type="datetimeFigureOut">
              <a:rPr lang="en-US" smtClean="0"/>
              <a:t>4/23/20</a:t>
            </a:fld>
            <a:endParaRPr lang="en-US"/>
          </a:p>
        </p:txBody>
      </p:sp>
      <p:sp>
        <p:nvSpPr>
          <p:cNvPr id="8" name="Footer Placeholder 7">
            <a:extLst>
              <a:ext uri="{FF2B5EF4-FFF2-40B4-BE49-F238E27FC236}">
                <a16:creationId xmlns:a16="http://schemas.microsoft.com/office/drawing/2014/main" id="{80354863-B081-9D4A-9837-1D0D4A0CCFB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106D8E3-72F4-404C-B060-7A80A4581C71}"/>
              </a:ext>
            </a:extLst>
          </p:cNvPr>
          <p:cNvSpPr>
            <a:spLocks noGrp="1"/>
          </p:cNvSpPr>
          <p:nvPr>
            <p:ph type="sldNum" sz="quarter" idx="12"/>
          </p:nvPr>
        </p:nvSpPr>
        <p:spPr/>
        <p:txBody>
          <a:bodyPr/>
          <a:lstStyle/>
          <a:p>
            <a:fld id="{75FAB0AE-8F17-494F-A81D-804BDD4449FC}" type="slidenum">
              <a:rPr lang="en-US" smtClean="0"/>
              <a:t>‹#›</a:t>
            </a:fld>
            <a:endParaRPr lang="en-US"/>
          </a:p>
        </p:txBody>
      </p:sp>
    </p:spTree>
    <p:extLst>
      <p:ext uri="{BB962C8B-B14F-4D97-AF65-F5344CB8AC3E}">
        <p14:creationId xmlns:p14="http://schemas.microsoft.com/office/powerpoint/2010/main" val="18763842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E289CC-CB28-DA4C-91D0-7CD1A063F18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7A8E73A-53FD-F940-A479-22D518DD3C36}"/>
              </a:ext>
            </a:extLst>
          </p:cNvPr>
          <p:cNvSpPr>
            <a:spLocks noGrp="1"/>
          </p:cNvSpPr>
          <p:nvPr>
            <p:ph type="dt" sz="half" idx="10"/>
          </p:nvPr>
        </p:nvSpPr>
        <p:spPr/>
        <p:txBody>
          <a:bodyPr/>
          <a:lstStyle/>
          <a:p>
            <a:fld id="{2FA6086F-1785-9F4D-9288-82D685BFAC6A}" type="datetimeFigureOut">
              <a:rPr lang="en-US" smtClean="0"/>
              <a:t>4/23/20</a:t>
            </a:fld>
            <a:endParaRPr lang="en-US"/>
          </a:p>
        </p:txBody>
      </p:sp>
      <p:sp>
        <p:nvSpPr>
          <p:cNvPr id="4" name="Footer Placeholder 3">
            <a:extLst>
              <a:ext uri="{FF2B5EF4-FFF2-40B4-BE49-F238E27FC236}">
                <a16:creationId xmlns:a16="http://schemas.microsoft.com/office/drawing/2014/main" id="{CC886FB9-BED0-6A47-8E6D-D530A0D9D5C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DD46E05-16F3-5F4C-842F-70FC2B621C90}"/>
              </a:ext>
            </a:extLst>
          </p:cNvPr>
          <p:cNvSpPr>
            <a:spLocks noGrp="1"/>
          </p:cNvSpPr>
          <p:nvPr>
            <p:ph type="sldNum" sz="quarter" idx="12"/>
          </p:nvPr>
        </p:nvSpPr>
        <p:spPr/>
        <p:txBody>
          <a:bodyPr/>
          <a:lstStyle/>
          <a:p>
            <a:fld id="{75FAB0AE-8F17-494F-A81D-804BDD4449FC}" type="slidenum">
              <a:rPr lang="en-US" smtClean="0"/>
              <a:t>‹#›</a:t>
            </a:fld>
            <a:endParaRPr lang="en-US"/>
          </a:p>
        </p:txBody>
      </p:sp>
    </p:spTree>
    <p:extLst>
      <p:ext uri="{BB962C8B-B14F-4D97-AF65-F5344CB8AC3E}">
        <p14:creationId xmlns:p14="http://schemas.microsoft.com/office/powerpoint/2010/main" val="24830572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94717AD-FFA8-2C4D-A149-7164A7FA5669}"/>
              </a:ext>
            </a:extLst>
          </p:cNvPr>
          <p:cNvSpPr>
            <a:spLocks noGrp="1"/>
          </p:cNvSpPr>
          <p:nvPr>
            <p:ph type="dt" sz="half" idx="10"/>
          </p:nvPr>
        </p:nvSpPr>
        <p:spPr/>
        <p:txBody>
          <a:bodyPr/>
          <a:lstStyle/>
          <a:p>
            <a:fld id="{2FA6086F-1785-9F4D-9288-82D685BFAC6A}" type="datetimeFigureOut">
              <a:rPr lang="en-US" smtClean="0"/>
              <a:t>4/23/20</a:t>
            </a:fld>
            <a:endParaRPr lang="en-US"/>
          </a:p>
        </p:txBody>
      </p:sp>
      <p:sp>
        <p:nvSpPr>
          <p:cNvPr id="3" name="Footer Placeholder 2">
            <a:extLst>
              <a:ext uri="{FF2B5EF4-FFF2-40B4-BE49-F238E27FC236}">
                <a16:creationId xmlns:a16="http://schemas.microsoft.com/office/drawing/2014/main" id="{0E0BEBA1-EA9E-B546-AF7C-3A0171A9159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D589C2D-ACE5-3448-8E0D-900122BFD021}"/>
              </a:ext>
            </a:extLst>
          </p:cNvPr>
          <p:cNvSpPr>
            <a:spLocks noGrp="1"/>
          </p:cNvSpPr>
          <p:nvPr>
            <p:ph type="sldNum" sz="quarter" idx="12"/>
          </p:nvPr>
        </p:nvSpPr>
        <p:spPr/>
        <p:txBody>
          <a:bodyPr/>
          <a:lstStyle/>
          <a:p>
            <a:fld id="{75FAB0AE-8F17-494F-A81D-804BDD4449FC}" type="slidenum">
              <a:rPr lang="en-US" smtClean="0"/>
              <a:t>‹#›</a:t>
            </a:fld>
            <a:endParaRPr lang="en-US"/>
          </a:p>
        </p:txBody>
      </p:sp>
    </p:spTree>
    <p:extLst>
      <p:ext uri="{BB962C8B-B14F-4D97-AF65-F5344CB8AC3E}">
        <p14:creationId xmlns:p14="http://schemas.microsoft.com/office/powerpoint/2010/main" val="33878147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4344D-2CF1-6340-97F5-14B9C428D68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F41E989-E195-BC4F-9A99-684FD6E9C80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83CADF0-F577-3946-92A9-9F214756FED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9E7E6BD-9515-FE41-B8CA-AE2169E29A29}"/>
              </a:ext>
            </a:extLst>
          </p:cNvPr>
          <p:cNvSpPr>
            <a:spLocks noGrp="1"/>
          </p:cNvSpPr>
          <p:nvPr>
            <p:ph type="dt" sz="half" idx="10"/>
          </p:nvPr>
        </p:nvSpPr>
        <p:spPr/>
        <p:txBody>
          <a:bodyPr/>
          <a:lstStyle/>
          <a:p>
            <a:fld id="{2FA6086F-1785-9F4D-9288-82D685BFAC6A}" type="datetimeFigureOut">
              <a:rPr lang="en-US" smtClean="0"/>
              <a:t>4/23/20</a:t>
            </a:fld>
            <a:endParaRPr lang="en-US"/>
          </a:p>
        </p:txBody>
      </p:sp>
      <p:sp>
        <p:nvSpPr>
          <p:cNvPr id="6" name="Footer Placeholder 5">
            <a:extLst>
              <a:ext uri="{FF2B5EF4-FFF2-40B4-BE49-F238E27FC236}">
                <a16:creationId xmlns:a16="http://schemas.microsoft.com/office/drawing/2014/main" id="{1F1E219B-7F6F-8B49-884F-1DF77BB6CA8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B6DD31F-FC94-BC41-A0A6-69C9CDDCE7E6}"/>
              </a:ext>
            </a:extLst>
          </p:cNvPr>
          <p:cNvSpPr>
            <a:spLocks noGrp="1"/>
          </p:cNvSpPr>
          <p:nvPr>
            <p:ph type="sldNum" sz="quarter" idx="12"/>
          </p:nvPr>
        </p:nvSpPr>
        <p:spPr/>
        <p:txBody>
          <a:bodyPr/>
          <a:lstStyle/>
          <a:p>
            <a:fld id="{75FAB0AE-8F17-494F-A81D-804BDD4449FC}" type="slidenum">
              <a:rPr lang="en-US" smtClean="0"/>
              <a:t>‹#›</a:t>
            </a:fld>
            <a:endParaRPr lang="en-US"/>
          </a:p>
        </p:txBody>
      </p:sp>
    </p:spTree>
    <p:extLst>
      <p:ext uri="{BB962C8B-B14F-4D97-AF65-F5344CB8AC3E}">
        <p14:creationId xmlns:p14="http://schemas.microsoft.com/office/powerpoint/2010/main" val="14539372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DDA743-C839-9142-A9CE-5BD40CAE00E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68E4179-33F6-024C-B130-AA6926D5645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E6766BE-1176-074A-AABC-90333E513D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852A086-86E8-E94E-BFF6-AEA3C936F390}"/>
              </a:ext>
            </a:extLst>
          </p:cNvPr>
          <p:cNvSpPr>
            <a:spLocks noGrp="1"/>
          </p:cNvSpPr>
          <p:nvPr>
            <p:ph type="dt" sz="half" idx="10"/>
          </p:nvPr>
        </p:nvSpPr>
        <p:spPr/>
        <p:txBody>
          <a:bodyPr/>
          <a:lstStyle/>
          <a:p>
            <a:fld id="{2FA6086F-1785-9F4D-9288-82D685BFAC6A}" type="datetimeFigureOut">
              <a:rPr lang="en-US" smtClean="0"/>
              <a:t>4/23/20</a:t>
            </a:fld>
            <a:endParaRPr lang="en-US"/>
          </a:p>
        </p:txBody>
      </p:sp>
      <p:sp>
        <p:nvSpPr>
          <p:cNvPr id="6" name="Footer Placeholder 5">
            <a:extLst>
              <a:ext uri="{FF2B5EF4-FFF2-40B4-BE49-F238E27FC236}">
                <a16:creationId xmlns:a16="http://schemas.microsoft.com/office/drawing/2014/main" id="{A77D283B-FA74-DA45-A736-A10AF7B817E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EE950AE-39AC-3F47-9654-53C7BF338BC3}"/>
              </a:ext>
            </a:extLst>
          </p:cNvPr>
          <p:cNvSpPr>
            <a:spLocks noGrp="1"/>
          </p:cNvSpPr>
          <p:nvPr>
            <p:ph type="sldNum" sz="quarter" idx="12"/>
          </p:nvPr>
        </p:nvSpPr>
        <p:spPr/>
        <p:txBody>
          <a:bodyPr/>
          <a:lstStyle/>
          <a:p>
            <a:fld id="{75FAB0AE-8F17-494F-A81D-804BDD4449FC}" type="slidenum">
              <a:rPr lang="en-US" smtClean="0"/>
              <a:t>‹#›</a:t>
            </a:fld>
            <a:endParaRPr lang="en-US"/>
          </a:p>
        </p:txBody>
      </p:sp>
    </p:spTree>
    <p:extLst>
      <p:ext uri="{BB962C8B-B14F-4D97-AF65-F5344CB8AC3E}">
        <p14:creationId xmlns:p14="http://schemas.microsoft.com/office/powerpoint/2010/main" val="13750836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389F97C-6664-3346-BF11-14CDC4DA09B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4038FCE-C6A4-4848-BFB9-95FB15D26D7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A22D45B-FAD5-794A-830F-9361B71808C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A6086F-1785-9F4D-9288-82D685BFAC6A}" type="datetimeFigureOut">
              <a:rPr lang="en-US" smtClean="0"/>
              <a:t>4/23/20</a:t>
            </a:fld>
            <a:endParaRPr lang="en-US"/>
          </a:p>
        </p:txBody>
      </p:sp>
      <p:sp>
        <p:nvSpPr>
          <p:cNvPr id="5" name="Footer Placeholder 4">
            <a:extLst>
              <a:ext uri="{FF2B5EF4-FFF2-40B4-BE49-F238E27FC236}">
                <a16:creationId xmlns:a16="http://schemas.microsoft.com/office/drawing/2014/main" id="{828D3F10-51A4-4249-9889-E25053C7239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28B97BA-AF42-514D-9116-F603CCC6BEF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FAB0AE-8F17-494F-A81D-804BDD4449FC}" type="slidenum">
              <a:rPr lang="en-US" smtClean="0"/>
              <a:t>‹#›</a:t>
            </a:fld>
            <a:endParaRPr lang="en-US"/>
          </a:p>
        </p:txBody>
      </p:sp>
    </p:spTree>
    <p:extLst>
      <p:ext uri="{BB962C8B-B14F-4D97-AF65-F5344CB8AC3E}">
        <p14:creationId xmlns:p14="http://schemas.microsoft.com/office/powerpoint/2010/main" val="40243867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9">
            <a:extLst>
              <a:ext uri="{FF2B5EF4-FFF2-40B4-BE49-F238E27FC236}">
                <a16:creationId xmlns:a16="http://schemas.microsoft.com/office/drawing/2014/main" id="{E91DC736-0EF8-4F87-9146-EBF1D2EE4D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close up of food on a plate&#10;&#10;Description automatically generated">
            <a:extLst>
              <a:ext uri="{FF2B5EF4-FFF2-40B4-BE49-F238E27FC236}">
                <a16:creationId xmlns:a16="http://schemas.microsoft.com/office/drawing/2014/main" id="{EB8C6DF4-6C74-824B-A13E-BE3BD21589DE}"/>
              </a:ext>
            </a:extLst>
          </p:cNvPr>
          <p:cNvPicPr>
            <a:picLocks noChangeAspect="1"/>
          </p:cNvPicPr>
          <p:nvPr/>
        </p:nvPicPr>
        <p:blipFill rotWithShape="1">
          <a:blip r:embed="rId3"/>
          <a:srcRect l="29299" t="9091" r="4341"/>
          <a:stretch/>
        </p:blipFill>
        <p:spPr>
          <a:xfrm>
            <a:off x="3697357" y="1"/>
            <a:ext cx="8494643" cy="6858000"/>
          </a:xfrm>
          <a:prstGeom prst="rect">
            <a:avLst/>
          </a:prstGeom>
        </p:spPr>
      </p:pic>
      <p:sp>
        <p:nvSpPr>
          <p:cNvPr id="19" name="Rectangle 11">
            <a:extLst>
              <a:ext uri="{FF2B5EF4-FFF2-40B4-BE49-F238E27FC236}">
                <a16:creationId xmlns:a16="http://schemas.microsoft.com/office/drawing/2014/main" id="{097CD68E-23E3-4007-8847-CD0944C4F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756601" cy="6858000"/>
          </a:xfrm>
          <a:prstGeom prst="rect">
            <a:avLst/>
          </a:prstGeom>
          <a:gradFill>
            <a:gsLst>
              <a:gs pos="58000">
                <a:schemeClr val="bg1"/>
              </a:gs>
              <a:gs pos="35000">
                <a:schemeClr val="bg1">
                  <a:alpha val="79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7FE8EDD3-B430-9640-8DC3-7ED377141CCA}"/>
              </a:ext>
            </a:extLst>
          </p:cNvPr>
          <p:cNvSpPr>
            <a:spLocks noGrp="1"/>
          </p:cNvSpPr>
          <p:nvPr>
            <p:ph type="ctrTitle"/>
          </p:nvPr>
        </p:nvSpPr>
        <p:spPr>
          <a:xfrm>
            <a:off x="155251" y="3123311"/>
            <a:ext cx="6496560" cy="884935"/>
          </a:xfrm>
        </p:spPr>
        <p:txBody>
          <a:bodyPr anchor="b">
            <a:normAutofit/>
          </a:bodyPr>
          <a:lstStyle/>
          <a:p>
            <a:r>
              <a:rPr lang="en-US" sz="4400" dirty="0">
                <a:latin typeface="Avenir Next" panose="020B0503020202020204" pitchFamily="34" charset="0"/>
              </a:rPr>
              <a:t>WHEN JESUS </a:t>
            </a:r>
            <a:r>
              <a:rPr lang="en-US" sz="4400" b="1" dirty="0">
                <a:solidFill>
                  <a:srgbClr val="C00000"/>
                </a:solidFill>
                <a:latin typeface="Avenir Next" panose="020B0503020202020204" pitchFamily="34" charset="0"/>
              </a:rPr>
              <a:t>ENDED IT</a:t>
            </a:r>
          </a:p>
        </p:txBody>
      </p:sp>
      <p:sp>
        <p:nvSpPr>
          <p:cNvPr id="3" name="Subtitle 2">
            <a:extLst>
              <a:ext uri="{FF2B5EF4-FFF2-40B4-BE49-F238E27FC236}">
                <a16:creationId xmlns:a16="http://schemas.microsoft.com/office/drawing/2014/main" id="{7C5D3547-91F2-904F-932C-D8ABDC3E6060}"/>
              </a:ext>
            </a:extLst>
          </p:cNvPr>
          <p:cNvSpPr>
            <a:spLocks noGrp="1"/>
          </p:cNvSpPr>
          <p:nvPr>
            <p:ph type="subTitle" idx="1"/>
          </p:nvPr>
        </p:nvSpPr>
        <p:spPr>
          <a:xfrm>
            <a:off x="352475" y="3936111"/>
            <a:ext cx="5080137" cy="1208141"/>
          </a:xfrm>
        </p:spPr>
        <p:txBody>
          <a:bodyPr>
            <a:normAutofit/>
          </a:bodyPr>
          <a:lstStyle/>
          <a:p>
            <a:pPr algn="l"/>
            <a:r>
              <a:rPr lang="en-US" sz="1200" dirty="0"/>
              <a:t>Written by Anthony R. Kent</a:t>
            </a:r>
          </a:p>
          <a:p>
            <a:pPr algn="l"/>
            <a:r>
              <a:rPr lang="en-US" sz="1200" dirty="0"/>
              <a:t>General Conference Associate Ministerial Secretary</a:t>
            </a:r>
          </a:p>
          <a:p>
            <a:pPr algn="l"/>
            <a:endParaRPr lang="en-US" sz="1600" dirty="0"/>
          </a:p>
        </p:txBody>
      </p:sp>
      <p:sp>
        <p:nvSpPr>
          <p:cNvPr id="20" name="Rectangle 13">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1" name="Rectangle 15">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Subtitle 2">
            <a:extLst>
              <a:ext uri="{FF2B5EF4-FFF2-40B4-BE49-F238E27FC236}">
                <a16:creationId xmlns:a16="http://schemas.microsoft.com/office/drawing/2014/main" id="{6D51664D-03EC-5344-AE55-24DDC3C8F58C}"/>
              </a:ext>
            </a:extLst>
          </p:cNvPr>
          <p:cNvSpPr txBox="1">
            <a:spLocks/>
          </p:cNvSpPr>
          <p:nvPr/>
        </p:nvSpPr>
        <p:spPr>
          <a:xfrm>
            <a:off x="504875" y="5312192"/>
            <a:ext cx="4023359" cy="120814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endParaRPr lang="en-US" sz="2000" dirty="0"/>
          </a:p>
        </p:txBody>
      </p:sp>
      <p:sp>
        <p:nvSpPr>
          <p:cNvPr id="22" name="TextBox 21">
            <a:extLst>
              <a:ext uri="{FF2B5EF4-FFF2-40B4-BE49-F238E27FC236}">
                <a16:creationId xmlns:a16="http://schemas.microsoft.com/office/drawing/2014/main" id="{ADDBA779-EB69-A043-982A-21954AF1CB96}"/>
              </a:ext>
            </a:extLst>
          </p:cNvPr>
          <p:cNvSpPr txBox="1"/>
          <p:nvPr/>
        </p:nvSpPr>
        <p:spPr>
          <a:xfrm>
            <a:off x="397818" y="5497806"/>
            <a:ext cx="3054299" cy="338554"/>
          </a:xfrm>
          <a:prstGeom prst="rect">
            <a:avLst/>
          </a:prstGeom>
          <a:noFill/>
        </p:spPr>
        <p:txBody>
          <a:bodyPr wrap="none" rtlCol="0">
            <a:spAutoFit/>
          </a:bodyPr>
          <a:lstStyle/>
          <a:p>
            <a:pPr algn="ctr"/>
            <a:r>
              <a:rPr lang="en-US" sz="1600" b="1" spc="300" dirty="0">
                <a:latin typeface="Avenir Next" panose="020B0503020202020204" pitchFamily="34" charset="0"/>
              </a:rPr>
              <a:t>2020 EMPHASIS DAY </a:t>
            </a:r>
          </a:p>
        </p:txBody>
      </p:sp>
      <p:pic>
        <p:nvPicPr>
          <p:cNvPr id="7" name="Picture 6" descr="A close up of a logo&#10;&#10;Description automatically generated">
            <a:extLst>
              <a:ext uri="{FF2B5EF4-FFF2-40B4-BE49-F238E27FC236}">
                <a16:creationId xmlns:a16="http://schemas.microsoft.com/office/drawing/2014/main" id="{C545D3FD-71D6-884B-A14C-1B730453C4E6}"/>
              </a:ext>
            </a:extLst>
          </p:cNvPr>
          <p:cNvPicPr>
            <a:picLocks noChangeAspect="1"/>
          </p:cNvPicPr>
          <p:nvPr/>
        </p:nvPicPr>
        <p:blipFill>
          <a:blip r:embed="rId4"/>
          <a:stretch>
            <a:fillRect/>
          </a:stretch>
        </p:blipFill>
        <p:spPr>
          <a:xfrm>
            <a:off x="-325002" y="2727222"/>
            <a:ext cx="4224044" cy="4834059"/>
          </a:xfrm>
          <a:prstGeom prst="rect">
            <a:avLst/>
          </a:prstGeom>
        </p:spPr>
      </p:pic>
      <p:pic>
        <p:nvPicPr>
          <p:cNvPr id="12" name="Picture 11">
            <a:extLst>
              <a:ext uri="{FF2B5EF4-FFF2-40B4-BE49-F238E27FC236}">
                <a16:creationId xmlns:a16="http://schemas.microsoft.com/office/drawing/2014/main" id="{55A1479A-09DF-D944-BA96-3A9663EBC24F}"/>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556453" y="6033773"/>
            <a:ext cx="4953000" cy="558800"/>
          </a:xfrm>
          <a:prstGeom prst="rect">
            <a:avLst/>
          </a:prstGeom>
          <a:noFill/>
          <a:ln>
            <a:noFill/>
          </a:ln>
        </p:spPr>
      </p:pic>
    </p:spTree>
    <p:extLst>
      <p:ext uri="{BB962C8B-B14F-4D97-AF65-F5344CB8AC3E}">
        <p14:creationId xmlns:p14="http://schemas.microsoft.com/office/powerpoint/2010/main" val="6260022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icture containing food&#10;&#10;Description automatically generated">
            <a:extLst>
              <a:ext uri="{FF2B5EF4-FFF2-40B4-BE49-F238E27FC236}">
                <a16:creationId xmlns:a16="http://schemas.microsoft.com/office/drawing/2014/main" id="{55FF0618-FBE4-4B42-83C9-BF5D9D8AA6BE}"/>
              </a:ext>
            </a:extLst>
          </p:cNvPr>
          <p:cNvPicPr>
            <a:picLocks noChangeAspect="1"/>
          </p:cNvPicPr>
          <p:nvPr/>
        </p:nvPicPr>
        <p:blipFill>
          <a:blip r:embed="rId3"/>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72A23B71-7B02-6E46-9513-1B1DC1A4DD34}"/>
              </a:ext>
            </a:extLst>
          </p:cNvPr>
          <p:cNvSpPr>
            <a:spLocks noGrp="1"/>
          </p:cNvSpPr>
          <p:nvPr>
            <p:ph type="title"/>
          </p:nvPr>
        </p:nvSpPr>
        <p:spPr>
          <a:xfrm>
            <a:off x="1107137" y="705781"/>
            <a:ext cx="10515600" cy="1325563"/>
          </a:xfrm>
        </p:spPr>
        <p:txBody>
          <a:bodyPr>
            <a:normAutofit/>
          </a:bodyPr>
          <a:lstStyle/>
          <a:p>
            <a:pPr algn="ctr"/>
            <a:r>
              <a:rPr lang="en-US" sz="4000" b="1" dirty="0">
                <a:latin typeface="Avenir Next" panose="020B0503020202020204" pitchFamily="34" charset="0"/>
              </a:rPr>
              <a:t>THE SYNAGOGUE RULER’S </a:t>
            </a:r>
            <a:br>
              <a:rPr lang="en-US" sz="4000" dirty="0">
                <a:latin typeface="Avenir Next" panose="020B0503020202020204" pitchFamily="34" charset="0"/>
              </a:rPr>
            </a:br>
            <a:r>
              <a:rPr lang="en-US" sz="4000" dirty="0">
                <a:latin typeface="Avenir Next" panose="020B0503020202020204" pitchFamily="34" charset="0"/>
              </a:rPr>
              <a:t>MULTIPLE BARBS</a:t>
            </a:r>
          </a:p>
        </p:txBody>
      </p:sp>
      <p:sp>
        <p:nvSpPr>
          <p:cNvPr id="3" name="Content Placeholder 2">
            <a:extLst>
              <a:ext uri="{FF2B5EF4-FFF2-40B4-BE49-F238E27FC236}">
                <a16:creationId xmlns:a16="http://schemas.microsoft.com/office/drawing/2014/main" id="{7BE992F1-B96A-FE4C-A079-98FF56F4ECC1}"/>
              </a:ext>
            </a:extLst>
          </p:cNvPr>
          <p:cNvSpPr>
            <a:spLocks noGrp="1"/>
          </p:cNvSpPr>
          <p:nvPr>
            <p:ph idx="1"/>
          </p:nvPr>
        </p:nvSpPr>
        <p:spPr>
          <a:xfrm>
            <a:off x="1537445" y="2022843"/>
            <a:ext cx="8700247" cy="4835157"/>
          </a:xfrm>
        </p:spPr>
        <p:txBody>
          <a:bodyPr>
            <a:normAutofit/>
          </a:bodyPr>
          <a:lstStyle/>
          <a:p>
            <a:pPr>
              <a:lnSpc>
                <a:spcPct val="100000"/>
              </a:lnSpc>
            </a:pPr>
            <a:r>
              <a:rPr lang="en-US" dirty="0"/>
              <a:t>By mentioning the Sabbath commandment, he used a weapon against Jesus and against the woman.</a:t>
            </a:r>
          </a:p>
          <a:p>
            <a:pPr>
              <a:lnSpc>
                <a:spcPct val="100000"/>
              </a:lnSpc>
            </a:pPr>
            <a:r>
              <a:rPr lang="en-US" dirty="0"/>
              <a:t>When quoting words of Scripture, he distorted them for evil purposes.</a:t>
            </a:r>
          </a:p>
          <a:p>
            <a:pPr>
              <a:lnSpc>
                <a:spcPct val="100000"/>
              </a:lnSpc>
            </a:pPr>
            <a:r>
              <a:rPr lang="en-US" dirty="0"/>
              <a:t>By attempting to correct Jesus, he claimed to be holier than Jesus.</a:t>
            </a:r>
          </a:p>
          <a:p>
            <a:pPr>
              <a:lnSpc>
                <a:spcPct val="100000"/>
              </a:lnSpc>
            </a:pPr>
            <a:r>
              <a:rPr lang="en-US" dirty="0"/>
              <a:t>By arguing that she shouldn’t be healed that day, he justified the abuse of the woman.</a:t>
            </a:r>
          </a:p>
          <a:p>
            <a:pPr marL="0" indent="0">
              <a:lnSpc>
                <a:spcPct val="100000"/>
              </a:lnSpc>
              <a:buNone/>
            </a:pPr>
            <a:endParaRPr lang="en-US" dirty="0"/>
          </a:p>
          <a:p>
            <a:pPr marL="0" indent="0">
              <a:lnSpc>
                <a:spcPct val="100000"/>
              </a:lnSpc>
              <a:buNone/>
            </a:pPr>
            <a:endParaRPr lang="en-US" dirty="0"/>
          </a:p>
        </p:txBody>
      </p:sp>
    </p:spTree>
    <p:extLst>
      <p:ext uri="{BB962C8B-B14F-4D97-AF65-F5344CB8AC3E}">
        <p14:creationId xmlns:p14="http://schemas.microsoft.com/office/powerpoint/2010/main" val="32161195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 picture containing food&#10;&#10;Description automatically generated">
            <a:extLst>
              <a:ext uri="{FF2B5EF4-FFF2-40B4-BE49-F238E27FC236}">
                <a16:creationId xmlns:a16="http://schemas.microsoft.com/office/drawing/2014/main" id="{2867CEA1-9BCA-8D4F-9367-DFFB02F9F7C6}"/>
              </a:ext>
            </a:extLst>
          </p:cNvPr>
          <p:cNvPicPr>
            <a:picLocks noChangeAspect="1"/>
          </p:cNvPicPr>
          <p:nvPr/>
        </p:nvPicPr>
        <p:blipFill>
          <a:blip r:embed="rId3"/>
          <a:stretch>
            <a:fillRect/>
          </a:stretch>
        </p:blipFill>
        <p:spPr>
          <a:xfrm>
            <a:off x="0" y="0"/>
            <a:ext cx="12284242" cy="6909886"/>
          </a:xfrm>
          <a:prstGeom prst="rect">
            <a:avLst/>
          </a:prstGeom>
        </p:spPr>
      </p:pic>
      <p:sp>
        <p:nvSpPr>
          <p:cNvPr id="2" name="Title 1">
            <a:extLst>
              <a:ext uri="{FF2B5EF4-FFF2-40B4-BE49-F238E27FC236}">
                <a16:creationId xmlns:a16="http://schemas.microsoft.com/office/drawing/2014/main" id="{CA1F0D4F-EE7C-EA45-8720-428A3F073893}"/>
              </a:ext>
            </a:extLst>
          </p:cNvPr>
          <p:cNvSpPr>
            <a:spLocks noGrp="1"/>
          </p:cNvSpPr>
          <p:nvPr>
            <p:ph type="title"/>
          </p:nvPr>
        </p:nvSpPr>
        <p:spPr>
          <a:xfrm>
            <a:off x="708876" y="623553"/>
            <a:ext cx="10515600" cy="1325563"/>
          </a:xfrm>
        </p:spPr>
        <p:txBody>
          <a:bodyPr>
            <a:normAutofit/>
          </a:bodyPr>
          <a:lstStyle/>
          <a:p>
            <a:pPr algn="ctr"/>
            <a:br>
              <a:rPr lang="en-US" sz="4000" dirty="0">
                <a:latin typeface="Avenir Next" panose="020B0503020202020204" pitchFamily="34" charset="0"/>
              </a:rPr>
            </a:br>
            <a:r>
              <a:rPr lang="en-US" sz="3600" b="1" dirty="0">
                <a:latin typeface="Avenir Next" panose="020B0503020202020204" pitchFamily="34" charset="0"/>
              </a:rPr>
              <a:t>ELLEN G. WHITE</a:t>
            </a:r>
            <a:endParaRPr lang="en-US" sz="4000" b="1" dirty="0">
              <a:latin typeface="Avenir Next" panose="020B0503020202020204" pitchFamily="34" charset="0"/>
            </a:endParaRPr>
          </a:p>
        </p:txBody>
      </p:sp>
      <p:sp>
        <p:nvSpPr>
          <p:cNvPr id="3" name="Content Placeholder 2">
            <a:extLst>
              <a:ext uri="{FF2B5EF4-FFF2-40B4-BE49-F238E27FC236}">
                <a16:creationId xmlns:a16="http://schemas.microsoft.com/office/drawing/2014/main" id="{DB3F27C8-3858-2A48-A190-2BB0F8FE09E3}"/>
              </a:ext>
            </a:extLst>
          </p:cNvPr>
          <p:cNvSpPr>
            <a:spLocks noGrp="1"/>
          </p:cNvSpPr>
          <p:nvPr>
            <p:ph idx="1"/>
          </p:nvPr>
        </p:nvSpPr>
        <p:spPr>
          <a:xfrm>
            <a:off x="457200" y="2069431"/>
            <a:ext cx="9865895" cy="4506938"/>
          </a:xfrm>
        </p:spPr>
        <p:txBody>
          <a:bodyPr>
            <a:normAutofit lnSpcReduction="10000"/>
          </a:bodyPr>
          <a:lstStyle/>
          <a:p>
            <a:pPr marL="0" indent="0" algn="ctr">
              <a:lnSpc>
                <a:spcPct val="110000"/>
              </a:lnSpc>
              <a:buNone/>
            </a:pPr>
            <a:r>
              <a:rPr lang="en-US" dirty="0"/>
              <a:t>“Christ, during His earthly ministry, emphasized the binding claims of the Sabbath; in all His teaching He showed reverence for the institution He Himself had given. In His days the Sabbath had become so perverted that its observance reflected the character of selfish and arbitrary men rather than the character of God. Christ set aside the false teaching by which those who claimed to know God had misrepresented Him. Although followed with merciless hostility by the rabbis, He did not even appear to conform to their requirements, but went straight forward keeping the Sabbath according to the law of God” (</a:t>
            </a:r>
            <a:r>
              <a:rPr lang="en-US" i="1" dirty="0"/>
              <a:t>Prophets and Kings</a:t>
            </a:r>
            <a:r>
              <a:rPr lang="en-US" dirty="0"/>
              <a:t>, 183).</a:t>
            </a:r>
          </a:p>
          <a:p>
            <a:pPr marL="0" indent="0">
              <a:buNone/>
            </a:pPr>
            <a:endParaRPr lang="en-US" sz="3200" b="1" dirty="0"/>
          </a:p>
        </p:txBody>
      </p:sp>
    </p:spTree>
    <p:extLst>
      <p:ext uri="{BB962C8B-B14F-4D97-AF65-F5344CB8AC3E}">
        <p14:creationId xmlns:p14="http://schemas.microsoft.com/office/powerpoint/2010/main" val="34008294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icture containing food&#10;&#10;Description automatically generated">
            <a:extLst>
              <a:ext uri="{FF2B5EF4-FFF2-40B4-BE49-F238E27FC236}">
                <a16:creationId xmlns:a16="http://schemas.microsoft.com/office/drawing/2014/main" id="{55FF0618-FBE4-4B42-83C9-BF5D9D8AA6BE}"/>
              </a:ext>
            </a:extLst>
          </p:cNvPr>
          <p:cNvPicPr>
            <a:picLocks noChangeAspect="1"/>
          </p:cNvPicPr>
          <p:nvPr/>
        </p:nvPicPr>
        <p:blipFill>
          <a:blip r:embed="rId3"/>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72A23B71-7B02-6E46-9513-1B1DC1A4DD34}"/>
              </a:ext>
            </a:extLst>
          </p:cNvPr>
          <p:cNvSpPr>
            <a:spLocks noGrp="1"/>
          </p:cNvSpPr>
          <p:nvPr>
            <p:ph type="title"/>
          </p:nvPr>
        </p:nvSpPr>
        <p:spPr>
          <a:xfrm>
            <a:off x="1107137" y="705781"/>
            <a:ext cx="10515600" cy="1325563"/>
          </a:xfrm>
        </p:spPr>
        <p:txBody>
          <a:bodyPr>
            <a:normAutofit/>
          </a:bodyPr>
          <a:lstStyle/>
          <a:p>
            <a:pPr algn="ctr"/>
            <a:r>
              <a:rPr lang="en-US" sz="4000" b="1" dirty="0">
                <a:latin typeface="Avenir Next" panose="020B0503020202020204" pitchFamily="34" charset="0"/>
              </a:rPr>
              <a:t>THE SYNAGOGUE RULER’S </a:t>
            </a:r>
            <a:br>
              <a:rPr lang="en-US" sz="4000" dirty="0">
                <a:latin typeface="Avenir Next" panose="020B0503020202020204" pitchFamily="34" charset="0"/>
              </a:rPr>
            </a:br>
            <a:r>
              <a:rPr lang="en-US" sz="4000" dirty="0">
                <a:latin typeface="Avenir Next" panose="020B0503020202020204" pitchFamily="34" charset="0"/>
              </a:rPr>
              <a:t>MULTIPLE BARBS</a:t>
            </a:r>
          </a:p>
        </p:txBody>
      </p:sp>
      <p:sp>
        <p:nvSpPr>
          <p:cNvPr id="3" name="Content Placeholder 2">
            <a:extLst>
              <a:ext uri="{FF2B5EF4-FFF2-40B4-BE49-F238E27FC236}">
                <a16:creationId xmlns:a16="http://schemas.microsoft.com/office/drawing/2014/main" id="{7BE992F1-B96A-FE4C-A079-98FF56F4ECC1}"/>
              </a:ext>
            </a:extLst>
          </p:cNvPr>
          <p:cNvSpPr>
            <a:spLocks noGrp="1"/>
          </p:cNvSpPr>
          <p:nvPr>
            <p:ph idx="1"/>
          </p:nvPr>
        </p:nvSpPr>
        <p:spPr>
          <a:xfrm>
            <a:off x="1537445" y="2022843"/>
            <a:ext cx="8700247" cy="4835157"/>
          </a:xfrm>
        </p:spPr>
        <p:txBody>
          <a:bodyPr>
            <a:normAutofit lnSpcReduction="10000"/>
          </a:bodyPr>
          <a:lstStyle/>
          <a:p>
            <a:pPr>
              <a:lnSpc>
                <a:spcPct val="100000"/>
              </a:lnSpc>
            </a:pPr>
            <a:r>
              <a:rPr lang="en-US" dirty="0"/>
              <a:t>By mentioning the Sabbath commandment, he used a weapon against Jesus and against the woman.</a:t>
            </a:r>
          </a:p>
          <a:p>
            <a:pPr>
              <a:lnSpc>
                <a:spcPct val="100000"/>
              </a:lnSpc>
            </a:pPr>
            <a:r>
              <a:rPr lang="en-US" dirty="0"/>
              <a:t>When quoting words of Scripture, he distorted them for evil purposes.</a:t>
            </a:r>
          </a:p>
          <a:p>
            <a:pPr>
              <a:lnSpc>
                <a:spcPct val="100000"/>
              </a:lnSpc>
            </a:pPr>
            <a:r>
              <a:rPr lang="en-US" dirty="0"/>
              <a:t>By attempting to correct Jesus, he claimed to be holier than Jesus.</a:t>
            </a:r>
          </a:p>
          <a:p>
            <a:pPr>
              <a:lnSpc>
                <a:spcPct val="100000"/>
              </a:lnSpc>
            </a:pPr>
            <a:r>
              <a:rPr lang="en-US" dirty="0"/>
              <a:t>By arguing that she shouldn’t be healed that day, he justified the abuse of the woman.</a:t>
            </a:r>
          </a:p>
          <a:p>
            <a:pPr>
              <a:lnSpc>
                <a:spcPct val="100000"/>
              </a:lnSpc>
            </a:pPr>
            <a:r>
              <a:rPr lang="en-US" dirty="0"/>
              <a:t>When implying Jesus didn’t observe Sabbath, he failed to recognize Jesus’ true divine identity.</a:t>
            </a:r>
          </a:p>
          <a:p>
            <a:pPr>
              <a:lnSpc>
                <a:spcPct val="100000"/>
              </a:lnSpc>
            </a:pPr>
            <a:endParaRPr lang="en-US" dirty="0"/>
          </a:p>
          <a:p>
            <a:pPr marL="0" indent="0">
              <a:lnSpc>
                <a:spcPct val="100000"/>
              </a:lnSpc>
              <a:buNone/>
            </a:pPr>
            <a:endParaRPr lang="en-US" dirty="0"/>
          </a:p>
        </p:txBody>
      </p:sp>
    </p:spTree>
    <p:extLst>
      <p:ext uri="{BB962C8B-B14F-4D97-AF65-F5344CB8AC3E}">
        <p14:creationId xmlns:p14="http://schemas.microsoft.com/office/powerpoint/2010/main" val="18099017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icture containing food, table&#10;&#10;Description automatically generated">
            <a:extLst>
              <a:ext uri="{FF2B5EF4-FFF2-40B4-BE49-F238E27FC236}">
                <a16:creationId xmlns:a16="http://schemas.microsoft.com/office/drawing/2014/main" id="{E1A0E757-CFC5-B04A-B0A0-F12E9F1F1BD3}"/>
              </a:ext>
            </a:extLst>
          </p:cNvPr>
          <p:cNvPicPr>
            <a:picLocks noChangeAspect="1"/>
          </p:cNvPicPr>
          <p:nvPr/>
        </p:nvPicPr>
        <p:blipFill>
          <a:blip r:embed="rId3"/>
          <a:stretch>
            <a:fillRect/>
          </a:stretch>
        </p:blipFill>
        <p:spPr>
          <a:xfrm>
            <a:off x="0" y="14760"/>
            <a:ext cx="12192000" cy="6858000"/>
          </a:xfrm>
          <a:prstGeom prst="rect">
            <a:avLst/>
          </a:prstGeom>
        </p:spPr>
      </p:pic>
      <p:sp>
        <p:nvSpPr>
          <p:cNvPr id="2" name="Title 1">
            <a:extLst>
              <a:ext uri="{FF2B5EF4-FFF2-40B4-BE49-F238E27FC236}">
                <a16:creationId xmlns:a16="http://schemas.microsoft.com/office/drawing/2014/main" id="{28104260-7297-1A47-ADD7-567B429C68D7}"/>
              </a:ext>
            </a:extLst>
          </p:cNvPr>
          <p:cNvSpPr>
            <a:spLocks noGrp="1"/>
          </p:cNvSpPr>
          <p:nvPr>
            <p:ph type="title"/>
          </p:nvPr>
        </p:nvSpPr>
        <p:spPr>
          <a:xfrm>
            <a:off x="533403" y="1028510"/>
            <a:ext cx="10515600" cy="1325563"/>
          </a:xfrm>
        </p:spPr>
        <p:txBody>
          <a:bodyPr>
            <a:normAutofit/>
          </a:bodyPr>
          <a:lstStyle/>
          <a:p>
            <a:pPr algn="ctr"/>
            <a:r>
              <a:rPr lang="en-US" sz="4000" b="1" dirty="0">
                <a:latin typeface="Avenir Next" panose="020B0503020202020204" pitchFamily="34" charset="0"/>
              </a:rPr>
              <a:t>THE LORD’S RESPONSE</a:t>
            </a:r>
          </a:p>
        </p:txBody>
      </p:sp>
      <p:sp>
        <p:nvSpPr>
          <p:cNvPr id="3" name="Content Placeholder 2">
            <a:extLst>
              <a:ext uri="{FF2B5EF4-FFF2-40B4-BE49-F238E27FC236}">
                <a16:creationId xmlns:a16="http://schemas.microsoft.com/office/drawing/2014/main" id="{C2B493B8-FD09-FA45-854D-78A8CD4F14BF}"/>
              </a:ext>
            </a:extLst>
          </p:cNvPr>
          <p:cNvSpPr>
            <a:spLocks noGrp="1"/>
          </p:cNvSpPr>
          <p:nvPr>
            <p:ph idx="1"/>
          </p:nvPr>
        </p:nvSpPr>
        <p:spPr>
          <a:xfrm>
            <a:off x="1988299" y="2354073"/>
            <a:ext cx="7817224" cy="3499410"/>
          </a:xfrm>
        </p:spPr>
        <p:txBody>
          <a:bodyPr>
            <a:normAutofit/>
          </a:bodyPr>
          <a:lstStyle/>
          <a:p>
            <a:pPr>
              <a:lnSpc>
                <a:spcPct val="100000"/>
              </a:lnSpc>
            </a:pPr>
            <a:r>
              <a:rPr lang="en-US" sz="3200" b="1" dirty="0"/>
              <a:t>He called </a:t>
            </a:r>
            <a:r>
              <a:rPr lang="en-US" sz="3200" dirty="0"/>
              <a:t>the synagogue ruler a hypocrite.</a:t>
            </a:r>
          </a:p>
          <a:p>
            <a:pPr>
              <a:lnSpc>
                <a:spcPct val="100000"/>
              </a:lnSpc>
            </a:pPr>
            <a:r>
              <a:rPr lang="en-US" sz="3200" b="1" dirty="0"/>
              <a:t>He ended </a:t>
            </a:r>
            <a:r>
              <a:rPr lang="en-US" sz="3200" dirty="0"/>
              <a:t>the woman’s spiritual and emotional suffering.</a:t>
            </a:r>
          </a:p>
          <a:p>
            <a:pPr>
              <a:lnSpc>
                <a:spcPct val="100000"/>
              </a:lnSpc>
            </a:pPr>
            <a:r>
              <a:rPr lang="en-US" sz="3200" b="1" dirty="0"/>
              <a:t>He aligned himself </a:t>
            </a:r>
            <a:r>
              <a:rPr lang="en-US" sz="3200" dirty="0"/>
              <a:t>with the “daughter of Abraham” and </a:t>
            </a:r>
            <a:r>
              <a:rPr lang="en-US" sz="3200" dirty="0" err="1"/>
              <a:t>withalso</a:t>
            </a:r>
            <a:r>
              <a:rPr lang="en-US" sz="3200" dirty="0"/>
              <a:t> Abraham.</a:t>
            </a:r>
          </a:p>
          <a:p>
            <a:pPr>
              <a:lnSpc>
                <a:spcPct val="100000"/>
              </a:lnSpc>
            </a:pPr>
            <a:endParaRPr lang="en-US" sz="3200" dirty="0"/>
          </a:p>
        </p:txBody>
      </p:sp>
    </p:spTree>
    <p:extLst>
      <p:ext uri="{BB962C8B-B14F-4D97-AF65-F5344CB8AC3E}">
        <p14:creationId xmlns:p14="http://schemas.microsoft.com/office/powerpoint/2010/main" val="439915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icture containing food&#10;&#10;Description automatically generated">
            <a:extLst>
              <a:ext uri="{FF2B5EF4-FFF2-40B4-BE49-F238E27FC236}">
                <a16:creationId xmlns:a16="http://schemas.microsoft.com/office/drawing/2014/main" id="{B7DE0257-5B58-F646-9092-CDA939D54C32}"/>
              </a:ext>
            </a:extLst>
          </p:cNvPr>
          <p:cNvPicPr>
            <a:picLocks noChangeAspect="1"/>
          </p:cNvPicPr>
          <p:nvPr/>
        </p:nvPicPr>
        <p:blipFill>
          <a:blip r:embed="rId3"/>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9DB25960-0768-6B48-ACEC-58F9AF963FCA}"/>
              </a:ext>
            </a:extLst>
          </p:cNvPr>
          <p:cNvSpPr>
            <a:spLocks noGrp="1"/>
          </p:cNvSpPr>
          <p:nvPr>
            <p:ph type="title"/>
          </p:nvPr>
        </p:nvSpPr>
        <p:spPr>
          <a:xfrm>
            <a:off x="3209363" y="831286"/>
            <a:ext cx="5916708" cy="1325563"/>
          </a:xfrm>
        </p:spPr>
        <p:txBody>
          <a:bodyPr/>
          <a:lstStyle/>
          <a:p>
            <a:pPr algn="ctr"/>
            <a:r>
              <a:rPr lang="en-US" b="1" dirty="0">
                <a:latin typeface="Avenir Next" panose="020B0503020202020204" pitchFamily="34" charset="0"/>
              </a:rPr>
              <a:t>ELLEN G. WHITE</a:t>
            </a:r>
          </a:p>
        </p:txBody>
      </p:sp>
      <p:sp>
        <p:nvSpPr>
          <p:cNvPr id="3" name="Content Placeholder 2">
            <a:extLst>
              <a:ext uri="{FF2B5EF4-FFF2-40B4-BE49-F238E27FC236}">
                <a16:creationId xmlns:a16="http://schemas.microsoft.com/office/drawing/2014/main" id="{F272F6B6-A7CF-9941-A34D-53A047ADE9B0}"/>
              </a:ext>
            </a:extLst>
          </p:cNvPr>
          <p:cNvSpPr>
            <a:spLocks noGrp="1"/>
          </p:cNvSpPr>
          <p:nvPr>
            <p:ph idx="1"/>
          </p:nvPr>
        </p:nvSpPr>
        <p:spPr>
          <a:xfrm>
            <a:off x="838200" y="2061882"/>
            <a:ext cx="9273988" cy="4635032"/>
          </a:xfrm>
        </p:spPr>
        <p:txBody>
          <a:bodyPr>
            <a:normAutofit fontScale="92500"/>
          </a:bodyPr>
          <a:lstStyle/>
          <a:p>
            <a:pPr marL="0" indent="0" algn="ctr">
              <a:lnSpc>
                <a:spcPct val="110000"/>
              </a:lnSpc>
              <a:buNone/>
            </a:pPr>
            <a:r>
              <a:rPr lang="en-US" dirty="0"/>
              <a:t>“True sympathy between man and his fellowman is to be the sign distinguishing those who love and fear God from those who are unmindful of His law. How great the sympathy that Christ expressed in coming to this world to give His life a sacrifice for a dying world! His religion led to the doing of genuine medical missionary work. He was a healing power. “I will have mercy, and not sacrifice,” He said. This is the test that the great Author of truth used to distinguish between true religion and false. God wants His medical missionaries to act with the tenderness and compassion that Christ would show were He in our world” (</a:t>
            </a:r>
            <a:r>
              <a:rPr lang="en-US" i="1" dirty="0"/>
              <a:t>Medical Ministry,</a:t>
            </a:r>
            <a:r>
              <a:rPr lang="en-US" dirty="0"/>
              <a:t> p. 251).</a:t>
            </a:r>
          </a:p>
          <a:p>
            <a:pPr>
              <a:lnSpc>
                <a:spcPct val="110000"/>
              </a:lnSpc>
            </a:pPr>
            <a:endParaRPr lang="en-US" dirty="0"/>
          </a:p>
        </p:txBody>
      </p:sp>
    </p:spTree>
    <p:extLst>
      <p:ext uri="{BB962C8B-B14F-4D97-AF65-F5344CB8AC3E}">
        <p14:creationId xmlns:p14="http://schemas.microsoft.com/office/powerpoint/2010/main" val="31119125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icture containing food, table&#10;&#10;Description automatically generated">
            <a:extLst>
              <a:ext uri="{FF2B5EF4-FFF2-40B4-BE49-F238E27FC236}">
                <a16:creationId xmlns:a16="http://schemas.microsoft.com/office/drawing/2014/main" id="{5C304B8F-A673-7E4B-970F-F74B33D71ECF}"/>
              </a:ext>
            </a:extLst>
          </p:cNvPr>
          <p:cNvPicPr>
            <a:picLocks noChangeAspect="1"/>
          </p:cNvPicPr>
          <p:nvPr/>
        </p:nvPicPr>
        <p:blipFill>
          <a:blip r:embed="rId3"/>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CA1F0D4F-EE7C-EA45-8720-428A3F073893}"/>
              </a:ext>
            </a:extLst>
          </p:cNvPr>
          <p:cNvSpPr>
            <a:spLocks noGrp="1"/>
          </p:cNvSpPr>
          <p:nvPr>
            <p:ph type="title"/>
          </p:nvPr>
        </p:nvSpPr>
        <p:spPr>
          <a:xfrm>
            <a:off x="838200" y="777498"/>
            <a:ext cx="10515600" cy="1325563"/>
          </a:xfrm>
        </p:spPr>
        <p:txBody>
          <a:bodyPr>
            <a:normAutofit/>
          </a:bodyPr>
          <a:lstStyle/>
          <a:p>
            <a:pPr algn="ctr"/>
            <a:r>
              <a:rPr lang="en-US" sz="4000" dirty="0">
                <a:latin typeface="Avenir Next" panose="020B0503020202020204" pitchFamily="34" charset="0"/>
              </a:rPr>
              <a:t>THE WOMAN’S </a:t>
            </a:r>
            <a:br>
              <a:rPr lang="en-US" sz="4000" dirty="0">
                <a:latin typeface="Avenir Next" panose="020B0503020202020204" pitchFamily="34" charset="0"/>
              </a:rPr>
            </a:br>
            <a:r>
              <a:rPr lang="en-US" sz="3600" b="1" dirty="0">
                <a:latin typeface="Avenir Next" panose="020B0503020202020204" pitchFamily="34" charset="0"/>
              </a:rPr>
              <a:t>MULTIPLE HEALINGS</a:t>
            </a:r>
            <a:endParaRPr lang="en-US" sz="4000" b="1" dirty="0">
              <a:latin typeface="Avenir Next" panose="020B0503020202020204" pitchFamily="34" charset="0"/>
            </a:endParaRPr>
          </a:p>
        </p:txBody>
      </p:sp>
      <p:sp>
        <p:nvSpPr>
          <p:cNvPr id="3" name="Content Placeholder 2">
            <a:extLst>
              <a:ext uri="{FF2B5EF4-FFF2-40B4-BE49-F238E27FC236}">
                <a16:creationId xmlns:a16="http://schemas.microsoft.com/office/drawing/2014/main" id="{DB3F27C8-3858-2A48-A190-2BB0F8FE09E3}"/>
              </a:ext>
            </a:extLst>
          </p:cNvPr>
          <p:cNvSpPr>
            <a:spLocks noGrp="1"/>
          </p:cNvSpPr>
          <p:nvPr>
            <p:ph idx="1"/>
          </p:nvPr>
        </p:nvSpPr>
        <p:spPr>
          <a:xfrm>
            <a:off x="2912246" y="2359601"/>
            <a:ext cx="7279341" cy="2261815"/>
          </a:xfrm>
        </p:spPr>
        <p:txBody>
          <a:bodyPr>
            <a:normAutofit/>
          </a:bodyPr>
          <a:lstStyle/>
          <a:p>
            <a:r>
              <a:rPr lang="en-US" sz="3200" b="1" dirty="0"/>
              <a:t>Physical</a:t>
            </a:r>
          </a:p>
          <a:p>
            <a:r>
              <a:rPr lang="en-US" sz="3200" b="1" dirty="0"/>
              <a:t>Emotional</a:t>
            </a:r>
          </a:p>
          <a:p>
            <a:r>
              <a:rPr lang="en-US" sz="3200" b="1" dirty="0"/>
              <a:t>Spiritual</a:t>
            </a:r>
          </a:p>
          <a:p>
            <a:r>
              <a:rPr lang="en-US" sz="3200" b="1" dirty="0"/>
              <a:t>Perhaps Sexual</a:t>
            </a:r>
          </a:p>
        </p:txBody>
      </p:sp>
      <p:sp>
        <p:nvSpPr>
          <p:cNvPr id="5" name="TextBox 4">
            <a:extLst>
              <a:ext uri="{FF2B5EF4-FFF2-40B4-BE49-F238E27FC236}">
                <a16:creationId xmlns:a16="http://schemas.microsoft.com/office/drawing/2014/main" id="{F667226C-CD74-7C4A-897B-ACEA2A6779A3}"/>
              </a:ext>
            </a:extLst>
          </p:cNvPr>
          <p:cNvSpPr txBox="1"/>
          <p:nvPr/>
        </p:nvSpPr>
        <p:spPr>
          <a:xfrm>
            <a:off x="2327564" y="4877957"/>
            <a:ext cx="7018317" cy="1661993"/>
          </a:xfrm>
          <a:prstGeom prst="rect">
            <a:avLst/>
          </a:prstGeom>
          <a:noFill/>
        </p:spPr>
        <p:txBody>
          <a:bodyPr wrap="square" rtlCol="0">
            <a:spAutoFit/>
          </a:bodyPr>
          <a:lstStyle/>
          <a:p>
            <a:pPr algn="ctr"/>
            <a:r>
              <a:rPr lang="en-US" sz="2800" i="1" dirty="0"/>
              <a:t>Would you like Jesus to heal you?</a:t>
            </a:r>
          </a:p>
          <a:p>
            <a:pPr algn="ctr"/>
            <a:r>
              <a:rPr lang="en-US" sz="2800" i="1" dirty="0"/>
              <a:t>Jesus can touch you also with his pure love,</a:t>
            </a:r>
          </a:p>
          <a:p>
            <a:pPr algn="ctr"/>
            <a:r>
              <a:rPr lang="en-US" sz="2800" i="1" dirty="0"/>
              <a:t>reshaping your life and future.</a:t>
            </a:r>
          </a:p>
          <a:p>
            <a:endParaRPr lang="en-US" dirty="0"/>
          </a:p>
        </p:txBody>
      </p:sp>
    </p:spTree>
    <p:extLst>
      <p:ext uri="{BB962C8B-B14F-4D97-AF65-F5344CB8AC3E}">
        <p14:creationId xmlns:p14="http://schemas.microsoft.com/office/powerpoint/2010/main" val="8951530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icture containing food&#10;&#10;Description automatically generated">
            <a:extLst>
              <a:ext uri="{FF2B5EF4-FFF2-40B4-BE49-F238E27FC236}">
                <a16:creationId xmlns:a16="http://schemas.microsoft.com/office/drawing/2014/main" id="{A3A56122-1895-4743-86FE-BB7D17E9A008}"/>
              </a:ext>
            </a:extLst>
          </p:cNvPr>
          <p:cNvPicPr>
            <a:picLocks noChangeAspect="1"/>
          </p:cNvPicPr>
          <p:nvPr/>
        </p:nvPicPr>
        <p:blipFill>
          <a:blip r:embed="rId3"/>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D02E2FD5-79B2-234E-B8BE-6C0311F00AA2}"/>
              </a:ext>
            </a:extLst>
          </p:cNvPr>
          <p:cNvSpPr>
            <a:spLocks noGrp="1"/>
          </p:cNvSpPr>
          <p:nvPr>
            <p:ph type="title"/>
          </p:nvPr>
        </p:nvSpPr>
        <p:spPr>
          <a:xfrm>
            <a:off x="1125069" y="705780"/>
            <a:ext cx="10515600" cy="1325563"/>
          </a:xfrm>
        </p:spPr>
        <p:txBody>
          <a:bodyPr>
            <a:normAutofit/>
          </a:bodyPr>
          <a:lstStyle/>
          <a:p>
            <a:pPr algn="ctr"/>
            <a:r>
              <a:rPr lang="en-US" sz="4000" dirty="0">
                <a:latin typeface="Avenir Next" panose="020B0503020202020204" pitchFamily="34" charset="0"/>
              </a:rPr>
              <a:t>LUKE 13:12, </a:t>
            </a:r>
            <a:br>
              <a:rPr lang="en-US" sz="4000" dirty="0">
                <a:latin typeface="Avenir Next" panose="020B0503020202020204" pitchFamily="34" charset="0"/>
              </a:rPr>
            </a:br>
            <a:r>
              <a:rPr lang="en-US" sz="4000" b="1" dirty="0">
                <a:latin typeface="Avenir Next" panose="020B0503020202020204" pitchFamily="34" charset="0"/>
              </a:rPr>
              <a:t>“WOMAN, YOU ARE FREE!” </a:t>
            </a:r>
          </a:p>
        </p:txBody>
      </p:sp>
      <p:sp>
        <p:nvSpPr>
          <p:cNvPr id="3" name="Content Placeholder 2">
            <a:extLst>
              <a:ext uri="{FF2B5EF4-FFF2-40B4-BE49-F238E27FC236}">
                <a16:creationId xmlns:a16="http://schemas.microsoft.com/office/drawing/2014/main" id="{CB960C75-086E-394B-A424-DC7E544D9288}"/>
              </a:ext>
            </a:extLst>
          </p:cNvPr>
          <p:cNvSpPr>
            <a:spLocks noGrp="1"/>
          </p:cNvSpPr>
          <p:nvPr>
            <p:ph idx="1"/>
          </p:nvPr>
        </p:nvSpPr>
        <p:spPr>
          <a:xfrm>
            <a:off x="1878104" y="2399367"/>
            <a:ext cx="10515600" cy="4351338"/>
          </a:xfrm>
        </p:spPr>
        <p:txBody>
          <a:bodyPr/>
          <a:lstStyle/>
          <a:p>
            <a:pPr>
              <a:lnSpc>
                <a:spcPct val="150000"/>
              </a:lnSpc>
            </a:pPr>
            <a:r>
              <a:rPr lang="en-US" dirty="0"/>
              <a:t>“Woman, </a:t>
            </a:r>
            <a:r>
              <a:rPr lang="en-US" b="1" dirty="0"/>
              <a:t>you are freed </a:t>
            </a:r>
            <a:r>
              <a:rPr lang="en-US" dirty="0"/>
              <a:t>from your disability” (ESV). </a:t>
            </a:r>
          </a:p>
          <a:p>
            <a:pPr>
              <a:lnSpc>
                <a:spcPct val="150000"/>
              </a:lnSpc>
            </a:pPr>
            <a:r>
              <a:rPr lang="en-US" dirty="0"/>
              <a:t>“Woman, </a:t>
            </a:r>
            <a:r>
              <a:rPr lang="en-US" b="1" dirty="0"/>
              <a:t>you are loosed </a:t>
            </a:r>
            <a:r>
              <a:rPr lang="en-US" dirty="0"/>
              <a:t>from your infirmity” (NKJV). </a:t>
            </a:r>
          </a:p>
          <a:p>
            <a:pPr>
              <a:lnSpc>
                <a:spcPct val="150000"/>
              </a:lnSpc>
            </a:pPr>
            <a:r>
              <a:rPr lang="en-US" dirty="0"/>
              <a:t>“Woman, </a:t>
            </a:r>
            <a:r>
              <a:rPr lang="en-US" b="1" dirty="0"/>
              <a:t>you are set free </a:t>
            </a:r>
            <a:r>
              <a:rPr lang="en-US" dirty="0"/>
              <a:t>from your ailment” (NRSV). </a:t>
            </a:r>
          </a:p>
          <a:p>
            <a:pPr>
              <a:lnSpc>
                <a:spcPct val="150000"/>
              </a:lnSpc>
            </a:pPr>
            <a:r>
              <a:rPr lang="en-US" dirty="0"/>
              <a:t>“Woman, </a:t>
            </a:r>
            <a:r>
              <a:rPr lang="en-US" b="1" dirty="0"/>
              <a:t>you are healed </a:t>
            </a:r>
            <a:r>
              <a:rPr lang="en-US" dirty="0"/>
              <a:t>of your sickness” (NLT). </a:t>
            </a:r>
          </a:p>
          <a:p>
            <a:pPr>
              <a:lnSpc>
                <a:spcPct val="150000"/>
              </a:lnSpc>
            </a:pPr>
            <a:r>
              <a:rPr lang="en-US" dirty="0"/>
              <a:t>“Woman, </a:t>
            </a:r>
            <a:r>
              <a:rPr lang="en-US" b="1" dirty="0"/>
              <a:t>you’re free</a:t>
            </a:r>
            <a:r>
              <a:rPr lang="en-US" dirty="0"/>
              <a:t>!” (MSG).</a:t>
            </a:r>
          </a:p>
        </p:txBody>
      </p:sp>
    </p:spTree>
    <p:extLst>
      <p:ext uri="{BB962C8B-B14F-4D97-AF65-F5344CB8AC3E}">
        <p14:creationId xmlns:p14="http://schemas.microsoft.com/office/powerpoint/2010/main" val="35404531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5">
            <a:extLst>
              <a:ext uri="{FF2B5EF4-FFF2-40B4-BE49-F238E27FC236}">
                <a16:creationId xmlns:a16="http://schemas.microsoft.com/office/drawing/2014/main" id="{3CD9DF72-87A3-404E-A828-84CBF11A83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flipH="1">
            <a:off x="0" y="998175"/>
            <a:ext cx="6017172" cy="5859825"/>
          </a:xfrm>
          <a:custGeom>
            <a:avLst/>
            <a:gdLst>
              <a:gd name="T0" fmla="*/ 1333 w 1333"/>
              <a:gd name="T1" fmla="*/ 1031 h 1298"/>
              <a:gd name="T2" fmla="*/ 1333 w 1333"/>
              <a:gd name="T3" fmla="*/ 380 h 1298"/>
              <a:gd name="T4" fmla="*/ 706 w 1333"/>
              <a:gd name="T5" fmla="*/ 0 h 1298"/>
              <a:gd name="T6" fmla="*/ 0 w 1333"/>
              <a:gd name="T7" fmla="*/ 706 h 1298"/>
              <a:gd name="T8" fmla="*/ 323 w 1333"/>
              <a:gd name="T9" fmla="*/ 1298 h 1298"/>
              <a:gd name="T10" fmla="*/ 1090 w 1333"/>
              <a:gd name="T11" fmla="*/ 1298 h 1298"/>
              <a:gd name="T12" fmla="*/ 1333 w 1333"/>
              <a:gd name="T13" fmla="*/ 1031 h 1298"/>
            </a:gdLst>
            <a:ahLst/>
            <a:cxnLst>
              <a:cxn ang="0">
                <a:pos x="T0" y="T1"/>
              </a:cxn>
              <a:cxn ang="0">
                <a:pos x="T2" y="T3"/>
              </a:cxn>
              <a:cxn ang="0">
                <a:pos x="T4" y="T5"/>
              </a:cxn>
              <a:cxn ang="0">
                <a:pos x="T6" y="T7"/>
              </a:cxn>
              <a:cxn ang="0">
                <a:pos x="T8" y="T9"/>
              </a:cxn>
              <a:cxn ang="0">
                <a:pos x="T10" y="T11"/>
              </a:cxn>
              <a:cxn ang="0">
                <a:pos x="T12" y="T13"/>
              </a:cxn>
            </a:cxnLst>
            <a:rect l="0" t="0" r="r" b="b"/>
            <a:pathLst>
              <a:path w="1333" h="1298">
                <a:moveTo>
                  <a:pt x="1333" y="1031"/>
                </a:moveTo>
                <a:cubicBezTo>
                  <a:pt x="1333" y="380"/>
                  <a:pt x="1333" y="380"/>
                  <a:pt x="1333" y="380"/>
                </a:cubicBezTo>
                <a:cubicBezTo>
                  <a:pt x="1215" y="154"/>
                  <a:pt x="979" y="0"/>
                  <a:pt x="706" y="0"/>
                </a:cubicBezTo>
                <a:cubicBezTo>
                  <a:pt x="317" y="0"/>
                  <a:pt x="0" y="316"/>
                  <a:pt x="0" y="706"/>
                </a:cubicBezTo>
                <a:cubicBezTo>
                  <a:pt x="0" y="954"/>
                  <a:pt x="129" y="1172"/>
                  <a:pt x="323" y="1298"/>
                </a:cubicBezTo>
                <a:cubicBezTo>
                  <a:pt x="1090" y="1298"/>
                  <a:pt x="1090" y="1298"/>
                  <a:pt x="1090" y="1298"/>
                </a:cubicBezTo>
                <a:cubicBezTo>
                  <a:pt x="1193" y="1232"/>
                  <a:pt x="1276" y="1140"/>
                  <a:pt x="1333" y="1031"/>
                </a:cubicBezTo>
                <a:close/>
              </a:path>
            </a:pathLst>
          </a:custGeom>
          <a:solidFill>
            <a:schemeClr val="bg1">
              <a:alpha val="75000"/>
            </a:schemeClr>
          </a:solidFill>
          <a:ln w="50800" cap="sq" cmpd="dbl">
            <a:noFill/>
            <a:miter lim="800000"/>
          </a:ln>
          <a:effectLst/>
        </p:spPr>
        <p:txBody>
          <a:bodyPr vert="horz" lIns="91440" tIns="45720" rIns="91440" bIns="45720" rtlCol="0" anchor="t">
            <a:normAutofit/>
          </a:bodyPr>
          <a:lstStyle/>
          <a:p>
            <a:pPr algn="ctr">
              <a:spcAft>
                <a:spcPts val="1000"/>
              </a:spcAft>
              <a:buClr>
                <a:schemeClr val="tx1"/>
              </a:buClr>
              <a:buSzPct val="100000"/>
              <a:buFont typeface="Arial"/>
              <a:buNone/>
            </a:pPr>
            <a:endParaRPr lang="en-US" sz="1600" cap="all"/>
          </a:p>
        </p:txBody>
      </p:sp>
      <p:cxnSp>
        <p:nvCxnSpPr>
          <p:cNvPr id="12" name="Straight Connector 11">
            <a:extLst>
              <a:ext uri="{FF2B5EF4-FFF2-40B4-BE49-F238E27FC236}">
                <a16:creationId xmlns:a16="http://schemas.microsoft.com/office/drawing/2014/main" id="{20E3A342-4D61-4E3F-AF90-1AB42AEB96C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287051" y="3337139"/>
            <a:ext cx="935420" cy="0"/>
          </a:xfrm>
          <a:prstGeom prst="line">
            <a:avLst/>
          </a:prstGeom>
          <a:ln w="25400" cap="sq">
            <a:solidFill>
              <a:schemeClr val="tx1">
                <a:lumMod val="85000"/>
                <a:lumOff val="15000"/>
              </a:schemeClr>
            </a:solidFill>
            <a:bevel/>
          </a:ln>
        </p:spPr>
        <p:style>
          <a:lnRef idx="1">
            <a:schemeClr val="accent1"/>
          </a:lnRef>
          <a:fillRef idx="0">
            <a:schemeClr val="accent1"/>
          </a:fillRef>
          <a:effectRef idx="0">
            <a:schemeClr val="accent1"/>
          </a:effectRef>
          <a:fontRef idx="minor">
            <a:schemeClr val="tx1"/>
          </a:fontRef>
        </p:style>
      </p:cxnSp>
      <p:pic>
        <p:nvPicPr>
          <p:cNvPr id="7" name="Picture 6" descr="A picture containing food&#10;&#10;Description automatically generated">
            <a:extLst>
              <a:ext uri="{FF2B5EF4-FFF2-40B4-BE49-F238E27FC236}">
                <a16:creationId xmlns:a16="http://schemas.microsoft.com/office/drawing/2014/main" id="{253D0391-0BCE-F142-A6C8-7043B5DD7382}"/>
              </a:ext>
            </a:extLst>
          </p:cNvPr>
          <p:cNvPicPr>
            <a:picLocks noChangeAspect="1"/>
          </p:cNvPicPr>
          <p:nvPr/>
        </p:nvPicPr>
        <p:blipFill>
          <a:blip r:embed="rId3"/>
          <a:stretch>
            <a:fillRect/>
          </a:stretch>
        </p:blipFill>
        <p:spPr>
          <a:xfrm>
            <a:off x="11561" y="0"/>
            <a:ext cx="12192000" cy="6858000"/>
          </a:xfrm>
          <a:prstGeom prst="rect">
            <a:avLst/>
          </a:prstGeom>
        </p:spPr>
      </p:pic>
      <p:sp>
        <p:nvSpPr>
          <p:cNvPr id="3" name="Content Placeholder 2">
            <a:extLst>
              <a:ext uri="{FF2B5EF4-FFF2-40B4-BE49-F238E27FC236}">
                <a16:creationId xmlns:a16="http://schemas.microsoft.com/office/drawing/2014/main" id="{E01139D0-ADB2-B749-AB8B-6EE180145424}"/>
              </a:ext>
            </a:extLst>
          </p:cNvPr>
          <p:cNvSpPr>
            <a:spLocks noGrp="1"/>
          </p:cNvSpPr>
          <p:nvPr>
            <p:ph idx="1"/>
          </p:nvPr>
        </p:nvSpPr>
        <p:spPr>
          <a:xfrm>
            <a:off x="2707340" y="2210847"/>
            <a:ext cx="7093036" cy="4261669"/>
          </a:xfrm>
        </p:spPr>
        <p:txBody>
          <a:bodyPr anchor="ctr">
            <a:noAutofit/>
          </a:bodyPr>
          <a:lstStyle/>
          <a:p>
            <a:pPr>
              <a:lnSpc>
                <a:spcPct val="100000"/>
              </a:lnSpc>
            </a:pPr>
            <a:r>
              <a:rPr lang="en-US" b="1" dirty="0"/>
              <a:t>For eighteen years she had suffered:</a:t>
            </a:r>
          </a:p>
          <a:p>
            <a:pPr lvl="1">
              <a:lnSpc>
                <a:spcPct val="100000"/>
              </a:lnSpc>
            </a:pPr>
            <a:r>
              <a:rPr lang="en-US" sz="2800" dirty="0"/>
              <a:t>With no relief.</a:t>
            </a:r>
          </a:p>
          <a:p>
            <a:pPr lvl="1">
              <a:lnSpc>
                <a:spcPct val="100000"/>
              </a:lnSpc>
            </a:pPr>
            <a:r>
              <a:rPr lang="en-US" sz="2800" dirty="0"/>
              <a:t>With no time-out.</a:t>
            </a:r>
          </a:p>
          <a:p>
            <a:pPr lvl="1">
              <a:lnSpc>
                <a:spcPct val="100000"/>
              </a:lnSpc>
            </a:pPr>
            <a:r>
              <a:rPr lang="en-US" sz="2800" dirty="0"/>
              <a:t>With no break.</a:t>
            </a:r>
          </a:p>
          <a:p>
            <a:pPr>
              <a:lnSpc>
                <a:spcPct val="100000"/>
              </a:lnSpc>
            </a:pPr>
            <a:r>
              <a:rPr lang="en-US" b="1" dirty="0"/>
              <a:t>Then one Sabbath, he changed everything:</a:t>
            </a:r>
          </a:p>
          <a:p>
            <a:pPr lvl="1">
              <a:lnSpc>
                <a:spcPct val="100000"/>
              </a:lnSpc>
            </a:pPr>
            <a:r>
              <a:rPr lang="en-US" sz="2800" dirty="0"/>
              <a:t>He ended it!</a:t>
            </a:r>
          </a:p>
          <a:p>
            <a:pPr lvl="1">
              <a:lnSpc>
                <a:spcPct val="100000"/>
              </a:lnSpc>
            </a:pPr>
            <a:r>
              <a:rPr lang="en-US" sz="2800" dirty="0"/>
              <a:t>He healed her!</a:t>
            </a:r>
          </a:p>
          <a:p>
            <a:pPr lvl="1">
              <a:lnSpc>
                <a:spcPct val="100000"/>
              </a:lnSpc>
            </a:pPr>
            <a:r>
              <a:rPr lang="en-US" sz="2800" dirty="0"/>
              <a:t>His name is Jesus!</a:t>
            </a:r>
          </a:p>
        </p:txBody>
      </p:sp>
      <p:sp>
        <p:nvSpPr>
          <p:cNvPr id="11" name="Title 1">
            <a:extLst>
              <a:ext uri="{FF2B5EF4-FFF2-40B4-BE49-F238E27FC236}">
                <a16:creationId xmlns:a16="http://schemas.microsoft.com/office/drawing/2014/main" id="{F254F4FF-F886-9147-A784-48EDDF5CFB7E}"/>
              </a:ext>
            </a:extLst>
          </p:cNvPr>
          <p:cNvSpPr>
            <a:spLocks noGrp="1"/>
          </p:cNvSpPr>
          <p:nvPr>
            <p:ph type="title"/>
          </p:nvPr>
        </p:nvSpPr>
        <p:spPr>
          <a:xfrm>
            <a:off x="838200" y="992648"/>
            <a:ext cx="10515600" cy="1325563"/>
          </a:xfrm>
        </p:spPr>
        <p:txBody>
          <a:bodyPr>
            <a:normAutofit/>
          </a:bodyPr>
          <a:lstStyle/>
          <a:p>
            <a:pPr algn="ctr"/>
            <a:r>
              <a:rPr lang="en-US" sz="4000" dirty="0">
                <a:latin typeface="Avenir Next" panose="020B0503020202020204" pitchFamily="34" charset="0"/>
              </a:rPr>
              <a:t>WHEN </a:t>
            </a:r>
            <a:r>
              <a:rPr lang="en-US" sz="4000" b="1" dirty="0">
                <a:latin typeface="Avenir Next" panose="020B0503020202020204" pitchFamily="34" charset="0"/>
              </a:rPr>
              <a:t>JESUS ENDED IT</a:t>
            </a:r>
          </a:p>
        </p:txBody>
      </p:sp>
    </p:spTree>
    <p:extLst>
      <p:ext uri="{BB962C8B-B14F-4D97-AF65-F5344CB8AC3E}">
        <p14:creationId xmlns:p14="http://schemas.microsoft.com/office/powerpoint/2010/main" val="33629406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4CF21F-D14D-344E-A3BE-5C251303F1CF}"/>
              </a:ext>
            </a:extLst>
          </p:cNvPr>
          <p:cNvSpPr>
            <a:spLocks noGrp="1"/>
          </p:cNvSpPr>
          <p:nvPr>
            <p:ph type="title"/>
          </p:nvPr>
        </p:nvSpPr>
        <p:spPr/>
        <p:txBody>
          <a:bodyPr/>
          <a:lstStyle/>
          <a:p>
            <a:r>
              <a:rPr lang="en-US" dirty="0"/>
              <a:t>Luke 4:16-19, ESV</a:t>
            </a:r>
          </a:p>
        </p:txBody>
      </p:sp>
      <p:pic>
        <p:nvPicPr>
          <p:cNvPr id="5" name="Picture 4" descr="A picture containing food, table&#10;&#10;Description automatically generated">
            <a:extLst>
              <a:ext uri="{FF2B5EF4-FFF2-40B4-BE49-F238E27FC236}">
                <a16:creationId xmlns:a16="http://schemas.microsoft.com/office/drawing/2014/main" id="{A03FC737-CE75-4349-AAEC-75D28B5FC199}"/>
              </a:ext>
            </a:extLst>
          </p:cNvPr>
          <p:cNvPicPr>
            <a:picLocks noChangeAspect="1"/>
          </p:cNvPicPr>
          <p:nvPr/>
        </p:nvPicPr>
        <p:blipFill>
          <a:blip r:embed="rId3"/>
          <a:stretch>
            <a:fillRect/>
          </a:stretch>
        </p:blipFill>
        <p:spPr>
          <a:xfrm>
            <a:off x="0" y="-161365"/>
            <a:ext cx="12192000" cy="7034125"/>
          </a:xfrm>
          <a:prstGeom prst="rect">
            <a:avLst/>
          </a:prstGeom>
        </p:spPr>
      </p:pic>
      <p:sp>
        <p:nvSpPr>
          <p:cNvPr id="3" name="Content Placeholder 2">
            <a:extLst>
              <a:ext uri="{FF2B5EF4-FFF2-40B4-BE49-F238E27FC236}">
                <a16:creationId xmlns:a16="http://schemas.microsoft.com/office/drawing/2014/main" id="{695F2B99-D062-6B4E-808E-DD72B93AFC7C}"/>
              </a:ext>
            </a:extLst>
          </p:cNvPr>
          <p:cNvSpPr>
            <a:spLocks noGrp="1"/>
          </p:cNvSpPr>
          <p:nvPr>
            <p:ph idx="1"/>
          </p:nvPr>
        </p:nvSpPr>
        <p:spPr>
          <a:xfrm>
            <a:off x="1201271" y="2202143"/>
            <a:ext cx="9412940" cy="4351338"/>
          </a:xfrm>
        </p:spPr>
        <p:txBody>
          <a:bodyPr>
            <a:normAutofit/>
          </a:bodyPr>
          <a:lstStyle/>
          <a:p>
            <a:pPr marL="0" indent="0" algn="ctr">
              <a:lnSpc>
                <a:spcPct val="100000"/>
              </a:lnSpc>
              <a:buNone/>
            </a:pPr>
            <a:r>
              <a:rPr lang="en-US" sz="2400" baseline="30000" dirty="0"/>
              <a:t>16</a:t>
            </a:r>
            <a:r>
              <a:rPr lang="en-US" sz="2400" dirty="0"/>
              <a:t> And he came to Nazareth, where he had been brought up. And as was his custom, he went to the synagogue on the Sabbath day, and he stood up to read. </a:t>
            </a:r>
            <a:r>
              <a:rPr lang="en-US" sz="2400" baseline="30000" dirty="0"/>
              <a:t>17</a:t>
            </a:r>
            <a:r>
              <a:rPr lang="en-US" sz="2400" dirty="0"/>
              <a:t> And the scroll of the prophet Isaiah was given to him. He unrolled the scroll and found the place where it was written,</a:t>
            </a:r>
          </a:p>
          <a:p>
            <a:pPr marL="0" indent="0" algn="ctr">
              <a:lnSpc>
                <a:spcPct val="100000"/>
              </a:lnSpc>
              <a:buNone/>
            </a:pPr>
            <a:r>
              <a:rPr lang="en-US" sz="2400" baseline="30000" dirty="0"/>
              <a:t>18 </a:t>
            </a:r>
            <a:r>
              <a:rPr lang="en-US" sz="2400" dirty="0"/>
              <a:t>“The Spirit of the Lord is upon me,</a:t>
            </a:r>
            <a:br>
              <a:rPr lang="en-US" sz="2400" dirty="0"/>
            </a:br>
            <a:r>
              <a:rPr lang="en-US" sz="2400" dirty="0"/>
              <a:t>    because he has anointed me</a:t>
            </a:r>
            <a:br>
              <a:rPr lang="en-US" sz="2400" dirty="0"/>
            </a:br>
            <a:r>
              <a:rPr lang="en-US" sz="2400" dirty="0"/>
              <a:t>    to proclaim good news to the poor.</a:t>
            </a:r>
            <a:br>
              <a:rPr lang="en-US" sz="2400" dirty="0"/>
            </a:br>
            <a:r>
              <a:rPr lang="en-US" sz="2400" dirty="0"/>
              <a:t>He has sent me to proclaim liberty to the captives</a:t>
            </a:r>
            <a:br>
              <a:rPr lang="en-US" sz="2400" dirty="0"/>
            </a:br>
            <a:r>
              <a:rPr lang="en-US" sz="2400" dirty="0"/>
              <a:t>    and recovering of sight to the blind,</a:t>
            </a:r>
            <a:br>
              <a:rPr lang="en-US" sz="2400" dirty="0"/>
            </a:br>
            <a:r>
              <a:rPr lang="en-US" sz="2400" dirty="0"/>
              <a:t>    to set at liberty those who are oppressed,</a:t>
            </a:r>
            <a:br>
              <a:rPr lang="en-US" sz="2400" dirty="0"/>
            </a:br>
            <a:r>
              <a:rPr lang="en-US" sz="2400" baseline="30000" dirty="0"/>
              <a:t>19 </a:t>
            </a:r>
            <a:r>
              <a:rPr lang="en-US" sz="2400" dirty="0"/>
              <a:t>to proclaim the year of the Lord's favor.”</a:t>
            </a:r>
          </a:p>
        </p:txBody>
      </p:sp>
      <p:sp>
        <p:nvSpPr>
          <p:cNvPr id="8" name="Title 1">
            <a:extLst>
              <a:ext uri="{FF2B5EF4-FFF2-40B4-BE49-F238E27FC236}">
                <a16:creationId xmlns:a16="http://schemas.microsoft.com/office/drawing/2014/main" id="{A2CF5D2F-CE4B-F443-8E81-6EA89E9BA2D0}"/>
              </a:ext>
            </a:extLst>
          </p:cNvPr>
          <p:cNvSpPr txBox="1">
            <a:spLocks/>
          </p:cNvSpPr>
          <p:nvPr/>
        </p:nvSpPr>
        <p:spPr>
          <a:xfrm>
            <a:off x="1380566" y="589244"/>
            <a:ext cx="9085729"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200" b="1" dirty="0">
                <a:latin typeface="Avenir Next" panose="020B0503020202020204" pitchFamily="34" charset="0"/>
              </a:rPr>
              <a:t>LUKE 4:16-19</a:t>
            </a:r>
          </a:p>
          <a:p>
            <a:pPr algn="ctr"/>
            <a:r>
              <a:rPr lang="en-US" sz="2400" dirty="0">
                <a:latin typeface="Avenir Next" panose="020B0503020202020204" pitchFamily="34" charset="0"/>
              </a:rPr>
              <a:t>ENGLISH STANDARD VERSION</a:t>
            </a:r>
            <a:endParaRPr lang="en-US" sz="2400" b="1" dirty="0">
              <a:latin typeface="Avenir Next" panose="020B0503020202020204" pitchFamily="34" charset="0"/>
            </a:endParaRPr>
          </a:p>
        </p:txBody>
      </p:sp>
    </p:spTree>
    <p:extLst>
      <p:ext uri="{BB962C8B-B14F-4D97-AF65-F5344CB8AC3E}">
        <p14:creationId xmlns:p14="http://schemas.microsoft.com/office/powerpoint/2010/main" val="35115723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A picture containing food&#10;&#10;Description automatically generated">
            <a:extLst>
              <a:ext uri="{FF2B5EF4-FFF2-40B4-BE49-F238E27FC236}">
                <a16:creationId xmlns:a16="http://schemas.microsoft.com/office/drawing/2014/main" id="{4EAF13F7-4E59-4A4D-AA35-4000D5E34896}"/>
              </a:ext>
            </a:extLst>
          </p:cNvPr>
          <p:cNvPicPr>
            <a:picLocks noChangeAspect="1"/>
          </p:cNvPicPr>
          <p:nvPr/>
        </p:nvPicPr>
        <p:blipFill>
          <a:blip r:embed="rId3"/>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6843E5CD-726A-9444-8F42-E095A107805C}"/>
              </a:ext>
            </a:extLst>
          </p:cNvPr>
          <p:cNvSpPr>
            <a:spLocks noGrp="1"/>
          </p:cNvSpPr>
          <p:nvPr>
            <p:ph type="title"/>
          </p:nvPr>
        </p:nvSpPr>
        <p:spPr>
          <a:xfrm>
            <a:off x="1160928" y="705781"/>
            <a:ext cx="10515600" cy="1325563"/>
          </a:xfrm>
        </p:spPr>
        <p:txBody>
          <a:bodyPr>
            <a:normAutofit/>
          </a:bodyPr>
          <a:lstStyle/>
          <a:p>
            <a:pPr algn="ctr"/>
            <a:r>
              <a:rPr lang="en-US" sz="4000" b="1" dirty="0">
                <a:latin typeface="Avenir Next" panose="020B0503020202020204" pitchFamily="34" charset="0"/>
              </a:rPr>
              <a:t>JESUS AND HIS MISSION</a:t>
            </a:r>
            <a:br>
              <a:rPr lang="en-US" sz="4000" dirty="0">
                <a:latin typeface="Avenir Next" panose="020B0503020202020204" pitchFamily="34" charset="0"/>
              </a:rPr>
            </a:br>
            <a:r>
              <a:rPr lang="en-US" sz="4000" dirty="0">
                <a:latin typeface="Avenir Next" panose="020B0503020202020204" pitchFamily="34" charset="0"/>
              </a:rPr>
              <a:t> IN LUKE’S GOSPEL</a:t>
            </a:r>
          </a:p>
        </p:txBody>
      </p:sp>
      <p:sp>
        <p:nvSpPr>
          <p:cNvPr id="3" name="Content Placeholder 2">
            <a:extLst>
              <a:ext uri="{FF2B5EF4-FFF2-40B4-BE49-F238E27FC236}">
                <a16:creationId xmlns:a16="http://schemas.microsoft.com/office/drawing/2014/main" id="{B35A105A-9C50-534A-9CF6-22E74DE5534E}"/>
              </a:ext>
            </a:extLst>
          </p:cNvPr>
          <p:cNvSpPr>
            <a:spLocks noGrp="1"/>
          </p:cNvSpPr>
          <p:nvPr>
            <p:ph idx="1"/>
          </p:nvPr>
        </p:nvSpPr>
        <p:spPr>
          <a:xfrm>
            <a:off x="838200" y="2399363"/>
            <a:ext cx="9525000" cy="4351338"/>
          </a:xfrm>
        </p:spPr>
        <p:txBody>
          <a:bodyPr/>
          <a:lstStyle/>
          <a:p>
            <a:pPr marL="0" indent="0">
              <a:buNone/>
            </a:pPr>
            <a:r>
              <a:rPr lang="en-US" b="1" dirty="0"/>
              <a:t>VALUES JESUS HELD:</a:t>
            </a:r>
          </a:p>
          <a:p>
            <a:pPr marL="514350" indent="-514350">
              <a:lnSpc>
                <a:spcPct val="100000"/>
              </a:lnSpc>
              <a:buAutoNum type="arabicPeriod"/>
            </a:pPr>
            <a:r>
              <a:rPr lang="en-US" dirty="0"/>
              <a:t>His life was molded around the </a:t>
            </a:r>
            <a:r>
              <a:rPr lang="en-US" b="1" dirty="0"/>
              <a:t>Sabbath</a:t>
            </a:r>
            <a:r>
              <a:rPr lang="en-US" dirty="0"/>
              <a:t> and his habit of attending synagogue.</a:t>
            </a:r>
          </a:p>
          <a:p>
            <a:pPr marL="514350" indent="-514350">
              <a:lnSpc>
                <a:spcPct val="100000"/>
              </a:lnSpc>
              <a:buAutoNum type="arabicPeriod"/>
            </a:pPr>
            <a:r>
              <a:rPr lang="en-US" dirty="0"/>
              <a:t>His teaching was founded on the </a:t>
            </a:r>
            <a:r>
              <a:rPr lang="en-US" b="1" dirty="0"/>
              <a:t>Bible</a:t>
            </a:r>
            <a:r>
              <a:rPr lang="en-US" dirty="0"/>
              <a:t>, and he freely taught people from the Scriptures.</a:t>
            </a:r>
          </a:p>
          <a:p>
            <a:pPr marL="514350" indent="-514350">
              <a:lnSpc>
                <a:spcPct val="100000"/>
              </a:lnSpc>
              <a:buAutoNum type="arabicPeriod"/>
            </a:pPr>
            <a:r>
              <a:rPr lang="en-US" dirty="0"/>
              <a:t>His ministry was based on </a:t>
            </a:r>
            <a:r>
              <a:rPr lang="en-US" b="1" dirty="0"/>
              <a:t>love for people</a:t>
            </a:r>
            <a:r>
              <a:rPr lang="en-US" dirty="0"/>
              <a:t>, particularly the impoverished, the hostages, the physically disabled, and the victims of oppression. </a:t>
            </a:r>
          </a:p>
          <a:p>
            <a:pPr marL="514350" indent="-514350">
              <a:buAutoNum type="arabicPeriod"/>
            </a:pPr>
            <a:endParaRPr lang="en-US" dirty="0"/>
          </a:p>
        </p:txBody>
      </p:sp>
    </p:spTree>
    <p:extLst>
      <p:ext uri="{BB962C8B-B14F-4D97-AF65-F5344CB8AC3E}">
        <p14:creationId xmlns:p14="http://schemas.microsoft.com/office/powerpoint/2010/main" val="21994103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icture containing food, table&#10;&#10;Description automatically generated">
            <a:extLst>
              <a:ext uri="{FF2B5EF4-FFF2-40B4-BE49-F238E27FC236}">
                <a16:creationId xmlns:a16="http://schemas.microsoft.com/office/drawing/2014/main" id="{7A21E6FE-C677-8941-B7B7-4382ADB74E06}"/>
              </a:ext>
            </a:extLst>
          </p:cNvPr>
          <p:cNvPicPr>
            <a:picLocks noChangeAspect="1"/>
          </p:cNvPicPr>
          <p:nvPr/>
        </p:nvPicPr>
        <p:blipFill>
          <a:blip r:embed="rId3"/>
          <a:stretch>
            <a:fillRect/>
          </a:stretch>
        </p:blipFill>
        <p:spPr>
          <a:xfrm>
            <a:off x="0" y="14760"/>
            <a:ext cx="12192000" cy="6858000"/>
          </a:xfrm>
          <a:prstGeom prst="rect">
            <a:avLst/>
          </a:prstGeom>
        </p:spPr>
      </p:pic>
      <p:sp>
        <p:nvSpPr>
          <p:cNvPr id="2" name="Title 1">
            <a:extLst>
              <a:ext uri="{FF2B5EF4-FFF2-40B4-BE49-F238E27FC236}">
                <a16:creationId xmlns:a16="http://schemas.microsoft.com/office/drawing/2014/main" id="{B1AEFB39-96CC-984D-BFE4-29B04166CB03}"/>
              </a:ext>
            </a:extLst>
          </p:cNvPr>
          <p:cNvSpPr>
            <a:spLocks noGrp="1"/>
          </p:cNvSpPr>
          <p:nvPr>
            <p:ph type="title"/>
          </p:nvPr>
        </p:nvSpPr>
        <p:spPr>
          <a:xfrm>
            <a:off x="838200" y="831287"/>
            <a:ext cx="10515600" cy="1325563"/>
          </a:xfrm>
        </p:spPr>
        <p:txBody>
          <a:bodyPr/>
          <a:lstStyle/>
          <a:p>
            <a:pPr algn="ctr"/>
            <a:r>
              <a:rPr lang="en-US" sz="4000" b="1" dirty="0">
                <a:latin typeface="Avenir Next" panose="020B0503020202020204" pitchFamily="34" charset="0"/>
              </a:rPr>
              <a:t>LUKE 13:10-17 </a:t>
            </a:r>
            <a:br>
              <a:rPr lang="en-US" sz="4000" dirty="0">
                <a:latin typeface="Avenir Next" panose="020B0503020202020204" pitchFamily="34" charset="0"/>
              </a:rPr>
            </a:br>
            <a:r>
              <a:rPr lang="en-US" sz="2400" dirty="0">
                <a:latin typeface="Avenir Next" panose="020B0503020202020204" pitchFamily="34" charset="0"/>
              </a:rPr>
              <a:t>ENGLISH STANDARD VERSION</a:t>
            </a:r>
            <a:endParaRPr lang="en-US" dirty="0">
              <a:latin typeface="Avenir Next" panose="020B0503020202020204" pitchFamily="34" charset="0"/>
            </a:endParaRPr>
          </a:p>
        </p:txBody>
      </p:sp>
      <p:sp>
        <p:nvSpPr>
          <p:cNvPr id="3" name="Content Placeholder 2">
            <a:extLst>
              <a:ext uri="{FF2B5EF4-FFF2-40B4-BE49-F238E27FC236}">
                <a16:creationId xmlns:a16="http://schemas.microsoft.com/office/drawing/2014/main" id="{E1ECE90B-6CDF-BF43-A217-0DC149B4BA64}"/>
              </a:ext>
            </a:extLst>
          </p:cNvPr>
          <p:cNvSpPr>
            <a:spLocks noGrp="1"/>
          </p:cNvSpPr>
          <p:nvPr>
            <p:ph idx="1"/>
          </p:nvPr>
        </p:nvSpPr>
        <p:spPr>
          <a:xfrm>
            <a:off x="1734668" y="2471079"/>
            <a:ext cx="8520953" cy="4109010"/>
          </a:xfrm>
        </p:spPr>
        <p:txBody>
          <a:bodyPr>
            <a:normAutofit/>
          </a:bodyPr>
          <a:lstStyle/>
          <a:p>
            <a:pPr marL="0" indent="0" algn="ctr">
              <a:lnSpc>
                <a:spcPct val="100000"/>
              </a:lnSpc>
              <a:buNone/>
            </a:pPr>
            <a:r>
              <a:rPr lang="en-US" baseline="30000" dirty="0"/>
              <a:t>10 </a:t>
            </a:r>
            <a:r>
              <a:rPr lang="en-US" dirty="0"/>
              <a:t>Now he was teaching in one of the synagogues on the Sabbath. </a:t>
            </a:r>
            <a:r>
              <a:rPr lang="en-US" baseline="30000" dirty="0"/>
              <a:t>11 </a:t>
            </a:r>
            <a:r>
              <a:rPr lang="en-US" dirty="0"/>
              <a:t>And behold, there was a woman who had had a disabling spirit for eighteen years. She was bent over and could not fully straighten herself. </a:t>
            </a:r>
            <a:r>
              <a:rPr lang="en-US" baseline="30000" dirty="0"/>
              <a:t>12 </a:t>
            </a:r>
            <a:r>
              <a:rPr lang="en-US" dirty="0"/>
              <a:t>When Jesus saw her, he called her over and said to her, “Woman, you are freed from your disability.” </a:t>
            </a:r>
            <a:r>
              <a:rPr lang="en-US" baseline="30000" dirty="0"/>
              <a:t>13 </a:t>
            </a:r>
            <a:r>
              <a:rPr lang="en-US" dirty="0"/>
              <a:t>And he laid his hands on her, and immediately she was made straight, and she glorified God. </a:t>
            </a:r>
          </a:p>
        </p:txBody>
      </p:sp>
    </p:spTree>
    <p:extLst>
      <p:ext uri="{BB962C8B-B14F-4D97-AF65-F5344CB8AC3E}">
        <p14:creationId xmlns:p14="http://schemas.microsoft.com/office/powerpoint/2010/main" val="19262687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icture containing food, table&#10;&#10;Description automatically generated">
            <a:extLst>
              <a:ext uri="{FF2B5EF4-FFF2-40B4-BE49-F238E27FC236}">
                <a16:creationId xmlns:a16="http://schemas.microsoft.com/office/drawing/2014/main" id="{5F7D4FE8-3A45-1148-A3B6-B7750EB6F482}"/>
              </a:ext>
            </a:extLst>
          </p:cNvPr>
          <p:cNvPicPr>
            <a:picLocks noChangeAspect="1"/>
          </p:cNvPicPr>
          <p:nvPr/>
        </p:nvPicPr>
        <p:blipFill>
          <a:blip r:embed="rId2"/>
          <a:stretch>
            <a:fillRect/>
          </a:stretch>
        </p:blipFill>
        <p:spPr>
          <a:xfrm>
            <a:off x="0" y="14760"/>
            <a:ext cx="12192000" cy="6858000"/>
          </a:xfrm>
          <a:prstGeom prst="rect">
            <a:avLst/>
          </a:prstGeom>
        </p:spPr>
      </p:pic>
      <p:sp>
        <p:nvSpPr>
          <p:cNvPr id="3" name="Content Placeholder 2">
            <a:extLst>
              <a:ext uri="{FF2B5EF4-FFF2-40B4-BE49-F238E27FC236}">
                <a16:creationId xmlns:a16="http://schemas.microsoft.com/office/drawing/2014/main" id="{91614E40-1314-414C-8A81-D0D98DEEF908}"/>
              </a:ext>
            </a:extLst>
          </p:cNvPr>
          <p:cNvSpPr>
            <a:spLocks noGrp="1"/>
          </p:cNvSpPr>
          <p:nvPr>
            <p:ph idx="1"/>
          </p:nvPr>
        </p:nvSpPr>
        <p:spPr>
          <a:xfrm>
            <a:off x="838200" y="1969059"/>
            <a:ext cx="9238129" cy="4844116"/>
          </a:xfrm>
        </p:spPr>
        <p:txBody>
          <a:bodyPr>
            <a:normAutofit fontScale="92500" lnSpcReduction="10000"/>
          </a:bodyPr>
          <a:lstStyle/>
          <a:p>
            <a:pPr marL="0" indent="0" algn="ctr">
              <a:lnSpc>
                <a:spcPct val="110000"/>
              </a:lnSpc>
              <a:buNone/>
            </a:pPr>
            <a:r>
              <a:rPr lang="en-US" baseline="30000" dirty="0"/>
              <a:t>14 </a:t>
            </a:r>
            <a:r>
              <a:rPr lang="en-US" dirty="0"/>
              <a:t>But the ruler of the synagogue, indignant because Jesus had healed on the Sabbath, said to the people, “There are six days in which work ought to be done. Come on those days and be healed, and not on the Sabbath day.” </a:t>
            </a:r>
          </a:p>
          <a:p>
            <a:pPr marL="0" indent="0" algn="ctr">
              <a:lnSpc>
                <a:spcPct val="110000"/>
              </a:lnSpc>
              <a:buNone/>
            </a:pPr>
            <a:r>
              <a:rPr lang="en-US" baseline="30000" dirty="0"/>
              <a:t>15 </a:t>
            </a:r>
            <a:r>
              <a:rPr lang="en-US" dirty="0"/>
              <a:t>Then the Lord answered him, “You hypocrites! Does not each of you on the Sabbath untie his ox or his donkey from the manger and lead it away to water it? </a:t>
            </a:r>
            <a:r>
              <a:rPr lang="en-US" baseline="30000" dirty="0"/>
              <a:t>16 </a:t>
            </a:r>
            <a:r>
              <a:rPr lang="en-US" dirty="0"/>
              <a:t>And ought not this woman, a daughter of Abraham whom Satan bound for eighteen years, be loosed from this bond on the Sabbath day?” </a:t>
            </a:r>
            <a:r>
              <a:rPr lang="en-US" baseline="30000" dirty="0"/>
              <a:t>17 </a:t>
            </a:r>
            <a:r>
              <a:rPr lang="en-US" dirty="0"/>
              <a:t>As he said these things, all his adversaries were put to shame, and all the people rejoiced at all the glorious things that were done by him.</a:t>
            </a:r>
          </a:p>
          <a:p>
            <a:pPr>
              <a:lnSpc>
                <a:spcPct val="110000"/>
              </a:lnSpc>
            </a:pPr>
            <a:endParaRPr lang="en-US" dirty="0"/>
          </a:p>
        </p:txBody>
      </p:sp>
    </p:spTree>
    <p:extLst>
      <p:ext uri="{BB962C8B-B14F-4D97-AF65-F5344CB8AC3E}">
        <p14:creationId xmlns:p14="http://schemas.microsoft.com/office/powerpoint/2010/main" val="10033601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icture containing food, table&#10;&#10;Description automatically generated">
            <a:extLst>
              <a:ext uri="{FF2B5EF4-FFF2-40B4-BE49-F238E27FC236}">
                <a16:creationId xmlns:a16="http://schemas.microsoft.com/office/drawing/2014/main" id="{8AC6F134-8E8E-D74D-8E07-4FC9FD0C33A7}"/>
              </a:ext>
            </a:extLst>
          </p:cNvPr>
          <p:cNvPicPr>
            <a:picLocks noChangeAspect="1"/>
          </p:cNvPicPr>
          <p:nvPr/>
        </p:nvPicPr>
        <p:blipFill>
          <a:blip r:embed="rId3"/>
          <a:stretch>
            <a:fillRect/>
          </a:stretch>
        </p:blipFill>
        <p:spPr>
          <a:xfrm>
            <a:off x="0" y="14760"/>
            <a:ext cx="12192000" cy="6858000"/>
          </a:xfrm>
          <a:prstGeom prst="rect">
            <a:avLst/>
          </a:prstGeom>
        </p:spPr>
      </p:pic>
      <p:sp>
        <p:nvSpPr>
          <p:cNvPr id="2" name="Title 1">
            <a:extLst>
              <a:ext uri="{FF2B5EF4-FFF2-40B4-BE49-F238E27FC236}">
                <a16:creationId xmlns:a16="http://schemas.microsoft.com/office/drawing/2014/main" id="{5CFCB8E8-8194-EF44-BB6A-4A3C53E8935B}"/>
              </a:ext>
            </a:extLst>
          </p:cNvPr>
          <p:cNvSpPr>
            <a:spLocks noGrp="1"/>
          </p:cNvSpPr>
          <p:nvPr>
            <p:ph type="title"/>
          </p:nvPr>
        </p:nvSpPr>
        <p:spPr>
          <a:xfrm>
            <a:off x="856133" y="956790"/>
            <a:ext cx="10515600" cy="1325563"/>
          </a:xfrm>
        </p:spPr>
        <p:txBody>
          <a:bodyPr>
            <a:normAutofit/>
          </a:bodyPr>
          <a:lstStyle/>
          <a:p>
            <a:pPr algn="ctr"/>
            <a:r>
              <a:rPr lang="en-US" sz="4000" b="1" dirty="0">
                <a:latin typeface="Avenir Next" panose="020B0503020202020204" pitchFamily="34" charset="0"/>
              </a:rPr>
              <a:t>JESUS AND HIS MISSION</a:t>
            </a:r>
          </a:p>
        </p:txBody>
      </p:sp>
      <p:sp>
        <p:nvSpPr>
          <p:cNvPr id="3" name="Content Placeholder 2">
            <a:extLst>
              <a:ext uri="{FF2B5EF4-FFF2-40B4-BE49-F238E27FC236}">
                <a16:creationId xmlns:a16="http://schemas.microsoft.com/office/drawing/2014/main" id="{A72C9B26-FC1E-F44E-BDD2-153CC4621ED1}"/>
              </a:ext>
            </a:extLst>
          </p:cNvPr>
          <p:cNvSpPr>
            <a:spLocks noGrp="1"/>
          </p:cNvSpPr>
          <p:nvPr>
            <p:ph idx="1"/>
          </p:nvPr>
        </p:nvSpPr>
        <p:spPr>
          <a:xfrm>
            <a:off x="0" y="2380427"/>
            <a:ext cx="10515600" cy="4351338"/>
          </a:xfrm>
        </p:spPr>
        <p:txBody>
          <a:bodyPr/>
          <a:lstStyle/>
          <a:p>
            <a:pPr marL="0" indent="0" algn="ctr">
              <a:buNone/>
            </a:pPr>
            <a:r>
              <a:rPr lang="en-US" dirty="0"/>
              <a:t>By not naming the location nor the woman, </a:t>
            </a:r>
          </a:p>
          <a:p>
            <a:pPr marL="0" indent="0" algn="ctr">
              <a:buNone/>
            </a:pPr>
            <a:r>
              <a:rPr lang="en-US" dirty="0"/>
              <a:t>Luke broadens the application and significance of this event</a:t>
            </a:r>
          </a:p>
          <a:p>
            <a:pPr marL="0" indent="0" algn="ctr">
              <a:buNone/>
            </a:pPr>
            <a:r>
              <a:rPr lang="en-US" dirty="0"/>
              <a:t>beyond this one individual woman </a:t>
            </a:r>
          </a:p>
          <a:p>
            <a:pPr marL="0" indent="0" algn="ctr">
              <a:buNone/>
            </a:pPr>
            <a:r>
              <a:rPr lang="en-US" dirty="0"/>
              <a:t>to all women who are </a:t>
            </a:r>
          </a:p>
          <a:p>
            <a:pPr marL="0" indent="0" algn="ctr">
              <a:buNone/>
            </a:pPr>
            <a:r>
              <a:rPr lang="en-US" dirty="0"/>
              <a:t>in bondage, </a:t>
            </a:r>
          </a:p>
          <a:p>
            <a:pPr marL="0" indent="0" algn="ctr">
              <a:buNone/>
            </a:pPr>
            <a:r>
              <a:rPr lang="en-US" dirty="0"/>
              <a:t>in all places, and </a:t>
            </a:r>
          </a:p>
          <a:p>
            <a:pPr marL="0" indent="0" algn="ctr">
              <a:buNone/>
            </a:pPr>
            <a:r>
              <a:rPr lang="en-US" dirty="0"/>
              <a:t>in all subsequent eras.</a:t>
            </a:r>
          </a:p>
          <a:p>
            <a:pPr marL="0" indent="0" algn="ctr">
              <a:buNone/>
            </a:pPr>
            <a:r>
              <a:rPr lang="en-US" dirty="0"/>
              <a:t>This beautiful story offers hope to all victims.</a:t>
            </a:r>
          </a:p>
          <a:p>
            <a:endParaRPr lang="en-US" dirty="0"/>
          </a:p>
          <a:p>
            <a:endParaRPr lang="en-US" dirty="0"/>
          </a:p>
        </p:txBody>
      </p:sp>
    </p:spTree>
    <p:extLst>
      <p:ext uri="{BB962C8B-B14F-4D97-AF65-F5344CB8AC3E}">
        <p14:creationId xmlns:p14="http://schemas.microsoft.com/office/powerpoint/2010/main" val="20351342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icture containing food&#10;&#10;Description automatically generated">
            <a:extLst>
              <a:ext uri="{FF2B5EF4-FFF2-40B4-BE49-F238E27FC236}">
                <a16:creationId xmlns:a16="http://schemas.microsoft.com/office/drawing/2014/main" id="{0D53A4AD-0B82-F94B-AA33-0D9FB4CABF46}"/>
              </a:ext>
            </a:extLst>
          </p:cNvPr>
          <p:cNvPicPr>
            <a:picLocks noChangeAspect="1"/>
          </p:cNvPicPr>
          <p:nvPr/>
        </p:nvPicPr>
        <p:blipFill>
          <a:blip r:embed="rId3"/>
          <a:stretch>
            <a:fillRect/>
          </a:stretch>
        </p:blipFill>
        <p:spPr>
          <a:xfrm>
            <a:off x="0" y="-1"/>
            <a:ext cx="12192000" cy="6992471"/>
          </a:xfrm>
          <a:prstGeom prst="rect">
            <a:avLst/>
          </a:prstGeom>
        </p:spPr>
      </p:pic>
      <p:sp>
        <p:nvSpPr>
          <p:cNvPr id="2" name="Title 1">
            <a:extLst>
              <a:ext uri="{FF2B5EF4-FFF2-40B4-BE49-F238E27FC236}">
                <a16:creationId xmlns:a16="http://schemas.microsoft.com/office/drawing/2014/main" id="{5F7009BF-101D-A64F-8BE4-797EFC8FE722}"/>
              </a:ext>
            </a:extLst>
          </p:cNvPr>
          <p:cNvSpPr>
            <a:spLocks noGrp="1"/>
          </p:cNvSpPr>
          <p:nvPr>
            <p:ph type="title"/>
          </p:nvPr>
        </p:nvSpPr>
        <p:spPr>
          <a:xfrm>
            <a:off x="838200" y="1028509"/>
            <a:ext cx="10515600" cy="1325563"/>
          </a:xfrm>
        </p:spPr>
        <p:txBody>
          <a:bodyPr>
            <a:normAutofit/>
          </a:bodyPr>
          <a:lstStyle/>
          <a:p>
            <a:pPr algn="ctr"/>
            <a:r>
              <a:rPr lang="en-US" sz="4000" b="1" dirty="0">
                <a:latin typeface="Avenir Next" panose="020B0503020202020204" pitchFamily="34" charset="0"/>
              </a:rPr>
              <a:t>JESUS ENDED IT</a:t>
            </a:r>
          </a:p>
        </p:txBody>
      </p:sp>
      <p:sp>
        <p:nvSpPr>
          <p:cNvPr id="3" name="Content Placeholder 2">
            <a:extLst>
              <a:ext uri="{FF2B5EF4-FFF2-40B4-BE49-F238E27FC236}">
                <a16:creationId xmlns:a16="http://schemas.microsoft.com/office/drawing/2014/main" id="{35407B89-3776-F145-9F82-091954F71611}"/>
              </a:ext>
            </a:extLst>
          </p:cNvPr>
          <p:cNvSpPr>
            <a:spLocks noGrp="1"/>
          </p:cNvSpPr>
          <p:nvPr>
            <p:ph idx="1"/>
          </p:nvPr>
        </p:nvSpPr>
        <p:spPr>
          <a:xfrm>
            <a:off x="1734667" y="2238000"/>
            <a:ext cx="8664390" cy="4351338"/>
          </a:xfrm>
        </p:spPr>
        <p:txBody>
          <a:bodyPr>
            <a:normAutofit/>
          </a:bodyPr>
          <a:lstStyle/>
          <a:p>
            <a:pPr>
              <a:lnSpc>
                <a:spcPct val="100000"/>
              </a:lnSpc>
            </a:pPr>
            <a:r>
              <a:rPr lang="en-US" sz="3200" b="1" dirty="0"/>
              <a:t>Jesus saw </a:t>
            </a:r>
            <a:r>
              <a:rPr lang="en-US" sz="3200" dirty="0"/>
              <a:t>the bent-over woman.</a:t>
            </a:r>
          </a:p>
          <a:p>
            <a:pPr>
              <a:lnSpc>
                <a:spcPct val="100000"/>
              </a:lnSpc>
            </a:pPr>
            <a:r>
              <a:rPr lang="en-US" sz="3200" b="1" dirty="0"/>
              <a:t>Jesus called </a:t>
            </a:r>
            <a:r>
              <a:rPr lang="en-US" sz="3200" dirty="0"/>
              <a:t>her to come to him.</a:t>
            </a:r>
          </a:p>
          <a:p>
            <a:pPr>
              <a:lnSpc>
                <a:spcPct val="100000"/>
              </a:lnSpc>
            </a:pPr>
            <a:r>
              <a:rPr lang="en-US" sz="3200" b="1" dirty="0"/>
              <a:t>Jesus waited </a:t>
            </a:r>
            <a:r>
              <a:rPr lang="en-US" sz="3200" dirty="0"/>
              <a:t>for her to obey.</a:t>
            </a:r>
          </a:p>
          <a:p>
            <a:pPr>
              <a:lnSpc>
                <a:spcPct val="100000"/>
              </a:lnSpc>
            </a:pPr>
            <a:r>
              <a:rPr lang="en-US" sz="3200" b="1" dirty="0"/>
              <a:t>Jesus said</a:t>
            </a:r>
            <a:r>
              <a:rPr lang="en-US" sz="3200" dirty="0"/>
              <a:t>, “Woman, you are freed from your disability.”</a:t>
            </a:r>
          </a:p>
          <a:p>
            <a:pPr>
              <a:lnSpc>
                <a:spcPct val="100000"/>
              </a:lnSpc>
            </a:pPr>
            <a:r>
              <a:rPr lang="en-US" sz="3200" b="1" dirty="0"/>
              <a:t>Jesus touched </a:t>
            </a:r>
            <a:r>
              <a:rPr lang="en-US" sz="3200" dirty="0"/>
              <a:t>her.</a:t>
            </a:r>
          </a:p>
          <a:p>
            <a:pPr>
              <a:lnSpc>
                <a:spcPct val="100000"/>
              </a:lnSpc>
            </a:pPr>
            <a:r>
              <a:rPr lang="en-US" sz="3200" dirty="0"/>
              <a:t>Immediately she was made straight.</a:t>
            </a:r>
          </a:p>
        </p:txBody>
      </p:sp>
    </p:spTree>
    <p:extLst>
      <p:ext uri="{BB962C8B-B14F-4D97-AF65-F5344CB8AC3E}">
        <p14:creationId xmlns:p14="http://schemas.microsoft.com/office/powerpoint/2010/main" val="6399684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icture containing food, table&#10;&#10;Description automatically generated">
            <a:extLst>
              <a:ext uri="{FF2B5EF4-FFF2-40B4-BE49-F238E27FC236}">
                <a16:creationId xmlns:a16="http://schemas.microsoft.com/office/drawing/2014/main" id="{B8CD1140-029F-9E4C-BCC4-69F7871224CF}"/>
              </a:ext>
            </a:extLst>
          </p:cNvPr>
          <p:cNvPicPr>
            <a:picLocks noChangeAspect="1"/>
          </p:cNvPicPr>
          <p:nvPr/>
        </p:nvPicPr>
        <p:blipFill>
          <a:blip r:embed="rId3"/>
          <a:stretch>
            <a:fillRect/>
          </a:stretch>
        </p:blipFill>
        <p:spPr>
          <a:xfrm>
            <a:off x="0" y="14760"/>
            <a:ext cx="12192000" cy="6858000"/>
          </a:xfrm>
          <a:prstGeom prst="rect">
            <a:avLst/>
          </a:prstGeom>
        </p:spPr>
      </p:pic>
      <p:sp>
        <p:nvSpPr>
          <p:cNvPr id="2" name="Title 1">
            <a:extLst>
              <a:ext uri="{FF2B5EF4-FFF2-40B4-BE49-F238E27FC236}">
                <a16:creationId xmlns:a16="http://schemas.microsoft.com/office/drawing/2014/main" id="{80835EDA-B118-2941-8C3F-798E9FE5D7A6}"/>
              </a:ext>
            </a:extLst>
          </p:cNvPr>
          <p:cNvSpPr>
            <a:spLocks noGrp="1"/>
          </p:cNvSpPr>
          <p:nvPr>
            <p:ph type="title"/>
          </p:nvPr>
        </p:nvSpPr>
        <p:spPr>
          <a:xfrm>
            <a:off x="425825" y="992650"/>
            <a:ext cx="10515600" cy="1325563"/>
          </a:xfrm>
        </p:spPr>
        <p:txBody>
          <a:bodyPr>
            <a:normAutofit/>
          </a:bodyPr>
          <a:lstStyle/>
          <a:p>
            <a:pPr algn="ctr"/>
            <a:r>
              <a:rPr lang="en-US" sz="4000" b="1" dirty="0">
                <a:latin typeface="Avenir Next" panose="020B0503020202020204" pitchFamily="34" charset="0"/>
              </a:rPr>
              <a:t>JESUS FREES HER</a:t>
            </a:r>
          </a:p>
        </p:txBody>
      </p:sp>
      <p:sp>
        <p:nvSpPr>
          <p:cNvPr id="3" name="Content Placeholder 2">
            <a:extLst>
              <a:ext uri="{FF2B5EF4-FFF2-40B4-BE49-F238E27FC236}">
                <a16:creationId xmlns:a16="http://schemas.microsoft.com/office/drawing/2014/main" id="{5AC84DF8-C273-9E4A-A376-AE131692D8E2}"/>
              </a:ext>
            </a:extLst>
          </p:cNvPr>
          <p:cNvSpPr>
            <a:spLocks noGrp="1"/>
          </p:cNvSpPr>
          <p:nvPr>
            <p:ph idx="1"/>
          </p:nvPr>
        </p:nvSpPr>
        <p:spPr>
          <a:xfrm>
            <a:off x="1125069" y="2166282"/>
            <a:ext cx="9327776" cy="4351338"/>
          </a:xfrm>
        </p:spPr>
        <p:txBody>
          <a:bodyPr/>
          <a:lstStyle/>
          <a:p>
            <a:pPr>
              <a:lnSpc>
                <a:spcPct val="100000"/>
              </a:lnSpc>
            </a:pPr>
            <a:r>
              <a:rPr lang="en-US" dirty="0"/>
              <a:t>She was free! This was her “good news.”</a:t>
            </a:r>
          </a:p>
          <a:p>
            <a:pPr>
              <a:lnSpc>
                <a:spcPct val="100000"/>
              </a:lnSpc>
            </a:pPr>
            <a:r>
              <a:rPr lang="en-US" dirty="0"/>
              <a:t>She was liberated from her captivity.</a:t>
            </a:r>
          </a:p>
          <a:p>
            <a:pPr>
              <a:lnSpc>
                <a:spcPct val="100000"/>
              </a:lnSpc>
            </a:pPr>
            <a:r>
              <a:rPr lang="en-US" dirty="0"/>
              <a:t>Her physical oppression was over</a:t>
            </a:r>
          </a:p>
          <a:p>
            <a:pPr>
              <a:lnSpc>
                <a:spcPct val="100000"/>
              </a:lnSpc>
            </a:pPr>
            <a:r>
              <a:rPr lang="en-US" dirty="0"/>
              <a:t>She was experiencing the Lord’s favor.</a:t>
            </a:r>
          </a:p>
          <a:p>
            <a:pPr>
              <a:lnSpc>
                <a:spcPct val="100000"/>
              </a:lnSpc>
            </a:pPr>
            <a:r>
              <a:rPr lang="en-US" dirty="0"/>
              <a:t>Her body was becoming what it was originally intended to be—healthy and upright.</a:t>
            </a:r>
          </a:p>
          <a:p>
            <a:pPr>
              <a:lnSpc>
                <a:spcPct val="100000"/>
              </a:lnSpc>
            </a:pPr>
            <a:r>
              <a:rPr lang="en-US" dirty="0"/>
              <a:t>She glorified God.</a:t>
            </a:r>
          </a:p>
          <a:p>
            <a:pPr>
              <a:lnSpc>
                <a:spcPct val="100000"/>
              </a:lnSpc>
            </a:pPr>
            <a:r>
              <a:rPr lang="en-US" dirty="0"/>
              <a:t>She was letting the world know what she thought of Jesus.</a:t>
            </a:r>
          </a:p>
        </p:txBody>
      </p:sp>
    </p:spTree>
    <p:extLst>
      <p:ext uri="{BB962C8B-B14F-4D97-AF65-F5344CB8AC3E}">
        <p14:creationId xmlns:p14="http://schemas.microsoft.com/office/powerpoint/2010/main" val="7067675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474</TotalTime>
  <Words>5608</Words>
  <Application>Microsoft Macintosh PowerPoint</Application>
  <PresentationFormat>Widescreen</PresentationFormat>
  <Paragraphs>259</Paragraphs>
  <Slides>16</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Avenir Next</vt:lpstr>
      <vt:lpstr>Calibri</vt:lpstr>
      <vt:lpstr>Calibri Light</vt:lpstr>
      <vt:lpstr>Office Theme</vt:lpstr>
      <vt:lpstr>WHEN JESUS ENDED IT</vt:lpstr>
      <vt:lpstr>WHEN JESUS ENDED IT</vt:lpstr>
      <vt:lpstr>Luke 4:16-19, ESV</vt:lpstr>
      <vt:lpstr>JESUS AND HIS MISSION  IN LUKE’S GOSPEL</vt:lpstr>
      <vt:lpstr>LUKE 13:10-17  ENGLISH STANDARD VERSION</vt:lpstr>
      <vt:lpstr>PowerPoint Presentation</vt:lpstr>
      <vt:lpstr>JESUS AND HIS MISSION</vt:lpstr>
      <vt:lpstr>JESUS ENDED IT</vt:lpstr>
      <vt:lpstr>JESUS FREES HER</vt:lpstr>
      <vt:lpstr>THE SYNAGOGUE RULER’S  MULTIPLE BARBS</vt:lpstr>
      <vt:lpstr> ELLEN G. WHITE</vt:lpstr>
      <vt:lpstr>THE SYNAGOGUE RULER’S  MULTIPLE BARBS</vt:lpstr>
      <vt:lpstr>THE LORD’S RESPONSE</vt:lpstr>
      <vt:lpstr>ELLEN G. WHITE</vt:lpstr>
      <vt:lpstr>THE WOMAN’S  MULTIPLE HEALINGS</vt:lpstr>
      <vt:lpstr>LUKE 13:12,  “WOMAN, YOU ARE FREE!”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WHEN JESUS ENDED IT</dc:title>
  <dc:creator>Arrais, Raquel</dc:creator>
  <cp:lastModifiedBy>Turner, Rebecca</cp:lastModifiedBy>
  <cp:revision>16</cp:revision>
  <dcterms:created xsi:type="dcterms:W3CDTF">2020-04-22T12:51:37Z</dcterms:created>
  <dcterms:modified xsi:type="dcterms:W3CDTF">2020-04-23T17:46:44Z</dcterms:modified>
</cp:coreProperties>
</file>