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gif" ContentType="image/gif"/>
  <Default Extension="wmf" ContentType="image/x-w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70" r:id="rId11"/>
    <p:sldId id="265" r:id="rId12"/>
    <p:sldId id="266" r:id="rId13"/>
    <p:sldId id="267" r:id="rId14"/>
    <p:sldId id="268" r:id="rId15"/>
    <p:sldId id="269"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2"/>
    <p:restoredTop sz="69135" autoAdjust="0"/>
  </p:normalViewPr>
  <p:slideViewPr>
    <p:cSldViewPr>
      <p:cViewPr>
        <p:scale>
          <a:sx n="65" d="100"/>
          <a:sy n="65" d="100"/>
        </p:scale>
        <p:origin x="904" y="144"/>
      </p:cViewPr>
      <p:guideLst>
        <p:guide orient="horz" pos="2160"/>
        <p:guide pos="2880"/>
      </p:guideLst>
    </p:cSldViewPr>
  </p:slideViewPr>
  <p:notesTextViewPr>
    <p:cViewPr>
      <p:scale>
        <a:sx n="110" d="100"/>
        <a:sy n="11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1874C7-3364-4F95-8EED-5ECF5A47DE4E}" type="datetimeFigureOut">
              <a:rPr lang="en-US" smtClean="0"/>
              <a:t>2/4/16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1D06CA-295C-44A9-ABAE-901836F20564}" type="slidenum">
              <a:rPr lang="en-US" smtClean="0"/>
              <a:t>‹#›</a:t>
            </a:fld>
            <a:endParaRPr lang="en-US"/>
          </a:p>
        </p:txBody>
      </p:sp>
    </p:spTree>
    <p:extLst>
      <p:ext uri="{BB962C8B-B14F-4D97-AF65-F5344CB8AC3E}">
        <p14:creationId xmlns:p14="http://schemas.microsoft.com/office/powerpoint/2010/main" val="1698719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7 Ways to Reach More Kids</a:t>
            </a:r>
          </a:p>
          <a:p>
            <a:endParaRPr lang="en-US" b="1" baseline="0" dirty="0" smtClean="0"/>
          </a:p>
          <a:p>
            <a:r>
              <a:rPr lang="en-US" baseline="0" dirty="0" smtClean="0"/>
              <a:t>We love ministering to children! Giving away hugs, seeing the “light” come in during lessons, witnessing heart changes. All of these things make our job worthwhile. This calling truly comes with its own rewards. There are thousands and millions of kids who need to know Jesus and His love.  They need a heart change by Jesus  Here are a few interesting and successful ways to reach many more kids with the gospel.  Try those that suit you.</a:t>
            </a:r>
            <a:endParaRPr lang="en-US" dirty="0"/>
          </a:p>
        </p:txBody>
      </p:sp>
      <p:sp>
        <p:nvSpPr>
          <p:cNvPr id="4" name="Slide Number Placeholder 3"/>
          <p:cNvSpPr>
            <a:spLocks noGrp="1"/>
          </p:cNvSpPr>
          <p:nvPr>
            <p:ph type="sldNum" sz="quarter" idx="10"/>
          </p:nvPr>
        </p:nvSpPr>
        <p:spPr/>
        <p:txBody>
          <a:bodyPr/>
          <a:lstStyle/>
          <a:p>
            <a:fld id="{341D06CA-295C-44A9-ABAE-901836F20564}" type="slidenum">
              <a:rPr lang="en-US" smtClean="0"/>
              <a:t>1</a:t>
            </a:fld>
            <a:endParaRPr lang="en-US"/>
          </a:p>
        </p:txBody>
      </p:sp>
    </p:spTree>
    <p:extLst>
      <p:ext uri="{BB962C8B-B14F-4D97-AF65-F5344CB8AC3E}">
        <p14:creationId xmlns:p14="http://schemas.microsoft.com/office/powerpoint/2010/main" val="1068756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t>Kids can also play games that acquaint them with other cultures, such as Passport to Cultures, Chinese chess, etc.</a:t>
            </a:r>
          </a:p>
          <a:p>
            <a:endParaRPr lang="en-US" dirty="0"/>
          </a:p>
        </p:txBody>
      </p:sp>
      <p:sp>
        <p:nvSpPr>
          <p:cNvPr id="4" name="Slide Number Placeholder 3"/>
          <p:cNvSpPr>
            <a:spLocks noGrp="1"/>
          </p:cNvSpPr>
          <p:nvPr>
            <p:ph type="sldNum" sz="quarter" idx="10"/>
          </p:nvPr>
        </p:nvSpPr>
        <p:spPr/>
        <p:txBody>
          <a:bodyPr/>
          <a:lstStyle/>
          <a:p>
            <a:fld id="{341D06CA-295C-44A9-ABAE-901836F20564}" type="slidenum">
              <a:rPr lang="en-US" smtClean="0"/>
              <a:t>10</a:t>
            </a:fld>
            <a:endParaRPr lang="en-US"/>
          </a:p>
        </p:txBody>
      </p:sp>
    </p:spTree>
    <p:extLst>
      <p:ext uri="{BB962C8B-B14F-4D97-AF65-F5344CB8AC3E}">
        <p14:creationId xmlns:p14="http://schemas.microsoft.com/office/powerpoint/2010/main" val="977496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None/>
              <a:tabLst/>
              <a:defRPr/>
            </a:pPr>
            <a:r>
              <a:rPr lang="en-US" sz="1200" b="1" dirty="0" smtClean="0">
                <a:ln w="12700">
                  <a:noFill/>
                </a:ln>
                <a:solidFill>
                  <a:srgbClr val="92D050"/>
                </a:solidFill>
              </a:rPr>
              <a:t>4. Puppets in the Park</a:t>
            </a:r>
          </a:p>
          <a:p>
            <a:pPr marL="228600" marR="0" lvl="0" indent="-228600" algn="l" defTabSz="914400" rtl="0" eaLnBrk="1" fontAlgn="auto" latinLnBrk="0" hangingPunct="1">
              <a:lnSpc>
                <a:spcPct val="100000"/>
              </a:lnSpc>
              <a:spcBef>
                <a:spcPts val="0"/>
              </a:spcBef>
              <a:spcAft>
                <a:spcPts val="0"/>
              </a:spcAft>
              <a:buClrTx/>
              <a:buSzTx/>
              <a:buFontTx/>
              <a:buNone/>
              <a:tabLst/>
              <a:defRPr/>
            </a:pPr>
            <a:endParaRPr lang="en-US" sz="1200" b="1" dirty="0" smtClean="0">
              <a:ln w="12700">
                <a:noFill/>
              </a:ln>
              <a:solidFill>
                <a:srgbClr val="92D050"/>
              </a:solidFill>
            </a:endParaRPr>
          </a:p>
          <a:p>
            <a:pPr marL="228600" marR="0" lvl="0" indent="-228600" algn="l" defTabSz="914400" rtl="0" eaLnBrk="1" fontAlgn="auto" latinLnBrk="0" hangingPunct="1">
              <a:lnSpc>
                <a:spcPct val="100000"/>
              </a:lnSpc>
              <a:spcBef>
                <a:spcPts val="0"/>
              </a:spcBef>
              <a:spcAft>
                <a:spcPts val="0"/>
              </a:spcAft>
              <a:buClrTx/>
              <a:buSzTx/>
              <a:buFontTx/>
              <a:buNone/>
              <a:tabLst/>
              <a:defRPr/>
            </a:pPr>
            <a:r>
              <a:rPr lang="en-US" sz="1200" dirty="0" smtClean="0"/>
              <a:t>Load up your puppet team and put on a show at the local park. You’ll meet tons of kids there.</a:t>
            </a:r>
          </a:p>
          <a:p>
            <a:pPr marL="228600" marR="0" lvl="0" indent="-228600" algn="l" defTabSz="914400" rtl="0" eaLnBrk="1" fontAlgn="auto" latinLnBrk="0" hangingPunct="1">
              <a:lnSpc>
                <a:spcPct val="100000"/>
              </a:lnSpc>
              <a:spcBef>
                <a:spcPts val="0"/>
              </a:spcBef>
              <a:spcAft>
                <a:spcPts val="0"/>
              </a:spcAft>
              <a:buClrTx/>
              <a:buSzTx/>
              <a:buFontTx/>
              <a:buNone/>
              <a:tabLst/>
              <a:defRPr/>
            </a:pPr>
            <a:r>
              <a:rPr lang="en-US" b="0" dirty="0" smtClean="0"/>
              <a:t>Topics</a:t>
            </a:r>
            <a:r>
              <a:rPr lang="en-US" b="0" baseline="0" dirty="0" smtClean="0"/>
              <a:t> like health, say no to drugs, proper use of gadgets, and other values will be very relevant for the</a:t>
            </a:r>
          </a:p>
          <a:p>
            <a:pPr marL="228600" marR="0" lvl="0" indent="-228600" algn="l" defTabSz="914400" rtl="0" eaLnBrk="1" fontAlgn="auto" latinLnBrk="0" hangingPunct="1">
              <a:lnSpc>
                <a:spcPct val="100000"/>
              </a:lnSpc>
              <a:spcBef>
                <a:spcPts val="0"/>
              </a:spcBef>
              <a:spcAft>
                <a:spcPts val="0"/>
              </a:spcAft>
              <a:buClrTx/>
              <a:buSzTx/>
              <a:buFontTx/>
              <a:buNone/>
              <a:tabLst/>
              <a:defRPr/>
            </a:pPr>
            <a:r>
              <a:rPr lang="en-US" b="0" baseline="0" dirty="0" smtClean="0"/>
              <a:t>kids of this age.</a:t>
            </a:r>
            <a:endParaRPr lang="en-US" b="0" dirty="0" smtClean="0"/>
          </a:p>
        </p:txBody>
      </p:sp>
      <p:sp>
        <p:nvSpPr>
          <p:cNvPr id="4" name="Slide Number Placeholder 3"/>
          <p:cNvSpPr>
            <a:spLocks noGrp="1"/>
          </p:cNvSpPr>
          <p:nvPr>
            <p:ph type="sldNum" sz="quarter" idx="10"/>
          </p:nvPr>
        </p:nvSpPr>
        <p:spPr/>
        <p:txBody>
          <a:bodyPr/>
          <a:lstStyle/>
          <a:p>
            <a:fld id="{341D06CA-295C-44A9-ABAE-901836F20564}" type="slidenum">
              <a:rPr lang="en-US" smtClean="0"/>
              <a:t>11</a:t>
            </a:fld>
            <a:endParaRPr lang="en-US"/>
          </a:p>
        </p:txBody>
      </p:sp>
    </p:spTree>
    <p:extLst>
      <p:ext uri="{BB962C8B-B14F-4D97-AF65-F5344CB8AC3E}">
        <p14:creationId xmlns:p14="http://schemas.microsoft.com/office/powerpoint/2010/main" val="1112576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70C0"/>
                </a:solidFill>
              </a:rPr>
              <a:t>5. Best Friend Day</a:t>
            </a:r>
          </a:p>
          <a:p>
            <a:endParaRPr lang="en-US" b="1" dirty="0" smtClean="0">
              <a:solidFill>
                <a:srgbClr val="0070C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t>Having your best friend near is so much fun for children. We encourage kids to bring their best friends at least once a year on Best Friend Day.</a:t>
            </a:r>
          </a:p>
          <a:p>
            <a:endParaRPr lang="en-US" b="0" dirty="0"/>
          </a:p>
        </p:txBody>
      </p:sp>
      <p:sp>
        <p:nvSpPr>
          <p:cNvPr id="4" name="Slide Number Placeholder 3"/>
          <p:cNvSpPr>
            <a:spLocks noGrp="1"/>
          </p:cNvSpPr>
          <p:nvPr>
            <p:ph type="sldNum" sz="quarter" idx="10"/>
          </p:nvPr>
        </p:nvSpPr>
        <p:spPr/>
        <p:txBody>
          <a:bodyPr/>
          <a:lstStyle/>
          <a:p>
            <a:fld id="{341D06CA-295C-44A9-ABAE-901836F20564}" type="slidenum">
              <a:rPr lang="en-US" smtClean="0"/>
              <a:t>12</a:t>
            </a:fld>
            <a:endParaRPr lang="en-US"/>
          </a:p>
        </p:txBody>
      </p:sp>
    </p:spTree>
    <p:extLst>
      <p:ext uri="{BB962C8B-B14F-4D97-AF65-F5344CB8AC3E}">
        <p14:creationId xmlns:p14="http://schemas.microsoft.com/office/powerpoint/2010/main" val="1780776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Announce Best Friend Day several weeks in advance, send invitations and make personal phone calls to friends. </a:t>
            </a:r>
            <a:r>
              <a:rPr lang="en-US" sz="1000" dirty="0" smtClean="0"/>
              <a:t/>
            </a:r>
            <a:br>
              <a:rPr lang="en-US" sz="1000" dirty="0" smtClean="0"/>
            </a:br>
            <a:endParaRPr lang="en-US" dirty="0"/>
          </a:p>
        </p:txBody>
      </p:sp>
      <p:sp>
        <p:nvSpPr>
          <p:cNvPr id="4" name="Slide Number Placeholder 3"/>
          <p:cNvSpPr>
            <a:spLocks noGrp="1"/>
          </p:cNvSpPr>
          <p:nvPr>
            <p:ph type="sldNum" sz="quarter" idx="10"/>
          </p:nvPr>
        </p:nvSpPr>
        <p:spPr/>
        <p:txBody>
          <a:bodyPr/>
          <a:lstStyle/>
          <a:p>
            <a:fld id="{341D06CA-295C-44A9-ABAE-901836F20564}" type="slidenum">
              <a:rPr lang="en-US" smtClean="0"/>
              <a:t>13</a:t>
            </a:fld>
            <a:endParaRPr lang="en-US"/>
          </a:p>
        </p:txBody>
      </p:sp>
    </p:spTree>
    <p:extLst>
      <p:ext uri="{BB962C8B-B14F-4D97-AF65-F5344CB8AC3E}">
        <p14:creationId xmlns:p14="http://schemas.microsoft.com/office/powerpoint/2010/main" val="601915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ln w="12700">
                  <a:noFill/>
                </a:ln>
                <a:solidFill>
                  <a:srgbClr val="7030A0"/>
                </a:solidFill>
              </a:rPr>
              <a:t>6. Free Tutoring Help</a:t>
            </a:r>
          </a:p>
          <a:p>
            <a:endParaRPr lang="en-US" sz="1200" b="1" dirty="0" smtClean="0">
              <a:ln w="12700">
                <a:noFill/>
              </a:ln>
              <a:solidFill>
                <a:srgbClr val="7030A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If you’ve got professional teachers on your staff this idea may work for you. Offer tutoring classes after school once or twice a week. You’ll be helping parents and kids and you’ll build great relationships with kids.</a:t>
            </a:r>
          </a:p>
          <a:p>
            <a:endParaRPr lang="en-US" sz="1200" b="1" dirty="0" smtClean="0">
              <a:ln w="12700">
                <a:noFill/>
              </a:ln>
              <a:solidFill>
                <a:srgbClr val="7030A0"/>
              </a:solidFill>
            </a:endParaRPr>
          </a:p>
          <a:p>
            <a:endParaRPr lang="en-US" b="1" dirty="0"/>
          </a:p>
        </p:txBody>
      </p:sp>
      <p:sp>
        <p:nvSpPr>
          <p:cNvPr id="4" name="Slide Number Placeholder 3"/>
          <p:cNvSpPr>
            <a:spLocks noGrp="1"/>
          </p:cNvSpPr>
          <p:nvPr>
            <p:ph type="sldNum" sz="quarter" idx="10"/>
          </p:nvPr>
        </p:nvSpPr>
        <p:spPr/>
        <p:txBody>
          <a:bodyPr/>
          <a:lstStyle/>
          <a:p>
            <a:fld id="{341D06CA-295C-44A9-ABAE-901836F20564}" type="slidenum">
              <a:rPr lang="en-US" smtClean="0"/>
              <a:t>14</a:t>
            </a:fld>
            <a:endParaRPr lang="en-US"/>
          </a:p>
        </p:txBody>
      </p:sp>
    </p:spTree>
    <p:extLst>
      <p:ext uri="{BB962C8B-B14F-4D97-AF65-F5344CB8AC3E}">
        <p14:creationId xmlns:p14="http://schemas.microsoft.com/office/powerpoint/2010/main" val="298839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ln w="9525">
                  <a:noFill/>
                  <a:prstDash val="solid"/>
                </a:ln>
                <a:solidFill>
                  <a:srgbClr val="FF40FF"/>
                </a:solidFill>
                <a:effectLst>
                  <a:outerShdw blurRad="12700" dist="38100" dir="2700000" algn="tl" rotWithShape="0">
                    <a:schemeClr val="accent5">
                      <a:lumMod val="60000"/>
                      <a:lumOff val="40000"/>
                    </a:schemeClr>
                  </a:outerShdw>
                </a:effectLst>
              </a:rPr>
              <a:t>7. SPORTS IN THE PARK</a:t>
            </a:r>
            <a:endParaRPr lang="en-US" b="1"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t>Organize a sports event in the park.  Invite community children &amp; parents to have fun and get acquainted.  </a:t>
            </a:r>
            <a:r>
              <a:rPr lang="en-US" sz="1200" b="0" dirty="0" smtClean="0"/>
              <a:t>It’s important to have</a:t>
            </a:r>
            <a:r>
              <a:rPr lang="en-US" sz="1200" b="0" baseline="0" dirty="0" smtClean="0"/>
              <a:t> food.  </a:t>
            </a:r>
            <a:r>
              <a:rPr lang="en-US" sz="1200" b="0" dirty="0" smtClean="0"/>
              <a:t>List </a:t>
            </a:r>
            <a:r>
              <a:rPr lang="en-US" sz="1200" b="0" dirty="0" smtClean="0"/>
              <a:t>down their names and addresses and invite them again.</a:t>
            </a:r>
          </a:p>
          <a:p>
            <a:endParaRPr lang="en-US" b="0" dirty="0"/>
          </a:p>
        </p:txBody>
      </p:sp>
      <p:sp>
        <p:nvSpPr>
          <p:cNvPr id="4" name="Slide Number Placeholder 3"/>
          <p:cNvSpPr>
            <a:spLocks noGrp="1"/>
          </p:cNvSpPr>
          <p:nvPr>
            <p:ph type="sldNum" sz="quarter" idx="10"/>
          </p:nvPr>
        </p:nvSpPr>
        <p:spPr/>
        <p:txBody>
          <a:bodyPr/>
          <a:lstStyle/>
          <a:p>
            <a:fld id="{341D06CA-295C-44A9-ABAE-901836F20564}" type="slidenum">
              <a:rPr lang="en-US" smtClean="0"/>
              <a:t>15</a:t>
            </a:fld>
            <a:endParaRPr lang="en-US"/>
          </a:p>
        </p:txBody>
      </p:sp>
    </p:spTree>
    <p:extLst>
      <p:ext uri="{BB962C8B-B14F-4D97-AF65-F5344CB8AC3E}">
        <p14:creationId xmlns:p14="http://schemas.microsoft.com/office/powerpoint/2010/main" val="332888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1.  Referral Drive</a:t>
            </a:r>
          </a:p>
          <a:p>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method takes some work but it is all worth it. Once a year, have a referral drive. Order printed t-shirts that say, “I Told Everyone” on the front. On the back it says, “All About Jesus.”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Kids would like to finish you reading the message on the back of your</a:t>
            </a:r>
            <a:r>
              <a:rPr lang="en-US" baseline="0" dirty="0" smtClean="0"/>
              <a:t> T-shirt.  Then you can talk to them about Jesus and his love for everyone.</a:t>
            </a:r>
            <a:endParaRPr lang="en-US" dirty="0" smtClean="0"/>
          </a:p>
          <a:p>
            <a:endParaRPr lang="en-US" b="1" dirty="0"/>
          </a:p>
        </p:txBody>
      </p:sp>
      <p:sp>
        <p:nvSpPr>
          <p:cNvPr id="4" name="Slide Number Placeholder 3"/>
          <p:cNvSpPr>
            <a:spLocks noGrp="1"/>
          </p:cNvSpPr>
          <p:nvPr>
            <p:ph type="sldNum" sz="quarter" idx="10"/>
          </p:nvPr>
        </p:nvSpPr>
        <p:spPr/>
        <p:txBody>
          <a:bodyPr/>
          <a:lstStyle/>
          <a:p>
            <a:fld id="{341D06CA-295C-44A9-ABAE-901836F20564}" type="slidenum">
              <a:rPr lang="en-US" smtClean="0"/>
              <a:t>2</a:t>
            </a:fld>
            <a:endParaRPr lang="en-US"/>
          </a:p>
        </p:txBody>
      </p:sp>
    </p:spTree>
    <p:extLst>
      <p:ext uri="{BB962C8B-B14F-4D97-AF65-F5344CB8AC3E}">
        <p14:creationId xmlns:p14="http://schemas.microsoft.com/office/powerpoint/2010/main" val="96398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To get their own T-shirt, each child had to provide the names, addresses and phone numbers of their FIVE closest friends. </a:t>
            </a:r>
          </a:p>
          <a:p>
            <a:endParaRPr lang="en-US" sz="1100" dirty="0" smtClean="0"/>
          </a:p>
          <a:p>
            <a:endParaRPr lang="en-US" dirty="0"/>
          </a:p>
        </p:txBody>
      </p:sp>
      <p:sp>
        <p:nvSpPr>
          <p:cNvPr id="4" name="Slide Number Placeholder 3"/>
          <p:cNvSpPr>
            <a:spLocks noGrp="1"/>
          </p:cNvSpPr>
          <p:nvPr>
            <p:ph type="sldNum" sz="quarter" idx="10"/>
          </p:nvPr>
        </p:nvSpPr>
        <p:spPr/>
        <p:txBody>
          <a:bodyPr/>
          <a:lstStyle/>
          <a:p>
            <a:fld id="{341D06CA-295C-44A9-ABAE-901836F20564}" type="slidenum">
              <a:rPr lang="en-US" smtClean="0"/>
              <a:t>3</a:t>
            </a:fld>
            <a:endParaRPr lang="en-US"/>
          </a:p>
        </p:txBody>
      </p:sp>
    </p:spTree>
    <p:extLst>
      <p:ext uri="{BB962C8B-B14F-4D97-AF65-F5344CB8AC3E}">
        <p14:creationId xmlns:p14="http://schemas.microsoft.com/office/powerpoint/2010/main" val="1148916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Add these names to your mailing and call list and get loads of chances to invite and meet new kids. You can reach more kids this way.</a:t>
            </a:r>
            <a:endParaRPr lang="en-US" sz="800" dirty="0" smtClean="0"/>
          </a:p>
          <a:p>
            <a:endParaRPr lang="en-US" dirty="0"/>
          </a:p>
        </p:txBody>
      </p:sp>
      <p:sp>
        <p:nvSpPr>
          <p:cNvPr id="4" name="Slide Number Placeholder 3"/>
          <p:cNvSpPr>
            <a:spLocks noGrp="1"/>
          </p:cNvSpPr>
          <p:nvPr>
            <p:ph type="sldNum" sz="quarter" idx="10"/>
          </p:nvPr>
        </p:nvSpPr>
        <p:spPr/>
        <p:txBody>
          <a:bodyPr/>
          <a:lstStyle/>
          <a:p>
            <a:fld id="{341D06CA-295C-44A9-ABAE-901836F20564}" type="slidenum">
              <a:rPr lang="en-US" smtClean="0"/>
              <a:t>4</a:t>
            </a:fld>
            <a:endParaRPr lang="en-US"/>
          </a:p>
        </p:txBody>
      </p:sp>
    </p:spTree>
    <p:extLst>
      <p:ext uri="{BB962C8B-B14F-4D97-AF65-F5344CB8AC3E}">
        <p14:creationId xmlns:p14="http://schemas.microsoft.com/office/powerpoint/2010/main" val="1070477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startAt="2"/>
            </a:pPr>
            <a:r>
              <a:rPr lang="en-US" b="1" dirty="0" smtClean="0"/>
              <a:t>Art Museum.</a:t>
            </a:r>
            <a:r>
              <a:rPr lang="en-US" b="1" baseline="0" dirty="0" smtClean="0"/>
              <a:t>  </a:t>
            </a:r>
            <a:r>
              <a:rPr lang="en-US" sz="1200" dirty="0" smtClean="0"/>
              <a:t>This is a fun vehicle for meeting new faces. For one afternoon in the summer or weekend, you can transform the children’s church into an art gallery.</a:t>
            </a:r>
          </a:p>
          <a:p>
            <a:pPr marL="228600" indent="-228600">
              <a:buAutoNum type="arabicPeriod" startAt="2"/>
            </a:pPr>
            <a:endParaRPr lang="en-US" b="1" dirty="0"/>
          </a:p>
        </p:txBody>
      </p:sp>
      <p:sp>
        <p:nvSpPr>
          <p:cNvPr id="4" name="Slide Number Placeholder 3"/>
          <p:cNvSpPr>
            <a:spLocks noGrp="1"/>
          </p:cNvSpPr>
          <p:nvPr>
            <p:ph type="sldNum" sz="quarter" idx="10"/>
          </p:nvPr>
        </p:nvSpPr>
        <p:spPr/>
        <p:txBody>
          <a:bodyPr/>
          <a:lstStyle/>
          <a:p>
            <a:fld id="{341D06CA-295C-44A9-ABAE-901836F20564}" type="slidenum">
              <a:rPr lang="en-US" smtClean="0"/>
              <a:t>5</a:t>
            </a:fld>
            <a:endParaRPr lang="en-US"/>
          </a:p>
        </p:txBody>
      </p:sp>
    </p:spTree>
    <p:extLst>
      <p:ext uri="{BB962C8B-B14F-4D97-AF65-F5344CB8AC3E}">
        <p14:creationId xmlns:p14="http://schemas.microsoft.com/office/powerpoint/2010/main" val="1334948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Hang and display art works that the kids worked on in previous weeks.  Then send invitations to relatives and friends to come attend the museum and vote for their child’s artwork. </a:t>
            </a:r>
          </a:p>
          <a:p>
            <a:endParaRPr lang="en-US" dirty="0"/>
          </a:p>
        </p:txBody>
      </p:sp>
      <p:sp>
        <p:nvSpPr>
          <p:cNvPr id="4" name="Slide Number Placeholder 3"/>
          <p:cNvSpPr>
            <a:spLocks noGrp="1"/>
          </p:cNvSpPr>
          <p:nvPr>
            <p:ph type="sldNum" sz="quarter" idx="10"/>
          </p:nvPr>
        </p:nvSpPr>
        <p:spPr/>
        <p:txBody>
          <a:bodyPr/>
          <a:lstStyle/>
          <a:p>
            <a:fld id="{341D06CA-295C-44A9-ABAE-901836F20564}" type="slidenum">
              <a:rPr lang="en-US" smtClean="0"/>
              <a:t>6</a:t>
            </a:fld>
            <a:endParaRPr lang="en-US"/>
          </a:p>
        </p:txBody>
      </p:sp>
    </p:spTree>
    <p:extLst>
      <p:ext uri="{BB962C8B-B14F-4D97-AF65-F5344CB8AC3E}">
        <p14:creationId xmlns:p14="http://schemas.microsoft.com/office/powerpoint/2010/main" val="1784484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Organize “museum” tours and at the end of the event announce the blue ribbon winners.  You will</a:t>
            </a:r>
            <a:r>
              <a:rPr lang="en-US" sz="1200" baseline="0" dirty="0" smtClean="0">
                <a:solidFill>
                  <a:schemeClr val="tx1"/>
                </a:solidFill>
              </a:rPr>
              <a:t> meet tons of </a:t>
            </a:r>
            <a:r>
              <a:rPr lang="en-US" sz="1200" baseline="0" dirty="0" smtClean="0">
                <a:solidFill>
                  <a:schemeClr val="tx1"/>
                </a:solidFill>
              </a:rPr>
              <a:t>kids!</a:t>
            </a:r>
            <a:r>
              <a:rPr lang="en-US" sz="1100" baseline="0" dirty="0" smtClean="0">
                <a:solidFill>
                  <a:schemeClr val="tx1"/>
                </a:solidFill>
              </a:rPr>
              <a:t>  </a:t>
            </a:r>
            <a:r>
              <a:rPr lang="en-US" dirty="0" smtClean="0"/>
              <a:t>You </a:t>
            </a:r>
            <a:r>
              <a:rPr lang="en-US" dirty="0" smtClean="0"/>
              <a:t>will meet tons of kids!</a:t>
            </a:r>
            <a:endParaRPr lang="en-US" dirty="0"/>
          </a:p>
        </p:txBody>
      </p:sp>
      <p:sp>
        <p:nvSpPr>
          <p:cNvPr id="4" name="Slide Number Placeholder 3"/>
          <p:cNvSpPr>
            <a:spLocks noGrp="1"/>
          </p:cNvSpPr>
          <p:nvPr>
            <p:ph type="sldNum" sz="quarter" idx="10"/>
          </p:nvPr>
        </p:nvSpPr>
        <p:spPr/>
        <p:txBody>
          <a:bodyPr/>
          <a:lstStyle/>
          <a:p>
            <a:fld id="{341D06CA-295C-44A9-ABAE-901836F20564}" type="slidenum">
              <a:rPr lang="en-US" smtClean="0"/>
              <a:t>7</a:t>
            </a:fld>
            <a:endParaRPr lang="en-US"/>
          </a:p>
        </p:txBody>
      </p:sp>
    </p:spTree>
    <p:extLst>
      <p:ext uri="{BB962C8B-B14F-4D97-AF65-F5344CB8AC3E}">
        <p14:creationId xmlns:p14="http://schemas.microsoft.com/office/powerpoint/2010/main" val="585640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n w="0"/>
                <a:solidFill>
                  <a:schemeClr val="accent1"/>
                </a:solidFill>
                <a:effectLst>
                  <a:outerShdw blurRad="38100" dist="25400" dir="5400000" algn="ctr" rotWithShape="0">
                    <a:srgbClr val="6E747A">
                      <a:alpha val="43000"/>
                    </a:srgbClr>
                  </a:outerShdw>
                </a:effectLst>
              </a:rPr>
              <a:t>3. </a:t>
            </a:r>
            <a:r>
              <a:rPr lang="en-US" sz="1200" b="1" cap="none" spc="0" dirty="0" smtClean="0">
                <a:ln w="0"/>
                <a:solidFill>
                  <a:schemeClr val="accent1"/>
                </a:solidFill>
                <a:effectLst>
                  <a:outerShdw blurRad="38100" dist="25400" dir="5400000" algn="ctr" rotWithShape="0">
                    <a:srgbClr val="6E747A">
                      <a:alpha val="43000"/>
                    </a:srgbClr>
                  </a:outerShdw>
                </a:effectLst>
              </a:rPr>
              <a:t>Games Tournaments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cap="none" spc="0" dirty="0" smtClean="0">
              <a:ln w="0"/>
              <a:solidFill>
                <a:schemeClr val="accent1"/>
              </a:solidFill>
              <a:effectLst>
                <a:outerShdw blurRad="38100" dist="25400" dir="5400000" algn="ctr" rotWithShape="0">
                  <a:srgbClr val="6E747A">
                    <a:alpha val="43000"/>
                  </a:srgbClr>
                </a:outerShdw>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Have a game night and turn it into a tournament. Use of electronic gadgets can be allowed.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cap="none" spc="0" dirty="0" smtClean="0">
              <a:ln w="0"/>
              <a:solidFill>
                <a:schemeClr val="accent1"/>
              </a:solidFill>
              <a:effectLst>
                <a:outerShdw blurRad="38100" dist="25400" dir="5400000" algn="ctr" rotWithShape="0">
                  <a:srgbClr val="6E747A">
                    <a:alpha val="43000"/>
                  </a:srgbClr>
                </a:outerShdw>
              </a:effectLst>
            </a:endParaRPr>
          </a:p>
          <a:p>
            <a:endParaRPr lang="en-US" dirty="0"/>
          </a:p>
        </p:txBody>
      </p:sp>
      <p:sp>
        <p:nvSpPr>
          <p:cNvPr id="4" name="Slide Number Placeholder 3"/>
          <p:cNvSpPr>
            <a:spLocks noGrp="1"/>
          </p:cNvSpPr>
          <p:nvPr>
            <p:ph type="sldNum" sz="quarter" idx="10"/>
          </p:nvPr>
        </p:nvSpPr>
        <p:spPr/>
        <p:txBody>
          <a:bodyPr/>
          <a:lstStyle/>
          <a:p>
            <a:fld id="{341D06CA-295C-44A9-ABAE-901836F20564}" type="slidenum">
              <a:rPr lang="en-US" smtClean="0"/>
              <a:t>8</a:t>
            </a:fld>
            <a:endParaRPr lang="en-US"/>
          </a:p>
        </p:txBody>
      </p:sp>
    </p:spTree>
    <p:extLst>
      <p:ext uri="{BB962C8B-B14F-4D97-AF65-F5344CB8AC3E}">
        <p14:creationId xmlns:p14="http://schemas.microsoft.com/office/powerpoint/2010/main" val="1660760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2">
                    <a:lumMod val="10000"/>
                  </a:schemeClr>
                </a:solidFill>
              </a:rPr>
              <a:t>You can have an area for Checkers Champions, Super Sorry Players and Millionaire Monopoly Guys. This is a laid back way to get to know new kids.</a:t>
            </a:r>
          </a:p>
          <a:p>
            <a:endParaRPr lang="en-US" dirty="0"/>
          </a:p>
        </p:txBody>
      </p:sp>
      <p:sp>
        <p:nvSpPr>
          <p:cNvPr id="4" name="Slide Number Placeholder 3"/>
          <p:cNvSpPr>
            <a:spLocks noGrp="1"/>
          </p:cNvSpPr>
          <p:nvPr>
            <p:ph type="sldNum" sz="quarter" idx="10"/>
          </p:nvPr>
        </p:nvSpPr>
        <p:spPr/>
        <p:txBody>
          <a:bodyPr/>
          <a:lstStyle/>
          <a:p>
            <a:fld id="{341D06CA-295C-44A9-ABAE-901836F20564}" type="slidenum">
              <a:rPr lang="en-US" smtClean="0"/>
              <a:t>9</a:t>
            </a:fld>
            <a:endParaRPr lang="en-US"/>
          </a:p>
        </p:txBody>
      </p:sp>
    </p:spTree>
    <p:extLst>
      <p:ext uri="{BB962C8B-B14F-4D97-AF65-F5344CB8AC3E}">
        <p14:creationId xmlns:p14="http://schemas.microsoft.com/office/powerpoint/2010/main" val="1602750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0"/>
            <a:ext cx="752475"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innerShdw blurRad="63500" dist="50800" dir="18900000">
                  <a:prstClr val="black">
                    <a:alpha val="50000"/>
                  </a:prstClr>
                </a:innerShdw>
              </a:effectLst>
            </a:endParaRPr>
          </a:p>
        </p:txBody>
      </p:sp>
      <p:sp>
        <p:nvSpPr>
          <p:cNvPr id="2" name="Title 1"/>
          <p:cNvSpPr>
            <a:spLocks noGrp="1"/>
          </p:cNvSpPr>
          <p:nvPr>
            <p:ph type="ctrTitle"/>
          </p:nvPr>
        </p:nvSpPr>
        <p:spPr>
          <a:xfrm>
            <a:off x="1216152" y="1267485"/>
            <a:ext cx="7235981" cy="5133316"/>
          </a:xfrm>
        </p:spPr>
        <p:txBody>
          <a:bodyPr/>
          <a:lstStyle>
            <a:lvl1pPr>
              <a:defRPr sz="11500"/>
            </a:lvl1pPr>
          </a:lstStyle>
          <a:p>
            <a:r>
              <a:rPr lang="en-US" smtClean="0"/>
              <a:t>Click to edit Master title style</a:t>
            </a:r>
            <a:endParaRPr lang="en-US" dirty="0"/>
          </a:p>
        </p:txBody>
      </p:sp>
      <p:sp>
        <p:nvSpPr>
          <p:cNvPr id="3" name="Subtitle 2"/>
          <p:cNvSpPr>
            <a:spLocks noGrp="1"/>
          </p:cNvSpPr>
          <p:nvPr>
            <p:ph type="subTitle" idx="1"/>
          </p:nvPr>
        </p:nvSpPr>
        <p:spPr>
          <a:xfrm>
            <a:off x="1216151" y="201702"/>
            <a:ext cx="6189583" cy="949569"/>
          </a:xfrm>
        </p:spPr>
        <p:txBody>
          <a:bodyPr>
            <a:normAutofit/>
          </a:bodyPr>
          <a:lstStyle>
            <a:lvl1pPr marL="0" indent="0" algn="r">
              <a:buNone/>
              <a:defRPr sz="2400">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E184C78-D62E-4A16-B08C-BDBFD8BC33E4}" type="datetimeFigureOut">
              <a:rPr lang="en-US" smtClean="0"/>
              <a:t>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150469" y="236415"/>
            <a:ext cx="785301" cy="365125"/>
          </a:xfrm>
        </p:spPr>
        <p:txBody>
          <a:bodyPr/>
          <a:lstStyle>
            <a:lvl1pPr>
              <a:defRPr sz="1400"/>
            </a:lvl1pPr>
          </a:lstStyle>
          <a:p>
            <a:fld id="{E412F503-2403-40F7-B2A8-D8C7F327FD76}" type="slidenum">
              <a:rPr lang="en-US" smtClean="0"/>
              <a:t>‹#›</a:t>
            </a:fld>
            <a:endParaRPr lang="en-US"/>
          </a:p>
        </p:txBody>
      </p:sp>
      <p:grpSp>
        <p:nvGrpSpPr>
          <p:cNvPr id="7" name="Group 6"/>
          <p:cNvGrpSpPr/>
          <p:nvPr/>
        </p:nvGrpSpPr>
        <p:grpSpPr>
          <a:xfrm>
            <a:off x="7467600" y="209550"/>
            <a:ext cx="657226" cy="431800"/>
            <a:chOff x="7467600" y="209550"/>
            <a:chExt cx="657226" cy="431800"/>
          </a:xfrm>
          <a:solidFill>
            <a:schemeClr val="tx2">
              <a:lumMod val="60000"/>
              <a:lumOff val="40000"/>
            </a:schemeClr>
          </a:solidFill>
        </p:grpSpPr>
        <p:sp>
          <p:nvSpPr>
            <p:cNvPr id="8" name="Freeform 5"/>
            <p:cNvSpPr>
              <a:spLocks/>
            </p:cNvSpPr>
            <p:nvPr/>
          </p:nvSpPr>
          <p:spPr bwMode="auto">
            <a:xfrm>
              <a:off x="7467600"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5"/>
            <p:cNvSpPr>
              <a:spLocks/>
            </p:cNvSpPr>
            <p:nvPr/>
          </p:nvSpPr>
          <p:spPr bwMode="auto">
            <a:xfrm>
              <a:off x="7677151"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5"/>
            <p:cNvSpPr>
              <a:spLocks/>
            </p:cNvSpPr>
            <p:nvPr/>
          </p:nvSpPr>
          <p:spPr bwMode="auto">
            <a:xfrm>
              <a:off x="7881939"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50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par>
                          <p:cTn id="8" fill="hold">
                            <p:stCondLst>
                              <p:cond delay="2500"/>
                            </p:stCondLst>
                            <p:childTnLst>
                              <p:par>
                                <p:cTn id="9" presetID="10" presetClass="entr" presetSubtype="0" fill="hold" grpId="1"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184C78-D62E-4A16-B08C-BDBFD8BC33E4}" type="datetimeFigureOut">
              <a:rPr lang="en-US" smtClean="0"/>
              <a:t>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12F503-2403-40F7-B2A8-D8C7F327FD76}"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184C78-D62E-4A16-B08C-BDBFD8BC33E4}" type="datetimeFigureOut">
              <a:rPr lang="en-US" smtClean="0"/>
              <a:t>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12F503-2403-40F7-B2A8-D8C7F327FD76}"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257800"/>
            <a:ext cx="7239000" cy="1143000"/>
          </a:xfrm>
        </p:spPr>
        <p:txBody>
          <a:bodyPr>
            <a:noAutofit/>
          </a:bodyPr>
          <a:lstStyle>
            <a:lvl1pPr algn="l">
              <a:defRPr sz="7200" baseline="0">
                <a:ln w="12700">
                  <a:solidFill>
                    <a:schemeClr val="tx2"/>
                  </a:solidFill>
                </a:ln>
              </a:defRPr>
            </a:lvl1pPr>
          </a:lstStyle>
          <a:p>
            <a:r>
              <a:rPr lang="en-US" smtClean="0"/>
              <a:t>Click to edit Master title style</a:t>
            </a:r>
            <a:endParaRPr lang="en-US" dirty="0"/>
          </a:p>
        </p:txBody>
      </p:sp>
      <p:sp>
        <p:nvSpPr>
          <p:cNvPr id="3" name="Content Placeholder 2"/>
          <p:cNvSpPr>
            <a:spLocks noGrp="1"/>
          </p:cNvSpPr>
          <p:nvPr>
            <p:ph idx="1"/>
          </p:nvPr>
        </p:nvSpPr>
        <p:spPr>
          <a:xfrm>
            <a:off x="1219200" y="838200"/>
            <a:ext cx="7467600" cy="4419600"/>
          </a:xfrm>
        </p:spPr>
        <p:txBody>
          <a:bodyPr>
            <a:normAutofit/>
          </a:bodyPr>
          <a:lstStyle>
            <a:lvl1pPr>
              <a:defRPr sz="2800"/>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E184C78-D62E-4A16-B08C-BDBFD8BC33E4}" type="datetimeFigureOut">
              <a:rPr lang="en-US" smtClean="0"/>
              <a:t>2/4/16</a:t>
            </a:fld>
            <a:endParaRPr lang="en-US"/>
          </a:p>
        </p:txBody>
      </p:sp>
      <p:sp>
        <p:nvSpPr>
          <p:cNvPr id="10" name="Slide Number Placeholder 9"/>
          <p:cNvSpPr>
            <a:spLocks noGrp="1"/>
          </p:cNvSpPr>
          <p:nvPr>
            <p:ph type="sldNum" sz="quarter" idx="11"/>
          </p:nvPr>
        </p:nvSpPr>
        <p:spPr/>
        <p:txBody>
          <a:bodyPr/>
          <a:lstStyle/>
          <a:p>
            <a:fld id="{E412F503-2403-40F7-B2A8-D8C7F327FD76}" type="slidenum">
              <a:rPr lang="en-US" smtClean="0"/>
              <a:t>‹#›</a:t>
            </a:fld>
            <a:endParaRPr lang="en-US"/>
          </a:p>
        </p:txBody>
      </p:sp>
      <p:sp>
        <p:nvSpPr>
          <p:cNvPr id="12" name="Footer Placeholder 11"/>
          <p:cNvSpPr>
            <a:spLocks noGrp="1"/>
          </p:cNvSpPr>
          <p:nvPr>
            <p:ph type="ftr" sz="quarter" idx="12"/>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19199" y="4484080"/>
            <a:ext cx="7239001" cy="762000"/>
          </a:xfrm>
        </p:spPr>
        <p:txBody>
          <a:bodyPr bIns="0"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3" name="Title 1"/>
          <p:cNvSpPr>
            <a:spLocks noGrp="1"/>
          </p:cNvSpPr>
          <p:nvPr>
            <p:ph type="title"/>
          </p:nvPr>
        </p:nvSpPr>
        <p:spPr>
          <a:xfrm>
            <a:off x="1219200" y="5257800"/>
            <a:ext cx="7239000" cy="1143000"/>
          </a:xfrm>
        </p:spPr>
        <p:txBody>
          <a:bodyPr>
            <a:noAutofit/>
          </a:bodyPr>
          <a:lstStyle>
            <a:lvl1pPr algn="l">
              <a:defRPr sz="7200" baseline="0">
                <a:ln w="12700">
                  <a:solidFill>
                    <a:schemeClr val="tx2"/>
                  </a:solidFill>
                </a:ln>
              </a:defRPr>
            </a:lvl1pPr>
          </a:lstStyle>
          <a:p>
            <a:r>
              <a:rPr lang="en-US" smtClean="0"/>
              <a:t>Click to edit Master title style</a:t>
            </a:r>
            <a:endParaRPr lang="en-US" dirty="0"/>
          </a:p>
        </p:txBody>
      </p:sp>
      <p:sp>
        <p:nvSpPr>
          <p:cNvPr id="19" name="Date Placeholder 18"/>
          <p:cNvSpPr>
            <a:spLocks noGrp="1"/>
          </p:cNvSpPr>
          <p:nvPr>
            <p:ph type="dt" sz="half" idx="10"/>
          </p:nvPr>
        </p:nvSpPr>
        <p:spPr/>
        <p:txBody>
          <a:bodyPr/>
          <a:lstStyle/>
          <a:p>
            <a:fld id="{6E184C78-D62E-4A16-B08C-BDBFD8BC33E4}" type="datetimeFigureOut">
              <a:rPr lang="en-US" smtClean="0"/>
              <a:t>2/4/16</a:t>
            </a:fld>
            <a:endParaRPr lang="en-US"/>
          </a:p>
        </p:txBody>
      </p:sp>
      <p:sp>
        <p:nvSpPr>
          <p:cNvPr id="20" name="Slide Number Placeholder 19"/>
          <p:cNvSpPr>
            <a:spLocks noGrp="1"/>
          </p:cNvSpPr>
          <p:nvPr>
            <p:ph type="sldNum" sz="quarter" idx="11"/>
          </p:nvPr>
        </p:nvSpPr>
        <p:spPr/>
        <p:txBody>
          <a:bodyPr/>
          <a:lstStyle/>
          <a:p>
            <a:fld id="{E412F503-2403-40F7-B2A8-D8C7F327FD76}" type="slidenum">
              <a:rPr lang="en-US" smtClean="0"/>
              <a:t>‹#›</a:t>
            </a:fld>
            <a:endParaRPr lang="en-US"/>
          </a:p>
        </p:txBody>
      </p:sp>
      <p:sp>
        <p:nvSpPr>
          <p:cNvPr id="21" name="Footer Placeholder 20"/>
          <p:cNvSpPr>
            <a:spLocks noGrp="1"/>
          </p:cNvSpPr>
          <p:nvPr>
            <p:ph type="ftr" sz="quarter" idx="12"/>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6E184C78-D62E-4A16-B08C-BDBFD8BC33E4}" type="datetimeFigureOut">
              <a:rPr lang="en-US" smtClean="0"/>
              <a:t>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12F503-2403-40F7-B2A8-D8C7F327FD76}" type="slidenum">
              <a:rPr lang="en-US" smtClean="0"/>
              <a:t>‹#›</a:t>
            </a:fld>
            <a:endParaRPr lang="en-US"/>
          </a:p>
        </p:txBody>
      </p:sp>
      <p:sp>
        <p:nvSpPr>
          <p:cNvPr id="9" name="Content Placeholder 8"/>
          <p:cNvSpPr>
            <a:spLocks noGrp="1"/>
          </p:cNvSpPr>
          <p:nvPr>
            <p:ph sz="quarter" idx="13"/>
          </p:nvPr>
        </p:nvSpPr>
        <p:spPr>
          <a:xfrm>
            <a:off x="1216152" y="841248"/>
            <a:ext cx="3730752" cy="43891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5102352" y="841248"/>
            <a:ext cx="3730752" cy="43891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19200" y="841248"/>
            <a:ext cx="3733800" cy="533400"/>
          </a:xfrm>
        </p:spPr>
        <p:txBody>
          <a:bodyPr anchor="t">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5105400" y="841248"/>
            <a:ext cx="3735267" cy="533400"/>
          </a:xfrm>
        </p:spPr>
        <p:txBody>
          <a:bodyPr anchor="t">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6E184C78-D62E-4A16-B08C-BDBFD8BC33E4}" type="datetimeFigureOut">
              <a:rPr lang="en-US" smtClean="0"/>
              <a:t>2/4/16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12F503-2403-40F7-B2A8-D8C7F327FD76}" type="slidenum">
              <a:rPr lang="en-US" smtClean="0"/>
              <a:t>‹#›</a:t>
            </a:fld>
            <a:endParaRPr lang="en-US"/>
          </a:p>
        </p:txBody>
      </p:sp>
      <p:sp>
        <p:nvSpPr>
          <p:cNvPr id="11" name="Content Placeholder 10"/>
          <p:cNvSpPr>
            <a:spLocks noGrp="1"/>
          </p:cNvSpPr>
          <p:nvPr>
            <p:ph sz="quarter" idx="13"/>
          </p:nvPr>
        </p:nvSpPr>
        <p:spPr>
          <a:xfrm>
            <a:off x="1216152" y="1380744"/>
            <a:ext cx="3730752" cy="38404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14"/>
          </p:nvPr>
        </p:nvSpPr>
        <p:spPr>
          <a:xfrm>
            <a:off x="5102352" y="1380743"/>
            <a:ext cx="3730752" cy="38404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E184C78-D62E-4A16-B08C-BDBFD8BC33E4}" type="datetimeFigureOut">
              <a:rPr lang="en-US" smtClean="0"/>
              <a:t>2/4/16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12F503-2403-40F7-B2A8-D8C7F327FD76}"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E184C78-D62E-4A16-B08C-BDBFD8BC33E4}" type="datetimeFigureOut">
              <a:rPr lang="en-US" smtClean="0"/>
              <a:t>2/4/16</a:t>
            </a:fld>
            <a:endParaRPr lang="en-US"/>
          </a:p>
        </p:txBody>
      </p:sp>
      <p:sp>
        <p:nvSpPr>
          <p:cNvPr id="6" name="Slide Number Placeholder 5"/>
          <p:cNvSpPr>
            <a:spLocks noGrp="1"/>
          </p:cNvSpPr>
          <p:nvPr>
            <p:ph type="sldNum" sz="quarter" idx="11"/>
          </p:nvPr>
        </p:nvSpPr>
        <p:spPr/>
        <p:txBody>
          <a:bodyPr/>
          <a:lstStyle/>
          <a:p>
            <a:fld id="{E412F503-2403-40F7-B2A8-D8C7F327FD76}" type="slidenum">
              <a:rPr lang="en-US" smtClean="0"/>
              <a:t>‹#›</a:t>
            </a:fld>
            <a:endParaRPr lang="en-US"/>
          </a:p>
        </p:txBody>
      </p:sp>
      <p:sp>
        <p:nvSpPr>
          <p:cNvPr id="7" name="Footer Placeholder 6"/>
          <p:cNvSpPr>
            <a:spLocks noGrp="1"/>
          </p:cNvSpPr>
          <p:nvPr>
            <p:ph type="ftr" sz="quarter" idx="12"/>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00" y="395287"/>
            <a:ext cx="3008313" cy="1162050"/>
          </a:xfrm>
        </p:spPr>
        <p:txBody>
          <a:bodyPr anchor="b"/>
          <a:lstStyle>
            <a:lvl1pPr algn="l">
              <a:defRPr sz="2000" b="1">
                <a:ln>
                  <a:noFill/>
                </a:ln>
                <a:solidFill>
                  <a:srgbClr val="FF7605"/>
                </a:solidFill>
                <a:effectLs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5715000" y="1557337"/>
            <a:ext cx="3008313" cy="43862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Content Placeholder 13"/>
          <p:cNvSpPr>
            <a:spLocks noGrp="1"/>
          </p:cNvSpPr>
          <p:nvPr>
            <p:ph sz="quarter" idx="13"/>
          </p:nvPr>
        </p:nvSpPr>
        <p:spPr>
          <a:xfrm>
            <a:off x="914400" y="381000"/>
            <a:ext cx="4800600" cy="594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8"/>
          <p:cNvSpPr>
            <a:spLocks noGrp="1"/>
          </p:cNvSpPr>
          <p:nvPr>
            <p:ph type="dt" sz="half" idx="14"/>
          </p:nvPr>
        </p:nvSpPr>
        <p:spPr/>
        <p:txBody>
          <a:bodyPr/>
          <a:lstStyle/>
          <a:p>
            <a:fld id="{6E184C78-D62E-4A16-B08C-BDBFD8BC33E4}" type="datetimeFigureOut">
              <a:rPr lang="en-US" smtClean="0"/>
              <a:t>2/4/16</a:t>
            </a:fld>
            <a:endParaRPr lang="en-US"/>
          </a:p>
        </p:txBody>
      </p:sp>
      <p:sp>
        <p:nvSpPr>
          <p:cNvPr id="10" name="Slide Number Placeholder 9"/>
          <p:cNvSpPr>
            <a:spLocks noGrp="1"/>
          </p:cNvSpPr>
          <p:nvPr>
            <p:ph type="sldNum" sz="quarter" idx="15"/>
          </p:nvPr>
        </p:nvSpPr>
        <p:spPr/>
        <p:txBody>
          <a:bodyPr/>
          <a:lstStyle/>
          <a:p>
            <a:fld id="{E412F503-2403-40F7-B2A8-D8C7F327FD76}" type="slidenum">
              <a:rPr lang="en-US" smtClean="0"/>
              <a:t>‹#›</a:t>
            </a:fld>
            <a:endParaRPr lang="en-US"/>
          </a:p>
        </p:txBody>
      </p:sp>
      <p:sp>
        <p:nvSpPr>
          <p:cNvPr id="13" name="Footer Placeholder 12"/>
          <p:cNvSpPr>
            <a:spLocks noGrp="1"/>
          </p:cNvSpPr>
          <p:nvPr>
            <p:ph type="ftr" sz="quarter" idx="16"/>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624754"/>
            <a:ext cx="5486400" cy="404446"/>
          </a:xfrm>
        </p:spPr>
        <p:txBody>
          <a:bodyPr bIns="0" anchor="b"/>
          <a:lstStyle>
            <a:lvl1pPr algn="l">
              <a:defRPr sz="2000" b="1">
                <a:ln w="12700">
                  <a:noFill/>
                </a:ln>
                <a:solidFill>
                  <a:schemeClr val="tx1"/>
                </a:solidFill>
                <a:effectLst/>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323975" y="381000"/>
            <a:ext cx="5867400" cy="40814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219200" y="5029200"/>
            <a:ext cx="4038600" cy="1371600"/>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184C78-D62E-4A16-B08C-BDBFD8BC33E4}" type="datetimeFigureOut">
              <a:rPr lang="en-US" smtClean="0"/>
              <a:t>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12F503-2403-40F7-B2A8-D8C7F327FD76}" type="slidenum">
              <a:rPr lang="en-US" smtClean="0"/>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228600" cy="6858000"/>
          </a:xfrm>
          <a:prstGeom prst="rect">
            <a:avLst/>
          </a:prstGeom>
          <a:gradFill>
            <a:gsLst>
              <a:gs pos="0">
                <a:schemeClr val="accent1"/>
              </a:gs>
              <a:gs pos="52000">
                <a:schemeClr val="accent6">
                  <a:lumMod val="75000"/>
                </a:schemeClr>
              </a:gs>
              <a:gs pos="100000">
                <a:schemeClr val="accent6">
                  <a:lumMod val="50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innerShdw blurRad="63500" dist="50800" dir="18900000">
                  <a:prstClr val="black">
                    <a:alpha val="50000"/>
                  </a:prstClr>
                </a:innerShdw>
              </a:effectLst>
            </a:endParaRPr>
          </a:p>
        </p:txBody>
      </p:sp>
      <p:sp>
        <p:nvSpPr>
          <p:cNvPr id="13" name="Rectangle 12"/>
          <p:cNvSpPr/>
          <p:nvPr/>
        </p:nvSpPr>
        <p:spPr>
          <a:xfrm>
            <a:off x="0" y="0"/>
            <a:ext cx="228600"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innerShdw blurRad="63500" dist="50800" dir="18900000">
                  <a:prstClr val="black">
                    <a:alpha val="50000"/>
                  </a:prstClr>
                </a:innerShdw>
              </a:effectLst>
            </a:endParaRPr>
          </a:p>
        </p:txBody>
      </p:sp>
      <p:sp>
        <p:nvSpPr>
          <p:cNvPr id="2" name="Title Placeholder 1"/>
          <p:cNvSpPr>
            <a:spLocks noGrp="1"/>
          </p:cNvSpPr>
          <p:nvPr>
            <p:ph type="title"/>
          </p:nvPr>
        </p:nvSpPr>
        <p:spPr>
          <a:xfrm>
            <a:off x="1219200" y="5257800"/>
            <a:ext cx="7239000" cy="1143000"/>
          </a:xfrm>
          <a:prstGeom prst="rect">
            <a:avLst/>
          </a:prstGeom>
        </p:spPr>
        <p:txBody>
          <a:bodyPr vert="horz" lIns="91440" tIns="45720" rIns="91440" bIns="45720" rtlCol="0" anchor="b">
            <a:noAutofit/>
          </a:bodyPr>
          <a:lstStyle/>
          <a:p>
            <a:endParaRPr lang="en-US" dirty="0"/>
          </a:p>
        </p:txBody>
      </p:sp>
      <p:sp>
        <p:nvSpPr>
          <p:cNvPr id="3" name="Text Placeholder 2"/>
          <p:cNvSpPr>
            <a:spLocks noGrp="1"/>
          </p:cNvSpPr>
          <p:nvPr>
            <p:ph type="body" idx="1"/>
          </p:nvPr>
        </p:nvSpPr>
        <p:spPr>
          <a:xfrm>
            <a:off x="1219200" y="838200"/>
            <a:ext cx="7467600" cy="4419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1259680" y="6553200"/>
            <a:ext cx="7162800" cy="228600"/>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endParaRPr lang="en-US"/>
          </a:p>
        </p:txBody>
      </p:sp>
      <p:sp>
        <p:nvSpPr>
          <p:cNvPr id="6" name="Slide Number Placeholder 5"/>
          <p:cNvSpPr>
            <a:spLocks noGrp="1"/>
          </p:cNvSpPr>
          <p:nvPr>
            <p:ph type="sldNum" sz="quarter" idx="4"/>
          </p:nvPr>
        </p:nvSpPr>
        <p:spPr>
          <a:xfrm>
            <a:off x="8686800" y="5740400"/>
            <a:ext cx="381000" cy="365125"/>
          </a:xfrm>
          <a:prstGeom prst="rect">
            <a:avLst/>
          </a:prstGeom>
        </p:spPr>
        <p:txBody>
          <a:bodyPr vert="horz" lIns="91440" tIns="45720" rIns="91440" bIns="45720" rtlCol="0" anchor="ctr"/>
          <a:lstStyle>
            <a:lvl1pPr algn="l">
              <a:defRPr sz="1200" b="0">
                <a:solidFill>
                  <a:schemeClr val="tx2">
                    <a:lumMod val="60000"/>
                    <a:lumOff val="40000"/>
                  </a:schemeClr>
                </a:solidFill>
              </a:defRPr>
            </a:lvl1pPr>
          </a:lstStyle>
          <a:p>
            <a:fld id="{E412F503-2403-40F7-B2A8-D8C7F327FD76}" type="slidenum">
              <a:rPr lang="en-US" smtClean="0"/>
              <a:t>‹#›</a:t>
            </a:fld>
            <a:endParaRPr lang="en-US"/>
          </a:p>
        </p:txBody>
      </p:sp>
      <p:sp>
        <p:nvSpPr>
          <p:cNvPr id="16" name="Freeform 5"/>
          <p:cNvSpPr>
            <a:spLocks/>
          </p:cNvSpPr>
          <p:nvPr/>
        </p:nvSpPr>
        <p:spPr bwMode="auto">
          <a:xfrm>
            <a:off x="8453438" y="571500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solidFill>
            <a:schemeClr val="tx2">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Date Placeholder 3"/>
          <p:cNvSpPr>
            <a:spLocks noGrp="1"/>
          </p:cNvSpPr>
          <p:nvPr>
            <p:ph type="dt" sz="half" idx="2"/>
          </p:nvPr>
        </p:nvSpPr>
        <p:spPr>
          <a:xfrm rot="16200000">
            <a:off x="-1198682" y="4821116"/>
            <a:ext cx="2625969" cy="228600"/>
          </a:xfrm>
          <a:prstGeom prst="rect">
            <a:avLst/>
          </a:prstGeom>
        </p:spPr>
        <p:txBody>
          <a:bodyPr vert="horz" lIns="91440" tIns="45720" rIns="91440" bIns="45720" rtlCol="0" anchor="ctr"/>
          <a:lstStyle>
            <a:lvl1pPr algn="l">
              <a:defRPr sz="1200">
                <a:solidFill>
                  <a:srgbClr val="FFFFFF"/>
                </a:solidFill>
              </a:defRPr>
            </a:lvl1pPr>
          </a:lstStyle>
          <a:p>
            <a:fld id="{6E184C78-D62E-4A16-B08C-BDBFD8BC33E4}" type="datetimeFigureOut">
              <a:rPr lang="en-US" smtClean="0"/>
              <a:t>2/4/16</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50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par>
                          <p:cTn id="8" fill="hold">
                            <p:stCondLst>
                              <p:cond delay="2500"/>
                            </p:stCondLst>
                            <p:childTnLst>
                              <p:par>
                                <p:cTn id="9" presetID="10" presetClass="entr" presetSubtype="0" fill="hold" grpId="1"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txStyles>
    <p:titleStyle>
      <a:lvl1pPr algn="l" defTabSz="914400" rtl="0" eaLnBrk="1" latinLnBrk="0" hangingPunct="1">
        <a:spcBef>
          <a:spcPct val="0"/>
        </a:spcBef>
        <a:buNone/>
        <a:defRPr sz="7200" b="1" kern="1200">
          <a:ln w="12700">
            <a:solidFill>
              <a:schemeClr val="tx2"/>
            </a:solidFill>
          </a:ln>
          <a:solidFill>
            <a:schemeClr val="bg1"/>
          </a:solidFill>
          <a:effectLst>
            <a:outerShdw blurRad="50800" dist="38100" dir="8100000" algn="tr"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Calibri"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Clr>
          <a:schemeClr val="tx1"/>
        </a:buClr>
        <a:buFont typeface="Calibri" pitchFamily="34" charset="0"/>
        <a:buChar char="&gt;"/>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Calibri"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tiff"/><Relationship Id="rId5" Type="http://schemas.openxmlformats.org/officeDocument/2006/relationships/image" Target="../media/image17.tif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wmf"/><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3.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4.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5.gif"/></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tiff"/><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10.tiff"/></Relationships>
</file>

<file path=ppt/slides/_rels/slide8.xml.rels><?xml version="1.0" encoding="UTF-8" standalone="yes"?>
<Relationships xmlns="http://schemas.openxmlformats.org/package/2006/relationships"><Relationship Id="rId3" Type="http://schemas.openxmlformats.org/officeDocument/2006/relationships/image" Target="../media/image11.gif"/><Relationship Id="rId4" Type="http://schemas.openxmlformats.org/officeDocument/2006/relationships/image" Target="../media/image12.jpeg"/><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1292" y="-384060"/>
            <a:ext cx="8062708" cy="4572000"/>
          </a:xfrm>
        </p:spPr>
        <p:txBody>
          <a:bodyPr/>
          <a:lstStyle/>
          <a:p>
            <a:r>
              <a:rPr lang="en-US" sz="8800" dirty="0">
                <a:solidFill>
                  <a:srgbClr val="0070C0"/>
                </a:solidFill>
                <a:latin typeface="Arial Rounded MT Bold" charset="0"/>
                <a:ea typeface="Arial Rounded MT Bold" charset="0"/>
                <a:cs typeface="Arial Rounded MT Bold" charset="0"/>
              </a:rPr>
              <a:t>7</a:t>
            </a:r>
            <a:r>
              <a:rPr lang="en-US" sz="8800" dirty="0" smtClean="0">
                <a:solidFill>
                  <a:srgbClr val="0070C0"/>
                </a:solidFill>
                <a:latin typeface="Arial Rounded MT Bold" charset="0"/>
                <a:ea typeface="Arial Rounded MT Bold" charset="0"/>
                <a:cs typeface="Arial Rounded MT Bold" charset="0"/>
              </a:rPr>
              <a:t> WAYS TO REACH MORE KIDS</a:t>
            </a:r>
            <a:endParaRPr lang="en-US" sz="8800" dirty="0">
              <a:solidFill>
                <a:srgbClr val="0070C0"/>
              </a:solidFill>
              <a:latin typeface="Arial Rounded MT Bold" charset="0"/>
              <a:ea typeface="Arial Rounded MT Bold" charset="0"/>
              <a:cs typeface="Arial Rounded MT Bold" charset="0"/>
            </a:endParaRPr>
          </a:p>
        </p:txBody>
      </p:sp>
      <p:sp>
        <p:nvSpPr>
          <p:cNvPr id="5" name="TextBox 4"/>
          <p:cNvSpPr txBox="1"/>
          <p:nvPr/>
        </p:nvSpPr>
        <p:spPr>
          <a:xfrm>
            <a:off x="4191000" y="5791200"/>
            <a:ext cx="3720057" cy="954107"/>
          </a:xfrm>
          <a:prstGeom prst="rect">
            <a:avLst/>
          </a:prstGeom>
          <a:noFill/>
        </p:spPr>
        <p:txBody>
          <a:bodyPr wrap="none" rtlCol="0">
            <a:spAutoFit/>
          </a:bodyPr>
          <a:lstStyle/>
          <a:p>
            <a:r>
              <a:rPr lang="en-US" sz="2800" b="1" dirty="0" smtClean="0"/>
              <a:t>     Linda Mei Lin </a:t>
            </a:r>
            <a:r>
              <a:rPr lang="en-US" sz="2800" b="1" dirty="0" err="1" smtClean="0"/>
              <a:t>Koh</a:t>
            </a:r>
            <a:endParaRPr lang="en-US" sz="2800" b="1" dirty="0" smtClean="0"/>
          </a:p>
          <a:p>
            <a:r>
              <a:rPr lang="en-US" sz="2800" b="1" dirty="0" smtClean="0"/>
              <a:t>GC Children’s Ministries</a:t>
            </a:r>
            <a:endParaRPr lang="en-US" sz="2800" b="1" dirty="0"/>
          </a:p>
        </p:txBody>
      </p:sp>
      <p:pic>
        <p:nvPicPr>
          <p:cNvPr id="3" name="Picture 2"/>
          <p:cNvPicPr>
            <a:picLocks noChangeAspect="1"/>
          </p:cNvPicPr>
          <p:nvPr/>
        </p:nvPicPr>
        <p:blipFill>
          <a:blip r:embed="rId3"/>
          <a:stretch>
            <a:fillRect/>
          </a:stretch>
        </p:blipFill>
        <p:spPr>
          <a:xfrm>
            <a:off x="3505200" y="2813219"/>
            <a:ext cx="5638800" cy="2998302"/>
          </a:xfrm>
          <a:prstGeom prst="rect">
            <a:avLst/>
          </a:prstGeom>
        </p:spPr>
      </p:pic>
    </p:spTree>
    <p:extLst>
      <p:ext uri="{BB962C8B-B14F-4D97-AF65-F5344CB8AC3E}">
        <p14:creationId xmlns:p14="http://schemas.microsoft.com/office/powerpoint/2010/main" val="311646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6800" y="6335233"/>
            <a:ext cx="7231912" cy="533400"/>
          </a:xfrm>
        </p:spPr>
        <p:txBody>
          <a:bodyPr/>
          <a:lstStyle/>
          <a:p>
            <a:pPr algn="ctr"/>
            <a:r>
              <a:rPr lang="en-US" sz="4000" dirty="0" smtClean="0"/>
              <a:t> Announce Best Friend </a:t>
            </a:r>
            <a:r>
              <a:rPr lang="en-US" sz="4000" dirty="0"/>
              <a:t>D</a:t>
            </a:r>
            <a:r>
              <a:rPr lang="en-US" sz="4000" dirty="0" smtClean="0"/>
              <a:t>ay </a:t>
            </a:r>
            <a:r>
              <a:rPr lang="en-US" sz="4000" dirty="0"/>
              <a:t>several weeks in advance, send invitations and make personal phone calls to friends. </a:t>
            </a:r>
            <a:r>
              <a:rPr lang="en-US" sz="2800" dirty="0"/>
              <a:t/>
            </a:r>
            <a:br>
              <a:rPr lang="en-US" sz="2800" dirty="0"/>
            </a:br>
            <a:endParaRPr lang="en-US" sz="2800" dirty="0"/>
          </a:p>
        </p:txBody>
      </p:sp>
      <p:pic>
        <p:nvPicPr>
          <p:cNvPr id="5122" name="Picture 2" descr="C:\Users\mugandat\AppData\Local\Microsoft\Windows\Temporary Internet Files\Content.IE5\084ACE84\MP90044646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48294"/>
            <a:ext cx="6019800" cy="3361706"/>
          </a:xfrm>
          <a:prstGeom prst="ellipse">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39251977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188" y="5345582"/>
            <a:ext cx="7772400" cy="1143000"/>
          </a:xfrm>
        </p:spPr>
        <p:txBody>
          <a:bodyPr/>
          <a:lstStyle/>
          <a:p>
            <a:r>
              <a:rPr lang="en-US" sz="6600" dirty="0" smtClean="0">
                <a:ln w="12700">
                  <a:noFill/>
                </a:ln>
                <a:solidFill>
                  <a:srgbClr val="7030A0"/>
                </a:solidFill>
              </a:rPr>
              <a:t>6. Free Tutoring Help</a:t>
            </a:r>
            <a:endParaRPr lang="en-US" dirty="0">
              <a:ln w="12700">
                <a:noFill/>
              </a:ln>
              <a:solidFill>
                <a:srgbClr val="7030A0"/>
              </a:solidFill>
            </a:endParaRPr>
          </a:p>
        </p:txBody>
      </p:sp>
      <p:sp>
        <p:nvSpPr>
          <p:cNvPr id="3" name="Content Placeholder 2"/>
          <p:cNvSpPr>
            <a:spLocks noGrp="1"/>
          </p:cNvSpPr>
          <p:nvPr>
            <p:ph sz="quarter" idx="13"/>
          </p:nvPr>
        </p:nvSpPr>
        <p:spPr>
          <a:xfrm>
            <a:off x="4114800" y="381000"/>
            <a:ext cx="4648200" cy="4389120"/>
          </a:xfrm>
        </p:spPr>
        <p:txBody>
          <a:bodyPr>
            <a:noAutofit/>
          </a:bodyPr>
          <a:lstStyle/>
          <a:p>
            <a:pPr>
              <a:spcBef>
                <a:spcPts val="0"/>
              </a:spcBef>
            </a:pPr>
            <a:r>
              <a:rPr lang="en-US" sz="3200" b="1" dirty="0" smtClean="0">
                <a:solidFill>
                  <a:schemeClr val="bg2">
                    <a:lumMod val="10000"/>
                  </a:schemeClr>
                </a:solidFill>
              </a:rPr>
              <a:t>If you’ve got professional teachers on your staff this idea may work for you. Offer tutoring classes after school once or twice a week. You’ll be helping parents and kids and you’ll build great relationships with kids.</a:t>
            </a:r>
            <a:endParaRPr lang="en-US" sz="3200" b="1" dirty="0">
              <a:solidFill>
                <a:schemeClr val="bg2">
                  <a:lumMod val="10000"/>
                </a:schemeClr>
              </a:solidFill>
            </a:endParaRPr>
          </a:p>
        </p:txBody>
      </p:sp>
      <p:pic>
        <p:nvPicPr>
          <p:cNvPr id="6146" name="Picture 2" descr="C:\Users\mugandat\AppData\Local\Microsoft\Windows\Temporary Internet Files\Content.IE5\084ACE84\MP90040898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46046">
            <a:off x="888361" y="745747"/>
            <a:ext cx="2743200" cy="2743200"/>
          </a:xfrm>
          <a:prstGeom prst="roundRect">
            <a:avLst/>
          </a:prstGeom>
          <a:noFill/>
          <a:extLst>
            <a:ext uri="{909E8E84-426E-40dd-AFC4-6F175D3DCCD1}">
              <a14:hiddenFill xmlns="" xmlns:a14="http://schemas.microsoft.com/office/drawing/2010/main">
                <a:solidFill>
                  <a:srgbClr val="FFFFFF"/>
                </a:solidFill>
              </a14:hiddenFill>
            </a:ext>
          </a:extLst>
        </p:spPr>
      </p:pic>
      <p:pic>
        <p:nvPicPr>
          <p:cNvPr id="6148" name="Picture 4" descr="C:\Users\mugandat\AppData\Local\Microsoft\Windows\Temporary Internet Files\Content.IE5\BR5K4GWW\MC90005668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2897" y="3657600"/>
            <a:ext cx="1787652" cy="1687982"/>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itle 1"/>
          <p:cNvSpPr txBox="1">
            <a:spLocks/>
          </p:cNvSpPr>
          <p:nvPr/>
        </p:nvSpPr>
        <p:spPr>
          <a:xfrm>
            <a:off x="990600" y="6096000"/>
            <a:ext cx="7772400" cy="1143000"/>
          </a:xfrm>
          <a:prstGeom prst="rect">
            <a:avLst/>
          </a:prstGeom>
        </p:spPr>
        <p:txBody>
          <a:bodyPr vert="horz" lIns="91440" tIns="45720" rIns="91440" bIns="45720" rtlCol="0" anchor="b">
            <a:noAutofit/>
          </a:bodyPr>
          <a:lstStyle>
            <a:lvl1pPr algn="l" defTabSz="914400" rtl="0" eaLnBrk="1" latinLnBrk="0" hangingPunct="1">
              <a:spcBef>
                <a:spcPct val="0"/>
              </a:spcBef>
              <a:buNone/>
              <a:defRPr sz="7200" b="1" kern="1200">
                <a:ln w="12700">
                  <a:solidFill>
                    <a:schemeClr val="tx2"/>
                  </a:solidFill>
                </a:ln>
                <a:solidFill>
                  <a:schemeClr val="bg1"/>
                </a:solidFill>
                <a:effectLst>
                  <a:outerShdw blurRad="50800" dist="38100" dir="8100000" algn="tr" rotWithShape="0">
                    <a:prstClr val="black">
                      <a:alpha val="40000"/>
                    </a:prstClr>
                  </a:outerShdw>
                </a:effectLst>
                <a:latin typeface="+mj-lt"/>
                <a:ea typeface="+mj-ea"/>
                <a:cs typeface="+mj-cs"/>
              </a:defRPr>
            </a:lvl1pPr>
          </a:lstStyle>
          <a:p>
            <a:endParaRPr lang="en-US" dirty="0">
              <a:ln w="12700">
                <a:noFill/>
              </a:ln>
              <a:solidFill>
                <a:srgbClr val="7030A0"/>
              </a:solidFill>
            </a:endParaRPr>
          </a:p>
        </p:txBody>
      </p:sp>
    </p:spTree>
    <p:extLst>
      <p:ext uri="{BB962C8B-B14F-4D97-AF65-F5344CB8AC3E}">
        <p14:creationId xmlns:p14="http://schemas.microsoft.com/office/powerpoint/2010/main" val="12041587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902" y="0"/>
            <a:ext cx="8382001" cy="1143000"/>
          </a:xfrm>
        </p:spPr>
        <p:txBody>
          <a:bodyPr>
            <a:scene3d>
              <a:camera prst="orthographicFront"/>
              <a:lightRig rig="harsh" dir="t"/>
            </a:scene3d>
            <a:sp3d extrusionH="57150" prstMaterial="matte">
              <a:bevelT w="63500" h="12700" prst="angle"/>
              <a:contourClr>
                <a:schemeClr val="bg1">
                  <a:lumMod val="65000"/>
                </a:schemeClr>
              </a:contourClr>
            </a:sp3d>
          </a:bodyPr>
          <a:lstStyle/>
          <a:p>
            <a:r>
              <a:rPr lang="en-US" sz="5400" dirty="0" smtClean="0">
                <a:ln w="9525">
                  <a:noFill/>
                  <a:prstDash val="solid"/>
                </a:ln>
                <a:solidFill>
                  <a:srgbClr val="FF40FF"/>
                </a:solidFill>
                <a:effectLst>
                  <a:outerShdw blurRad="12700" dist="38100" dir="2700000" algn="tl" rotWithShape="0">
                    <a:schemeClr val="accent5">
                      <a:lumMod val="60000"/>
                      <a:lumOff val="40000"/>
                    </a:schemeClr>
                  </a:outerShdw>
                </a:effectLst>
              </a:rPr>
              <a:t>7. SPORTS </a:t>
            </a:r>
            <a:r>
              <a:rPr lang="en-US" sz="5400" dirty="0" smtClean="0">
                <a:ln w="9525">
                  <a:noFill/>
                  <a:prstDash val="solid"/>
                </a:ln>
                <a:solidFill>
                  <a:srgbClr val="FF40FF"/>
                </a:solidFill>
                <a:effectLst>
                  <a:outerShdw blurRad="12700" dist="38100" dir="2700000" algn="tl" rotWithShape="0">
                    <a:schemeClr val="accent5">
                      <a:lumMod val="60000"/>
                      <a:lumOff val="40000"/>
                    </a:schemeClr>
                  </a:outerShdw>
                </a:effectLst>
              </a:rPr>
              <a:t>DAY IN </a:t>
            </a:r>
            <a:r>
              <a:rPr lang="en-US" sz="5400" dirty="0" smtClean="0">
                <a:ln w="9525">
                  <a:noFill/>
                  <a:prstDash val="solid"/>
                </a:ln>
                <a:solidFill>
                  <a:srgbClr val="FF40FF"/>
                </a:solidFill>
                <a:effectLst>
                  <a:outerShdw blurRad="12700" dist="38100" dir="2700000" algn="tl" rotWithShape="0">
                    <a:schemeClr val="accent5">
                      <a:lumMod val="60000"/>
                      <a:lumOff val="40000"/>
                    </a:schemeClr>
                  </a:outerShdw>
                </a:effectLst>
              </a:rPr>
              <a:t>THE PARK</a:t>
            </a:r>
            <a:endParaRPr lang="en-US" sz="5400" dirty="0">
              <a:ln w="9525">
                <a:noFill/>
                <a:prstDash val="solid"/>
              </a:ln>
              <a:solidFill>
                <a:srgbClr val="FF40FF"/>
              </a:solidFill>
              <a:effectLst/>
            </a:endParaRPr>
          </a:p>
        </p:txBody>
      </p:sp>
      <p:sp>
        <p:nvSpPr>
          <p:cNvPr id="4" name="Content Placeholder 3"/>
          <p:cNvSpPr>
            <a:spLocks noGrp="1"/>
          </p:cNvSpPr>
          <p:nvPr>
            <p:ph sz="quarter" idx="14"/>
          </p:nvPr>
        </p:nvSpPr>
        <p:spPr>
          <a:xfrm>
            <a:off x="533400" y="4631560"/>
            <a:ext cx="7924800" cy="2759580"/>
          </a:xfrm>
        </p:spPr>
        <p:txBody>
          <a:bodyPr>
            <a:normAutofit/>
          </a:bodyPr>
          <a:lstStyle/>
          <a:p>
            <a:r>
              <a:rPr lang="en-US" sz="3200" b="1" dirty="0" smtClean="0"/>
              <a:t>Organize a sports event in the park.  Invite community children &amp; parents to have fun and get acquainted.  List down their names and addresses and invite them again.</a:t>
            </a:r>
            <a:endParaRPr lang="en-US" sz="3200" b="1" dirty="0"/>
          </a:p>
        </p:txBody>
      </p:sp>
      <p:pic>
        <p:nvPicPr>
          <p:cNvPr id="7" name="Picture 6"/>
          <p:cNvPicPr>
            <a:picLocks noChangeAspect="1"/>
          </p:cNvPicPr>
          <p:nvPr/>
        </p:nvPicPr>
        <p:blipFill rotWithShape="1">
          <a:blip r:embed="rId3"/>
          <a:srcRect t="8457"/>
          <a:stretch/>
        </p:blipFill>
        <p:spPr>
          <a:xfrm>
            <a:off x="1927603" y="1524000"/>
            <a:ext cx="5562600" cy="3064380"/>
          </a:xfrm>
          <a:prstGeom prst="rect">
            <a:avLst/>
          </a:prstGeom>
        </p:spPr>
      </p:pic>
      <p:pic>
        <p:nvPicPr>
          <p:cNvPr id="8" name="Picture 7"/>
          <p:cNvPicPr>
            <a:picLocks noChangeAspect="1"/>
          </p:cNvPicPr>
          <p:nvPr/>
        </p:nvPicPr>
        <p:blipFill rotWithShape="1">
          <a:blip r:embed="rId3"/>
          <a:srcRect t="8457"/>
          <a:stretch/>
        </p:blipFill>
        <p:spPr>
          <a:xfrm>
            <a:off x="1927603" y="1379220"/>
            <a:ext cx="5562600" cy="3064380"/>
          </a:xfrm>
          <a:prstGeom prst="rect">
            <a:avLst/>
          </a:prstGeom>
          <a:ln w="57150">
            <a:solidFill>
              <a:schemeClr val="accent1">
                <a:lumMod val="75000"/>
              </a:schemeClr>
            </a:solidFill>
          </a:ln>
        </p:spPr>
      </p:pic>
    </p:spTree>
    <p:extLst>
      <p:ext uri="{BB962C8B-B14F-4D97-AF65-F5344CB8AC3E}">
        <p14:creationId xmlns:p14="http://schemas.microsoft.com/office/powerpoint/2010/main" val="168944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85800" y="3543299"/>
            <a:ext cx="8153400" cy="3314701"/>
          </a:xfrm>
        </p:spPr>
        <p:txBody>
          <a:bodyPr>
            <a:noAutofit/>
          </a:bodyPr>
          <a:lstStyle/>
          <a:p>
            <a:pPr>
              <a:spcBef>
                <a:spcPts val="0"/>
              </a:spcBef>
            </a:pPr>
            <a:r>
              <a:rPr lang="en-US" sz="4400" b="1" dirty="0"/>
              <a:t>To get their own </a:t>
            </a:r>
            <a:r>
              <a:rPr lang="en-US" sz="4400" b="1" dirty="0" smtClean="0"/>
              <a:t>T-</a:t>
            </a:r>
            <a:r>
              <a:rPr lang="en-US" sz="4400" b="1" dirty="0"/>
              <a:t>shirt, each child had to provide the names, addresses and phone numbers of their five closest friends. </a:t>
            </a:r>
          </a:p>
          <a:p>
            <a:pPr>
              <a:spcBef>
                <a:spcPts val="0"/>
              </a:spcBef>
            </a:pPr>
            <a:endParaRPr lang="en-US" sz="4000" b="1" dirty="0"/>
          </a:p>
        </p:txBody>
      </p:sp>
      <p:pic>
        <p:nvPicPr>
          <p:cNvPr id="2" name="Picture 1"/>
          <p:cNvPicPr>
            <a:picLocks noChangeAspect="1"/>
          </p:cNvPicPr>
          <p:nvPr/>
        </p:nvPicPr>
        <p:blipFill rotWithShape="1">
          <a:blip r:embed="rId3"/>
          <a:srcRect r="6666"/>
          <a:stretch/>
        </p:blipFill>
        <p:spPr>
          <a:xfrm>
            <a:off x="853440" y="304800"/>
            <a:ext cx="4538749" cy="2743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Rectangle 5"/>
          <p:cNvSpPr/>
          <p:nvPr/>
        </p:nvSpPr>
        <p:spPr>
          <a:xfrm rot="497102">
            <a:off x="6429440" y="754270"/>
            <a:ext cx="1588295" cy="2215991"/>
          </a:xfrm>
          <a:prstGeom prst="rect">
            <a:avLst/>
          </a:prstGeom>
          <a:noFill/>
          <a:ln>
            <a:noFill/>
          </a:ln>
        </p:spPr>
        <p:txBody>
          <a:bodyPr wrap="square" lIns="91440" tIns="45720" rIns="91440" bIns="45720">
            <a:spAutoFit/>
          </a:bodyPr>
          <a:lstStyle/>
          <a:p>
            <a:pPr algn="ctr"/>
            <a:r>
              <a:rPr lang="en-US" sz="13800" b="0" cap="none" spc="0" dirty="0" smtClean="0">
                <a:ln w="0">
                  <a:solidFill>
                    <a:srgbClr val="FF0000"/>
                  </a:solidFill>
                </a:ln>
                <a:solidFill>
                  <a:schemeClr val="accent1"/>
                </a:solidFill>
                <a:effectLst>
                  <a:outerShdw blurRad="38100" dist="25400" dir="5400000" algn="ctr" rotWithShape="0">
                    <a:srgbClr val="6E747A">
                      <a:alpha val="43000"/>
                    </a:srgbClr>
                  </a:outerShdw>
                </a:effectLst>
                <a:latin typeface="Arial Rounded MT Bold" charset="0"/>
                <a:ea typeface="Arial Rounded MT Bold" charset="0"/>
                <a:cs typeface="Arial Rounded MT Bold" charset="0"/>
              </a:rPr>
              <a:t>5</a:t>
            </a:r>
            <a:endParaRPr lang="en-US" sz="13800" b="0" cap="none" spc="0" dirty="0">
              <a:ln w="0">
                <a:solidFill>
                  <a:srgbClr val="FF0000"/>
                </a:solidFill>
              </a:ln>
              <a:solidFill>
                <a:schemeClr val="accent1"/>
              </a:solidFill>
              <a:effectLst>
                <a:outerShdw blurRad="38100" dist="25400" dir="5400000" algn="ctr" rotWithShape="0">
                  <a:srgbClr val="6E747A">
                    <a:alpha val="43000"/>
                  </a:srgbClr>
                </a:outerShdw>
              </a:effectLst>
              <a:latin typeface="Arial Rounded MT Bold" charset="0"/>
              <a:ea typeface="Arial Rounded MT Bold" charset="0"/>
              <a:cs typeface="Arial Rounded MT Bold" charset="0"/>
            </a:endParaRPr>
          </a:p>
        </p:txBody>
      </p:sp>
    </p:spTree>
    <p:extLst>
      <p:ext uri="{BB962C8B-B14F-4D97-AF65-F5344CB8AC3E}">
        <p14:creationId xmlns:p14="http://schemas.microsoft.com/office/powerpoint/2010/main" val="3187829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4788109" y="685800"/>
            <a:ext cx="3969895" cy="4386263"/>
          </a:xfrm>
        </p:spPr>
        <p:txBody>
          <a:bodyPr>
            <a:noAutofit/>
          </a:bodyPr>
          <a:lstStyle/>
          <a:p>
            <a:pPr>
              <a:spcBef>
                <a:spcPts val="0"/>
              </a:spcBef>
            </a:pPr>
            <a:r>
              <a:rPr lang="en-US" sz="4000" b="1" dirty="0" smtClean="0">
                <a:solidFill>
                  <a:schemeClr val="tx1"/>
                </a:solidFill>
              </a:rPr>
              <a:t>Add </a:t>
            </a:r>
            <a:r>
              <a:rPr lang="en-US" sz="4000" b="1" dirty="0">
                <a:solidFill>
                  <a:schemeClr val="tx1"/>
                </a:solidFill>
              </a:rPr>
              <a:t>these names to </a:t>
            </a:r>
            <a:r>
              <a:rPr lang="en-US" sz="4000" b="1" dirty="0" smtClean="0">
                <a:solidFill>
                  <a:schemeClr val="tx1"/>
                </a:solidFill>
              </a:rPr>
              <a:t>your </a:t>
            </a:r>
            <a:r>
              <a:rPr lang="en-US" sz="4000" b="1" dirty="0">
                <a:solidFill>
                  <a:schemeClr val="tx1"/>
                </a:solidFill>
              </a:rPr>
              <a:t>mailing and call list and get loads of chances to invite and meet new kids. </a:t>
            </a:r>
            <a:r>
              <a:rPr lang="en-US" sz="4000" b="1" dirty="0" smtClean="0">
                <a:solidFill>
                  <a:schemeClr val="tx1"/>
                </a:solidFill>
              </a:rPr>
              <a:t>You can </a:t>
            </a:r>
            <a:r>
              <a:rPr lang="en-US" sz="4000" b="1" dirty="0">
                <a:solidFill>
                  <a:schemeClr val="tx1"/>
                </a:solidFill>
              </a:rPr>
              <a:t>reach more kids this </a:t>
            </a:r>
            <a:r>
              <a:rPr lang="en-US" sz="4000" b="1" dirty="0" smtClean="0">
                <a:solidFill>
                  <a:schemeClr val="tx1"/>
                </a:solidFill>
              </a:rPr>
              <a:t>way.</a:t>
            </a:r>
            <a:endParaRPr lang="en-US" sz="1600" b="1" dirty="0"/>
          </a:p>
          <a:p>
            <a:pPr>
              <a:spcBef>
                <a:spcPts val="0"/>
              </a:spcBef>
            </a:pPr>
            <a:endParaRPr lang="en-US" sz="1600" b="1" dirty="0"/>
          </a:p>
        </p:txBody>
      </p:sp>
      <p:pic>
        <p:nvPicPr>
          <p:cNvPr id="2050" name="Picture 2" descr="C:\Users\mugandat\Documents\Animated pictures\preschool_children1.gif"/>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381001" y="1447800"/>
            <a:ext cx="4407108" cy="4267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412814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5428162"/>
            <a:ext cx="7239000" cy="1143000"/>
          </a:xfrm>
        </p:spPr>
        <p:txBody>
          <a:bodyPr/>
          <a:lstStyle/>
          <a:p>
            <a:r>
              <a:rPr lang="en-US" dirty="0" smtClean="0">
                <a:ln w="12700">
                  <a:noFill/>
                </a:ln>
                <a:solidFill>
                  <a:srgbClr val="00B0F0"/>
                </a:solidFill>
              </a:rPr>
              <a:t>2. Art Museum</a:t>
            </a:r>
            <a:endParaRPr lang="en-US" dirty="0">
              <a:ln w="12700">
                <a:noFill/>
              </a:ln>
              <a:solidFill>
                <a:srgbClr val="00B0F0"/>
              </a:solidFill>
            </a:endParaRPr>
          </a:p>
        </p:txBody>
      </p:sp>
      <p:sp>
        <p:nvSpPr>
          <p:cNvPr id="3" name="Content Placeholder 2"/>
          <p:cNvSpPr>
            <a:spLocks noGrp="1"/>
          </p:cNvSpPr>
          <p:nvPr>
            <p:ph idx="1"/>
          </p:nvPr>
        </p:nvSpPr>
        <p:spPr>
          <a:xfrm>
            <a:off x="4419600" y="457200"/>
            <a:ext cx="4343400" cy="4419600"/>
          </a:xfrm>
        </p:spPr>
        <p:txBody>
          <a:bodyPr>
            <a:noAutofit/>
          </a:bodyPr>
          <a:lstStyle/>
          <a:p>
            <a:r>
              <a:rPr lang="en-US" sz="3600" b="1" dirty="0" smtClean="0"/>
              <a:t>This is a fun vehicle for meeting new faces. For one afternoon in the summer or weekend, you can transform the children’s church into an art gallery.</a:t>
            </a:r>
            <a:endParaRPr lang="en-US" sz="3600" b="1" dirty="0"/>
          </a:p>
        </p:txBody>
      </p:sp>
      <p:pic>
        <p:nvPicPr>
          <p:cNvPr id="3075" name="Picture 3" descr="C:\Users\mugandat\AppData\Local\Microsoft\Windows\Temporary Internet Files\Content.IE5\084ACE84\MP90040942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20088">
            <a:off x="927854" y="576371"/>
            <a:ext cx="2095568" cy="3114458"/>
          </a:xfrm>
          <a:prstGeom prst="roundRect">
            <a:avLst/>
          </a:prstGeom>
          <a:noFill/>
          <a:extLst>
            <a:ext uri="{909E8E84-426E-40dd-AFC4-6F175D3DCCD1}">
              <a14:hiddenFill xmlns="" xmlns:a14="http://schemas.microsoft.com/office/drawing/2010/main">
                <a:solidFill>
                  <a:srgbClr val="FFFFFF"/>
                </a:solidFill>
              </a14:hiddenFill>
            </a:ext>
          </a:extLst>
        </p:spPr>
      </p:pic>
      <p:pic>
        <p:nvPicPr>
          <p:cNvPr id="3076" name="Picture 4" descr="C:\Users\mugandat\AppData\Local\Microsoft\Windows\Temporary Internet Files\Content.IE5\084ACE84\MP900448712[1].jpg"/>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130576" y="3000919"/>
            <a:ext cx="2198676" cy="215156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9778990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5"/>
                                        </p:tgtEl>
                                        <p:attrNameLst>
                                          <p:attrName>style.visibility</p:attrName>
                                        </p:attrNameLst>
                                      </p:cBhvr>
                                      <p:to>
                                        <p:strVal val="visible"/>
                                      </p:to>
                                    </p:set>
                                    <p:anim calcmode="lin" valueType="num">
                                      <p:cBhvr additive="base">
                                        <p:cTn id="19" dur="500" fill="hold"/>
                                        <p:tgtEl>
                                          <p:spTgt spid="3075"/>
                                        </p:tgtEl>
                                        <p:attrNameLst>
                                          <p:attrName>ppt_x</p:attrName>
                                        </p:attrNameLst>
                                      </p:cBhvr>
                                      <p:tavLst>
                                        <p:tav tm="0">
                                          <p:val>
                                            <p:strVal val="#ppt_x"/>
                                          </p:val>
                                        </p:tav>
                                        <p:tav tm="100000">
                                          <p:val>
                                            <p:strVal val="#ppt_x"/>
                                          </p:val>
                                        </p:tav>
                                      </p:tavLst>
                                    </p:anim>
                                    <p:anim calcmode="lin" valueType="num">
                                      <p:cBhvr additive="base">
                                        <p:cTn id="20"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76"/>
                                        </p:tgtEl>
                                        <p:attrNameLst>
                                          <p:attrName>style.visibility</p:attrName>
                                        </p:attrNameLst>
                                      </p:cBhvr>
                                      <p:to>
                                        <p:strVal val="visible"/>
                                      </p:to>
                                    </p:set>
                                    <p:anim calcmode="lin" valueType="num">
                                      <p:cBhvr additive="base">
                                        <p:cTn id="25" dur="500" fill="hold"/>
                                        <p:tgtEl>
                                          <p:spTgt spid="3076"/>
                                        </p:tgtEl>
                                        <p:attrNameLst>
                                          <p:attrName>ppt_x</p:attrName>
                                        </p:attrNameLst>
                                      </p:cBhvr>
                                      <p:tavLst>
                                        <p:tav tm="0">
                                          <p:val>
                                            <p:strVal val="#ppt_x"/>
                                          </p:val>
                                        </p:tav>
                                        <p:tav tm="100000">
                                          <p:val>
                                            <p:strVal val="#ppt_x"/>
                                          </p:val>
                                        </p:tav>
                                      </p:tavLst>
                                    </p:anim>
                                    <p:anim calcmode="lin" valueType="num">
                                      <p:cBhvr additive="base">
                                        <p:cTn id="26"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26720" y="1905000"/>
            <a:ext cx="4921060" cy="5943600"/>
          </a:xfrm>
        </p:spPr>
        <p:txBody>
          <a:bodyPr>
            <a:normAutofit/>
          </a:bodyPr>
          <a:lstStyle/>
          <a:p>
            <a:r>
              <a:rPr lang="en-US" sz="4400" dirty="0" smtClean="0">
                <a:solidFill>
                  <a:schemeClr val="bg2">
                    <a:lumMod val="10000"/>
                  </a:schemeClr>
                </a:solidFill>
              </a:rPr>
              <a:t>Have a game night and turn it into a tournament. Use of electronic gadgets can be allowed.</a:t>
            </a:r>
            <a:endParaRPr lang="en-US" sz="4400" dirty="0">
              <a:solidFill>
                <a:schemeClr val="bg2">
                  <a:lumMod val="10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1408524"/>
            <a:ext cx="2764324" cy="278755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91200" y="4190998"/>
            <a:ext cx="2209800" cy="2533595"/>
          </a:xfrm>
          <a:prstGeom prst="rect">
            <a:avLst/>
          </a:prstGeom>
        </p:spPr>
      </p:pic>
      <p:sp>
        <p:nvSpPr>
          <p:cNvPr id="5" name="Rectangle 4"/>
          <p:cNvSpPr/>
          <p:nvPr/>
        </p:nvSpPr>
        <p:spPr>
          <a:xfrm>
            <a:off x="762000" y="304800"/>
            <a:ext cx="7789376" cy="923330"/>
          </a:xfrm>
          <a:prstGeom prst="rect">
            <a:avLst/>
          </a:prstGeom>
          <a:noFill/>
        </p:spPr>
        <p:txBody>
          <a:bodyPr wrap="none" lIns="91440" tIns="45720" rIns="91440" bIns="45720">
            <a:spAutoFit/>
          </a:bodyPr>
          <a:lstStyle/>
          <a:p>
            <a:pPr algn="ctr"/>
            <a:r>
              <a:rPr lang="en-US" sz="5400" b="1" dirty="0" smtClean="0">
                <a:ln w="0"/>
                <a:solidFill>
                  <a:schemeClr val="accent1"/>
                </a:solidFill>
                <a:effectLst>
                  <a:outerShdw blurRad="38100" dist="25400" dir="5400000" algn="ctr" rotWithShape="0">
                    <a:srgbClr val="6E747A">
                      <a:alpha val="43000"/>
                    </a:srgbClr>
                  </a:outerShdw>
                </a:effectLst>
                <a:latin typeface="Arial" charset="0"/>
                <a:ea typeface="Arial" charset="0"/>
                <a:cs typeface="Arial" charset="0"/>
              </a:rPr>
              <a:t>3. </a:t>
            </a:r>
            <a:r>
              <a:rPr lang="en-US" sz="5400" b="1" cap="none" spc="0" dirty="0" smtClean="0">
                <a:ln w="0"/>
                <a:solidFill>
                  <a:schemeClr val="accent1"/>
                </a:solidFill>
                <a:effectLst>
                  <a:outerShdw blurRad="38100" dist="25400" dir="5400000" algn="ctr" rotWithShape="0">
                    <a:srgbClr val="6E747A">
                      <a:alpha val="43000"/>
                    </a:srgbClr>
                  </a:outerShdw>
                </a:effectLst>
                <a:latin typeface="Arial" charset="0"/>
                <a:ea typeface="Arial" charset="0"/>
                <a:cs typeface="Arial" charset="0"/>
              </a:rPr>
              <a:t>Games Tournaments</a:t>
            </a:r>
            <a:endParaRPr lang="en-US" sz="5400" b="1" cap="none" spc="0" dirty="0">
              <a:ln w="0"/>
              <a:solidFill>
                <a:schemeClr val="accent1"/>
              </a:solidFill>
              <a:effectLst>
                <a:outerShdw blurRad="38100" dist="25400" dir="5400000" algn="ctr" rotWithShape="0">
                  <a:srgbClr val="6E747A">
                    <a:alpha val="43000"/>
                  </a:srgbClr>
                </a:outerShdw>
              </a:effectLst>
              <a:latin typeface="Arial" charset="0"/>
              <a:ea typeface="Arial" charset="0"/>
              <a:cs typeface="Arial" charset="0"/>
            </a:endParaRPr>
          </a:p>
        </p:txBody>
      </p:sp>
    </p:spTree>
    <p:extLst>
      <p:ext uri="{BB962C8B-B14F-4D97-AF65-F5344CB8AC3E}">
        <p14:creationId xmlns:p14="http://schemas.microsoft.com/office/powerpoint/2010/main" val="368602558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6584" y="369887"/>
            <a:ext cx="7467600" cy="4419600"/>
          </a:xfrm>
        </p:spPr>
        <p:txBody>
          <a:bodyPr>
            <a:normAutofit/>
          </a:bodyPr>
          <a:lstStyle/>
          <a:p>
            <a:pPr>
              <a:spcBef>
                <a:spcPts val="0"/>
              </a:spcBef>
            </a:pPr>
            <a:r>
              <a:rPr lang="en-US" sz="4400" dirty="0" smtClean="0">
                <a:solidFill>
                  <a:schemeClr val="bg2">
                    <a:lumMod val="10000"/>
                  </a:schemeClr>
                </a:solidFill>
              </a:rPr>
              <a:t>You can have an area for Checkers Champions, Super Sorry Players and Millionaire Monopoly Guys. This is a laid back way to get to know new kids.</a:t>
            </a:r>
            <a:endParaRPr lang="en-US" sz="4400" dirty="0">
              <a:solidFill>
                <a:schemeClr val="bg2">
                  <a:lumMod val="10000"/>
                </a:schemeClr>
              </a:solidFill>
            </a:endParaRPr>
          </a:p>
        </p:txBody>
      </p:sp>
      <p:pic>
        <p:nvPicPr>
          <p:cNvPr id="102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55535" y="4114800"/>
            <a:ext cx="4038600" cy="22415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0" y="4789487"/>
            <a:ext cx="2816225" cy="1865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326859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rmal">
  <a:themeElements>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fontScheme name="Thermal">
      <a:maj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e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3175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63500" dist="38100" dir="8100000" rotWithShape="0">
              <a:srgbClr val="000000">
                <a:alpha val="45000"/>
              </a:srgbClr>
            </a:outerShdw>
          </a:effectLst>
        </a:effectStyle>
        <a:effectStyle>
          <a:effectLst>
            <a:outerShdw blurRad="101600" dist="63500" dir="8100000" rotWithShape="0">
              <a:srgbClr val="000000">
                <a:alpha val="40000"/>
              </a:srgbClr>
            </a:outerShdw>
          </a:effectLst>
          <a:scene3d>
            <a:camera prst="orthographicFront">
              <a:rot lat="0" lon="0" rev="0"/>
            </a:camera>
            <a:lightRig rig="threePt" dir="t">
              <a:rot lat="0" lon="0" rev="3000000"/>
            </a:lightRig>
          </a:scene3d>
          <a:sp3d>
            <a:bevelT h="19050"/>
          </a:sp3d>
        </a:effectStyle>
      </a:effectStyleLst>
      <a:bgFillStyleLst>
        <a:solidFill>
          <a:schemeClr val="phClr"/>
        </a:solidFill>
        <a:gradFill rotWithShape="1">
          <a:gsLst>
            <a:gs pos="0">
              <a:schemeClr val="phClr">
                <a:tint val="100000"/>
                <a:lumMod val="125000"/>
              </a:schemeClr>
            </a:gs>
            <a:gs pos="55000">
              <a:schemeClr val="phClr">
                <a:shade val="100000"/>
                <a:satMod val="100000"/>
                <a:lumMod val="100000"/>
              </a:schemeClr>
            </a:gs>
            <a:gs pos="100000">
              <a:schemeClr val="phClr">
                <a:shade val="90000"/>
                <a:satMod val="300000"/>
                <a:lumMod val="95000"/>
              </a:schemeClr>
            </a:gs>
          </a:gsLst>
          <a:lin ang="5400000" scaled="0"/>
        </a:gradFill>
        <a:blipFill>
          <a:blip xmlns:r="http://schemas.openxmlformats.org/officeDocument/2006/relationships" r:embed="rId1">
            <a:duotone>
              <a:schemeClr val="phClr">
                <a:shade val="80000"/>
              </a:schemeClr>
              <a:schemeClr val="phClr">
                <a:tint val="98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Thermal</Template>
  <TotalTime>2174</TotalTime>
  <Words>1079</Words>
  <Application>Microsoft Macintosh PowerPoint</Application>
  <PresentationFormat>On-screen Show (4:3)</PresentationFormat>
  <Paragraphs>78</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 Narrow</vt:lpstr>
      <vt:lpstr>Arial Rounded MT Bold</vt:lpstr>
      <vt:lpstr>Calibri</vt:lpstr>
      <vt:lpstr>Arial</vt:lpstr>
      <vt:lpstr>Thermal</vt:lpstr>
      <vt:lpstr>7 WAYS TO REACH MORE KIDS</vt:lpstr>
      <vt:lpstr>1. Referral Drive</vt:lpstr>
      <vt:lpstr>PowerPoint Presentation</vt:lpstr>
      <vt:lpstr>PowerPoint Presentation</vt:lpstr>
      <vt:lpstr>2. Art Museum</vt:lpstr>
      <vt:lpstr>PowerPoint Presentation</vt:lpstr>
      <vt:lpstr>PowerPoint Presentation</vt:lpstr>
      <vt:lpstr>PowerPoint Presentation</vt:lpstr>
      <vt:lpstr>PowerPoint Presentation</vt:lpstr>
      <vt:lpstr>PowerPoint Presentation</vt:lpstr>
      <vt:lpstr>4. Puppets in the Park</vt:lpstr>
      <vt:lpstr>5. Best Friend Day</vt:lpstr>
      <vt:lpstr> Announce Best Friend Day several weeks in advance, send invitations and make personal phone calls to friends.  </vt:lpstr>
      <vt:lpstr>6. Free Tutoring Help</vt:lpstr>
      <vt:lpstr>7. SPORTS DAY IN THE PARK</vt:lpstr>
    </vt:vector>
  </TitlesOfParts>
  <Company>S.D.A. Church World Headquarters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 WAYS TO REACH MORE KIDS</dc:title>
  <dc:creator>Muganda, Tanya</dc:creator>
  <cp:lastModifiedBy>Koh, Linda Mei Lin</cp:lastModifiedBy>
  <cp:revision>48</cp:revision>
  <dcterms:created xsi:type="dcterms:W3CDTF">2013-04-15T20:31:31Z</dcterms:created>
  <dcterms:modified xsi:type="dcterms:W3CDTF">2016-02-05T03:10:20Z</dcterms:modified>
</cp:coreProperties>
</file>