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57" r:id="rId3"/>
    <p:sldId id="297" r:id="rId4"/>
    <p:sldId id="271" r:id="rId5"/>
    <p:sldId id="272" r:id="rId6"/>
    <p:sldId id="273" r:id="rId7"/>
    <p:sldId id="274" r:id="rId8"/>
    <p:sldId id="275" r:id="rId9"/>
    <p:sldId id="276" r:id="rId10"/>
    <p:sldId id="277" r:id="rId11"/>
    <p:sldId id="278" r:id="rId12"/>
    <p:sldId id="279" r:id="rId13"/>
    <p:sldId id="280" r:id="rId14"/>
    <p:sldId id="281" r:id="rId15"/>
    <p:sldId id="282" r:id="rId16"/>
    <p:sldId id="283" r:id="rId17"/>
    <p:sldId id="284" r:id="rId18"/>
    <p:sldId id="285" r:id="rId19"/>
    <p:sldId id="293" r:id="rId20"/>
    <p:sldId id="294" r:id="rId21"/>
    <p:sldId id="295" r:id="rId22"/>
    <p:sldId id="296" r:id="rId23"/>
    <p:sldId id="298"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20000"/>
    <a:srgbClr val="FF3399"/>
    <a:srgbClr val="FF00FF"/>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6"/>
    <p:restoredTop sz="66786" autoAdjust="0"/>
  </p:normalViewPr>
  <p:slideViewPr>
    <p:cSldViewPr>
      <p:cViewPr>
        <p:scale>
          <a:sx n="63" d="100"/>
          <a:sy n="63" d="100"/>
        </p:scale>
        <p:origin x="1488" y="14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D00CF50-DC78-418B-A556-1BC38EC03EA8}" type="datetimeFigureOut">
              <a:rPr lang="en-US" smtClean="0"/>
              <a:t>2/8/16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4797C25-BBDB-43B2-B308-8615665CEB46}" type="slidenum">
              <a:rPr lang="en-US" smtClean="0"/>
              <a:t>‹#›</a:t>
            </a:fld>
            <a:endParaRPr lang="en-US"/>
          </a:p>
        </p:txBody>
      </p:sp>
    </p:spTree>
    <p:extLst>
      <p:ext uri="{BB962C8B-B14F-4D97-AF65-F5344CB8AC3E}">
        <p14:creationId xmlns:p14="http://schemas.microsoft.com/office/powerpoint/2010/main" val="25521709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Evangelizing Postmodern Teens</a:t>
            </a:r>
          </a:p>
          <a:p>
            <a:endParaRPr lang="en-US" dirty="0" smtClean="0"/>
          </a:p>
          <a:p>
            <a:r>
              <a:rPr lang="en-US" baseline="0" dirty="0" smtClean="0"/>
              <a:t>To reach teenagers today and to lead a person to Christ, you have to reach them where they are and communicate with them in a way they can relate to.</a:t>
            </a:r>
          </a:p>
          <a:p>
            <a:endParaRPr lang="en-US" baseline="0" dirty="0" smtClean="0"/>
          </a:p>
          <a:p>
            <a:r>
              <a:rPr lang="en-US" baseline="0" dirty="0" smtClean="0"/>
              <a:t>The world our teens are growing up in is dramatically different from the one we all experienced. We grew up in the modern age dominated by Enlightenment-era, scientific, linear thinking. The world of the emerging generations is increasingly postmodern – a change with huge implications for how we evangelize teens.</a:t>
            </a:r>
          </a:p>
          <a:p>
            <a:endParaRPr lang="en-US" baseline="0" dirty="0" smtClean="0"/>
          </a:p>
          <a:p>
            <a:r>
              <a:rPr lang="en-US" baseline="0" dirty="0" smtClean="0"/>
              <a:t>Mark </a:t>
            </a:r>
            <a:r>
              <a:rPr lang="en-US" baseline="0" dirty="0" err="1" smtClean="0"/>
              <a:t>Tittley</a:t>
            </a:r>
            <a:r>
              <a:rPr lang="en-US" baseline="0" dirty="0" smtClean="0"/>
              <a:t> , Director of </a:t>
            </a:r>
            <a:r>
              <a:rPr lang="en-US" baseline="0" dirty="0" err="1" smtClean="0"/>
              <a:t>Sonlife</a:t>
            </a:r>
            <a:r>
              <a:rPr lang="en-US" baseline="0" dirty="0" smtClean="0"/>
              <a:t> Ministries in Africa suggested some key points in evangelizing postmodern teens.</a:t>
            </a:r>
          </a:p>
          <a:p>
            <a:endParaRPr lang="en-US" baseline="0" dirty="0" smtClean="0"/>
          </a:p>
          <a:p>
            <a:r>
              <a:rPr lang="en-US" baseline="0" dirty="0" smtClean="0"/>
              <a:t>Kevin Ford, in </a:t>
            </a:r>
            <a:r>
              <a:rPr lang="en-US" u="sng" baseline="0" dirty="0" smtClean="0"/>
              <a:t>Jesus for a New Generation</a:t>
            </a:r>
            <a:r>
              <a:rPr lang="en-US" baseline="0" dirty="0" smtClean="0"/>
              <a:t>, speaks about process evangelism, where postmodern teens and youth (and also adults who are postmodern thinkers) are convinced of the reality of God’s love not by propositional arguments or one-time evangelistic rallies, but by a daily consistent, practical demonstration that Christianity works and that God’s love is real.</a:t>
            </a:r>
          </a:p>
          <a:p>
            <a:endParaRPr lang="en-US" baseline="0" dirty="0" smtClean="0"/>
          </a:p>
          <a:p>
            <a:r>
              <a:rPr lang="en-US" baseline="0" dirty="0" smtClean="0"/>
              <a:t>Process evangelism is quite similar to the patterns used by Jesus with his disciples. He entered into their world, he identified with their pain and their broken condition, he devoted great amounts of time building his life into their lives, he committed himself to a process of evangelizing – not just an evangelistic event. </a:t>
            </a:r>
          </a:p>
        </p:txBody>
      </p:sp>
      <p:sp>
        <p:nvSpPr>
          <p:cNvPr id="4" name="Slide Number Placeholder 3"/>
          <p:cNvSpPr>
            <a:spLocks noGrp="1"/>
          </p:cNvSpPr>
          <p:nvPr>
            <p:ph type="sldNum" sz="quarter" idx="10"/>
          </p:nvPr>
        </p:nvSpPr>
        <p:spPr/>
        <p:txBody>
          <a:bodyPr/>
          <a:lstStyle/>
          <a:p>
            <a:fld id="{64797C25-BBDB-43B2-B308-8615665CEB46}" type="slidenum">
              <a:rPr lang="en-US" smtClean="0"/>
              <a:t>1</a:t>
            </a:fld>
            <a:endParaRPr lang="en-US"/>
          </a:p>
        </p:txBody>
      </p:sp>
    </p:spTree>
    <p:extLst>
      <p:ext uri="{BB962C8B-B14F-4D97-AF65-F5344CB8AC3E}">
        <p14:creationId xmlns:p14="http://schemas.microsoft.com/office/powerpoint/2010/main" val="17689059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5. Invite Them to Follow Jesus in A Way They Can Relate To</a:t>
            </a:r>
          </a:p>
          <a:p>
            <a:endParaRPr lang="en-US" dirty="0" smtClean="0"/>
          </a:p>
          <a:p>
            <a:r>
              <a:rPr lang="en-US" dirty="0" smtClean="0"/>
              <a:t>There are two dangers here – either we get so religious that we scare the person off, or we never get around to inviting the non-Christian at all. But if we have really gotten to know the person, it will not be difficult to ask whether they are up to following Jesus.</a:t>
            </a:r>
          </a:p>
          <a:p>
            <a:endParaRPr lang="en-US" dirty="0"/>
          </a:p>
        </p:txBody>
      </p:sp>
      <p:sp>
        <p:nvSpPr>
          <p:cNvPr id="4" name="Slide Number Placeholder 3"/>
          <p:cNvSpPr>
            <a:spLocks noGrp="1"/>
          </p:cNvSpPr>
          <p:nvPr>
            <p:ph type="sldNum" sz="quarter" idx="10"/>
          </p:nvPr>
        </p:nvSpPr>
        <p:spPr/>
        <p:txBody>
          <a:bodyPr/>
          <a:lstStyle/>
          <a:p>
            <a:fld id="{64797C25-BBDB-43B2-B308-8615665CEB46}" type="slidenum">
              <a:rPr lang="en-US" smtClean="0"/>
              <a:t>10</a:t>
            </a:fld>
            <a:endParaRPr lang="en-US"/>
          </a:p>
        </p:txBody>
      </p:sp>
    </p:spTree>
    <p:extLst>
      <p:ext uri="{BB962C8B-B14F-4D97-AF65-F5344CB8AC3E}">
        <p14:creationId xmlns:p14="http://schemas.microsoft.com/office/powerpoint/2010/main" val="41148412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THE GOSPEL STORY INTERSECTS WITH THIS GENERATION’S EXPERIENCE IN A NUMBER OF WAYS:</a:t>
            </a:r>
          </a:p>
          <a:p>
            <a:endParaRPr lang="en-US" u="sng" dirty="0" smtClean="0"/>
          </a:p>
          <a:p>
            <a:r>
              <a:rPr lang="en-US" b="1" u="sng" dirty="0" smtClean="0"/>
              <a:t>1) They feel alienated</a:t>
            </a:r>
            <a:r>
              <a:rPr lang="en-US" b="1" dirty="0" smtClean="0"/>
              <a:t>: God’s story brings reconciliation. </a:t>
            </a:r>
          </a:p>
          <a:p>
            <a:endParaRPr lang="en-US" dirty="0"/>
          </a:p>
        </p:txBody>
      </p:sp>
      <p:sp>
        <p:nvSpPr>
          <p:cNvPr id="4" name="Slide Number Placeholder 3"/>
          <p:cNvSpPr>
            <a:spLocks noGrp="1"/>
          </p:cNvSpPr>
          <p:nvPr>
            <p:ph type="sldNum" sz="quarter" idx="10"/>
          </p:nvPr>
        </p:nvSpPr>
        <p:spPr/>
        <p:txBody>
          <a:bodyPr/>
          <a:lstStyle/>
          <a:p>
            <a:fld id="{64797C25-BBDB-43B2-B308-8615665CEB46}" type="slidenum">
              <a:rPr lang="en-US" smtClean="0"/>
              <a:t>11</a:t>
            </a:fld>
            <a:endParaRPr lang="en-US"/>
          </a:p>
        </p:txBody>
      </p:sp>
    </p:spTree>
    <p:extLst>
      <p:ext uri="{BB962C8B-B14F-4D97-AF65-F5344CB8AC3E}">
        <p14:creationId xmlns:p14="http://schemas.microsoft.com/office/powerpoint/2010/main" val="13050469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2.  </a:t>
            </a:r>
            <a:r>
              <a:rPr lang="en-US" b="1" u="sng" dirty="0" smtClean="0"/>
              <a:t>They feel betrayed</a:t>
            </a:r>
            <a:r>
              <a:rPr lang="en-US" b="1" dirty="0" smtClean="0"/>
              <a:t>: God’s story restores broken trust. </a:t>
            </a:r>
            <a:endParaRPr lang="en-US" b="1" dirty="0"/>
          </a:p>
        </p:txBody>
      </p:sp>
      <p:sp>
        <p:nvSpPr>
          <p:cNvPr id="4" name="Slide Number Placeholder 3"/>
          <p:cNvSpPr>
            <a:spLocks noGrp="1"/>
          </p:cNvSpPr>
          <p:nvPr>
            <p:ph type="sldNum" sz="quarter" idx="10"/>
          </p:nvPr>
        </p:nvSpPr>
        <p:spPr/>
        <p:txBody>
          <a:bodyPr/>
          <a:lstStyle/>
          <a:p>
            <a:fld id="{64797C25-BBDB-43B2-B308-8615665CEB46}" type="slidenum">
              <a:rPr lang="en-US" smtClean="0"/>
              <a:t>12</a:t>
            </a:fld>
            <a:endParaRPr lang="en-US"/>
          </a:p>
        </p:txBody>
      </p:sp>
    </p:spTree>
    <p:extLst>
      <p:ext uri="{BB962C8B-B14F-4D97-AF65-F5344CB8AC3E}">
        <p14:creationId xmlns:p14="http://schemas.microsoft.com/office/powerpoint/2010/main" val="30535273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3.  </a:t>
            </a:r>
            <a:r>
              <a:rPr lang="en-US" b="1" u="sng" dirty="0" smtClean="0"/>
              <a:t>They feel insecure</a:t>
            </a:r>
            <a:r>
              <a:rPr lang="en-US" b="1" dirty="0" smtClean="0"/>
              <a:t>: God’s story brings a sense of safety within a protective, healing community. </a:t>
            </a:r>
            <a:endParaRPr lang="en-US" b="1" dirty="0"/>
          </a:p>
        </p:txBody>
      </p:sp>
      <p:sp>
        <p:nvSpPr>
          <p:cNvPr id="4" name="Slide Number Placeholder 3"/>
          <p:cNvSpPr>
            <a:spLocks noGrp="1"/>
          </p:cNvSpPr>
          <p:nvPr>
            <p:ph type="sldNum" sz="quarter" idx="10"/>
          </p:nvPr>
        </p:nvSpPr>
        <p:spPr/>
        <p:txBody>
          <a:bodyPr/>
          <a:lstStyle/>
          <a:p>
            <a:fld id="{64797C25-BBDB-43B2-B308-8615665CEB46}" type="slidenum">
              <a:rPr lang="en-US" smtClean="0"/>
              <a:t>13</a:t>
            </a:fld>
            <a:endParaRPr lang="en-US"/>
          </a:p>
        </p:txBody>
      </p:sp>
    </p:spTree>
    <p:extLst>
      <p:ext uri="{BB962C8B-B14F-4D97-AF65-F5344CB8AC3E}">
        <p14:creationId xmlns:p14="http://schemas.microsoft.com/office/powerpoint/2010/main" val="5723866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4. </a:t>
            </a:r>
            <a:r>
              <a:rPr lang="en-US" b="1" u="sng" dirty="0" smtClean="0"/>
              <a:t>They lack a defined identity</a:t>
            </a:r>
            <a:r>
              <a:rPr lang="en-US" b="1" dirty="0" smtClean="0"/>
              <a:t>: God’s story brings a new identity in Christ. </a:t>
            </a:r>
          </a:p>
          <a:p>
            <a:endParaRPr lang="en-US" dirty="0"/>
          </a:p>
        </p:txBody>
      </p:sp>
      <p:sp>
        <p:nvSpPr>
          <p:cNvPr id="4" name="Slide Number Placeholder 3"/>
          <p:cNvSpPr>
            <a:spLocks noGrp="1"/>
          </p:cNvSpPr>
          <p:nvPr>
            <p:ph type="sldNum" sz="quarter" idx="10"/>
          </p:nvPr>
        </p:nvSpPr>
        <p:spPr/>
        <p:txBody>
          <a:bodyPr/>
          <a:lstStyle/>
          <a:p>
            <a:fld id="{64797C25-BBDB-43B2-B308-8615665CEB46}" type="slidenum">
              <a:rPr lang="en-US" smtClean="0"/>
              <a:t>14</a:t>
            </a:fld>
            <a:endParaRPr lang="en-US"/>
          </a:p>
        </p:txBody>
      </p:sp>
    </p:spTree>
    <p:extLst>
      <p:ext uri="{BB962C8B-B14F-4D97-AF65-F5344CB8AC3E}">
        <p14:creationId xmlns:p14="http://schemas.microsoft.com/office/powerpoint/2010/main" val="31916603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none" dirty="0" smtClean="0"/>
              <a:t>5.  </a:t>
            </a:r>
            <a:r>
              <a:rPr lang="en-US" b="1" u="sng" dirty="0" smtClean="0"/>
              <a:t>They feel unwanted and unneeded</a:t>
            </a:r>
            <a:r>
              <a:rPr lang="en-US" b="1" dirty="0" smtClean="0"/>
              <a:t>: God’s story offers them a place of belonging, a place for involvement, and a place where their lives can be used in service of a purpose that is larger than themselves. </a:t>
            </a:r>
            <a:endParaRPr lang="en-US" b="1" dirty="0"/>
          </a:p>
        </p:txBody>
      </p:sp>
      <p:sp>
        <p:nvSpPr>
          <p:cNvPr id="4" name="Slide Number Placeholder 3"/>
          <p:cNvSpPr>
            <a:spLocks noGrp="1"/>
          </p:cNvSpPr>
          <p:nvPr>
            <p:ph type="sldNum" sz="quarter" idx="10"/>
          </p:nvPr>
        </p:nvSpPr>
        <p:spPr/>
        <p:txBody>
          <a:bodyPr/>
          <a:lstStyle/>
          <a:p>
            <a:fld id="{64797C25-BBDB-43B2-B308-8615665CEB46}" type="slidenum">
              <a:rPr lang="en-US" smtClean="0"/>
              <a:t>15</a:t>
            </a:fld>
            <a:endParaRPr lang="en-US"/>
          </a:p>
        </p:txBody>
      </p:sp>
    </p:spTree>
    <p:extLst>
      <p:ext uri="{BB962C8B-B14F-4D97-AF65-F5344CB8AC3E}">
        <p14:creationId xmlns:p14="http://schemas.microsoft.com/office/powerpoint/2010/main" val="2584634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conversion</a:t>
            </a:r>
            <a:r>
              <a:rPr lang="en-US" baseline="0" dirty="0" smtClean="0"/>
              <a:t> process in narrative evangelism can be called a “collision of narratives” – our story collides with God’s story – his story challenges our story and makes us question our reality. </a:t>
            </a:r>
          </a:p>
          <a:p>
            <a:endParaRPr lang="en-US" baseline="0" dirty="0" smtClean="0"/>
          </a:p>
          <a:p>
            <a:r>
              <a:rPr lang="en-US" baseline="0" dirty="0" smtClean="0"/>
              <a:t>While this postmodern generation may not be looking for the truth, it is looking for what is real. Our apologetic will need to emphasize an inclusive community that welcomes people to come in and observe the reality of the Christian faith. It needs to emphasize a loving community that reaches out to the needy and the hurting. It also needs to emphasize the hope that we have. </a:t>
            </a:r>
          </a:p>
          <a:p>
            <a:endParaRPr lang="en-US" dirty="0" smtClean="0"/>
          </a:p>
          <a:p>
            <a:r>
              <a:rPr lang="en-US" b="1" baseline="0" dirty="0" smtClean="0"/>
              <a:t>Three Elements needed from Members:</a:t>
            </a:r>
          </a:p>
          <a:p>
            <a:endParaRPr lang="en-US" dirty="0" smtClean="0"/>
          </a:p>
          <a:p>
            <a:r>
              <a:rPr lang="en-US" b="1" dirty="0" smtClean="0"/>
              <a:t>1. Faithful Community</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err="1" smtClean="0"/>
              <a:t>Postmoderns</a:t>
            </a:r>
            <a:r>
              <a:rPr lang="en-US" sz="1200" dirty="0" smtClean="0"/>
              <a:t> will best understand a holy, just and forgiving God when they see a holy, just and forgiving community of believers. They will be impressed when the community doing the evangelism lives out the Christian message</a:t>
            </a:r>
            <a:r>
              <a:rPr lang="en-US" sz="1050" dirty="0" smtClean="0"/>
              <a:t>.  </a:t>
            </a:r>
          </a:p>
          <a:p>
            <a:endParaRPr lang="en-US" dirty="0" smtClean="0"/>
          </a:p>
        </p:txBody>
      </p:sp>
      <p:sp>
        <p:nvSpPr>
          <p:cNvPr id="4" name="Slide Number Placeholder 3"/>
          <p:cNvSpPr>
            <a:spLocks noGrp="1"/>
          </p:cNvSpPr>
          <p:nvPr>
            <p:ph type="sldNum" sz="quarter" idx="10"/>
          </p:nvPr>
        </p:nvSpPr>
        <p:spPr/>
        <p:txBody>
          <a:bodyPr/>
          <a:lstStyle/>
          <a:p>
            <a:fld id="{64797C25-BBDB-43B2-B308-8615665CEB46}" type="slidenum">
              <a:rPr lang="en-US" smtClean="0"/>
              <a:t>16</a:t>
            </a:fld>
            <a:endParaRPr lang="en-US"/>
          </a:p>
        </p:txBody>
      </p:sp>
    </p:spTree>
    <p:extLst>
      <p:ext uri="{BB962C8B-B14F-4D97-AF65-F5344CB8AC3E}">
        <p14:creationId xmlns:p14="http://schemas.microsoft.com/office/powerpoint/2010/main" val="25980854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2. Loving Community</a:t>
            </a:r>
          </a:p>
          <a:p>
            <a:endParaRPr lang="en-US" dirty="0" smtClean="0"/>
          </a:p>
          <a:p>
            <a:r>
              <a:rPr lang="en-US" dirty="0" smtClean="0"/>
              <a:t>Jesus stressed that we would be known by our love. The greatest apologetic for Christianity is a loving community. At the heart of the gospel is a person – not a proposition. As long as we try to debate with this generation on the basis of right and wrong we will turn them off and turn them away. We will, however, build bridges to them as we demonstrate compassion to them through performing deeds of love as God’s community. </a:t>
            </a:r>
            <a:endParaRPr lang="en-US" dirty="0"/>
          </a:p>
        </p:txBody>
      </p:sp>
      <p:sp>
        <p:nvSpPr>
          <p:cNvPr id="4" name="Slide Number Placeholder 3"/>
          <p:cNvSpPr>
            <a:spLocks noGrp="1"/>
          </p:cNvSpPr>
          <p:nvPr>
            <p:ph type="sldNum" sz="quarter" idx="10"/>
          </p:nvPr>
        </p:nvSpPr>
        <p:spPr/>
        <p:txBody>
          <a:bodyPr/>
          <a:lstStyle/>
          <a:p>
            <a:fld id="{64797C25-BBDB-43B2-B308-8615665CEB46}" type="slidenum">
              <a:rPr lang="en-US" smtClean="0"/>
              <a:t>17</a:t>
            </a:fld>
            <a:endParaRPr lang="en-US"/>
          </a:p>
        </p:txBody>
      </p:sp>
    </p:spTree>
    <p:extLst>
      <p:ext uri="{BB962C8B-B14F-4D97-AF65-F5344CB8AC3E}">
        <p14:creationId xmlns:p14="http://schemas.microsoft.com/office/powerpoint/2010/main" val="25980854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3. Hopeful Community</a:t>
            </a:r>
          </a:p>
          <a:p>
            <a:endParaRPr lang="en-US" dirty="0" smtClean="0"/>
          </a:p>
          <a:p>
            <a:r>
              <a:rPr lang="en-US" dirty="0" smtClean="0"/>
              <a:t>This generation is struggling to find meaning and hope for the future. We will have to empathize with the pain and sufferings of this generation. The community of faith can offer an eternal or heavenly hope where tears and pain will no longer exist (Revelation 21:1-5) </a:t>
            </a:r>
            <a:endParaRPr lang="en-US" dirty="0"/>
          </a:p>
        </p:txBody>
      </p:sp>
      <p:sp>
        <p:nvSpPr>
          <p:cNvPr id="4" name="Slide Number Placeholder 3"/>
          <p:cNvSpPr>
            <a:spLocks noGrp="1"/>
          </p:cNvSpPr>
          <p:nvPr>
            <p:ph type="sldNum" sz="quarter" idx="10"/>
          </p:nvPr>
        </p:nvSpPr>
        <p:spPr/>
        <p:txBody>
          <a:bodyPr/>
          <a:lstStyle/>
          <a:p>
            <a:fld id="{64797C25-BBDB-43B2-B308-8615665CEB46}" type="slidenum">
              <a:rPr lang="en-US" smtClean="0"/>
              <a:t>18</a:t>
            </a:fld>
            <a:endParaRPr lang="en-US"/>
          </a:p>
        </p:txBody>
      </p:sp>
    </p:spTree>
    <p:extLst>
      <p:ext uri="{BB962C8B-B14F-4D97-AF65-F5344CB8AC3E}">
        <p14:creationId xmlns:p14="http://schemas.microsoft.com/office/powerpoint/2010/main" val="25980854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Tim </a:t>
            </a:r>
            <a:r>
              <a:rPr lang="en-US" dirty="0" err="1" smtClean="0"/>
              <a:t>Celek</a:t>
            </a:r>
            <a:r>
              <a:rPr lang="en-US" dirty="0" smtClean="0"/>
              <a:t> and Dieter Zander, in </a:t>
            </a:r>
            <a:r>
              <a:rPr lang="en-US" i="1" dirty="0" smtClean="0"/>
              <a:t>Inside the Soul of a </a:t>
            </a:r>
            <a:r>
              <a:rPr lang="en-US" dirty="0" smtClean="0"/>
              <a:t>New </a:t>
            </a:r>
            <a:r>
              <a:rPr lang="en-US" i="1" dirty="0" smtClean="0"/>
              <a:t>Generation</a:t>
            </a:r>
            <a:r>
              <a:rPr lang="en-US" dirty="0" smtClean="0"/>
              <a:t>, present a model for evangelism based on Paul’s encounter on Mars Hill in Acts 17. They suggest four guidelines: </a:t>
            </a:r>
          </a:p>
          <a:p>
            <a:endParaRPr lang="en-US" dirty="0" smtClean="0"/>
          </a:p>
          <a:p>
            <a:r>
              <a:rPr lang="en-US" b="1" dirty="0" smtClean="0"/>
              <a:t>1.  Be Real </a:t>
            </a:r>
          </a:p>
          <a:p>
            <a:endParaRPr lang="en-US" dirty="0" smtClean="0"/>
          </a:p>
          <a:p>
            <a:r>
              <a:rPr lang="en-US" dirty="0" smtClean="0"/>
              <a:t>We must work hard at being vulnerable, transparent and showing that we are</a:t>
            </a:r>
            <a:r>
              <a:rPr lang="en-US" baseline="0" dirty="0" smtClean="0"/>
              <a:t> </a:t>
            </a:r>
            <a:r>
              <a:rPr lang="en-US" dirty="0" smtClean="0"/>
              <a:t>imperfect. People will relate to us when we are honest about our struggles. </a:t>
            </a:r>
            <a:endParaRPr lang="en-US" dirty="0"/>
          </a:p>
        </p:txBody>
      </p:sp>
      <p:sp>
        <p:nvSpPr>
          <p:cNvPr id="4" name="Slide Number Placeholder 3"/>
          <p:cNvSpPr>
            <a:spLocks noGrp="1"/>
          </p:cNvSpPr>
          <p:nvPr>
            <p:ph type="sldNum" sz="quarter" idx="10"/>
          </p:nvPr>
        </p:nvSpPr>
        <p:spPr/>
        <p:txBody>
          <a:bodyPr/>
          <a:lstStyle/>
          <a:p>
            <a:fld id="{64797C25-BBDB-43B2-B308-8615665CEB46}" type="slidenum">
              <a:rPr lang="en-US" smtClean="0"/>
              <a:t>19</a:t>
            </a:fld>
            <a:endParaRPr lang="en-US"/>
          </a:p>
        </p:txBody>
      </p:sp>
    </p:spTree>
    <p:extLst>
      <p:ext uri="{BB962C8B-B14F-4D97-AF65-F5344CB8AC3E}">
        <p14:creationId xmlns:p14="http://schemas.microsoft.com/office/powerpoint/2010/main" val="25980854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Process evangelism can be distilled</a:t>
            </a:r>
            <a:r>
              <a:rPr lang="en-US" b="1" baseline="0" dirty="0" smtClean="0"/>
              <a:t> to 4 essentials:</a:t>
            </a:r>
          </a:p>
          <a:p>
            <a:r>
              <a:rPr lang="en-US" b="1" baseline="0" dirty="0" smtClean="0"/>
              <a:t> </a:t>
            </a:r>
          </a:p>
          <a:p>
            <a:pPr marL="228600" indent="-228600">
              <a:buAutoNum type="arabicPeriod"/>
            </a:pPr>
            <a:r>
              <a:rPr lang="en-US" b="1" baseline="0" dirty="0" smtClean="0"/>
              <a:t>Authenticity</a:t>
            </a:r>
          </a:p>
          <a:p>
            <a:pPr marL="228600" indent="-228600">
              <a:buAutoNum type="arabicPeriod"/>
            </a:pPr>
            <a:endParaRPr lang="en-US" baseline="0" dirty="0" smtClean="0"/>
          </a:p>
          <a:p>
            <a:pPr marL="0" indent="0">
              <a:buNone/>
            </a:pPr>
            <a:r>
              <a:rPr lang="en-US" baseline="0" dirty="0" smtClean="0"/>
              <a:t>We must be authentic and committed to Jesus Christ. The Christian life must be the core reality of our lives, not just an act.</a:t>
            </a:r>
            <a:endParaRPr lang="en-US" dirty="0"/>
          </a:p>
        </p:txBody>
      </p:sp>
      <p:sp>
        <p:nvSpPr>
          <p:cNvPr id="4" name="Slide Number Placeholder 3"/>
          <p:cNvSpPr>
            <a:spLocks noGrp="1"/>
          </p:cNvSpPr>
          <p:nvPr>
            <p:ph type="sldNum" sz="quarter" idx="10"/>
          </p:nvPr>
        </p:nvSpPr>
        <p:spPr/>
        <p:txBody>
          <a:bodyPr/>
          <a:lstStyle/>
          <a:p>
            <a:fld id="{64797C25-BBDB-43B2-B308-8615665CEB46}" type="slidenum">
              <a:rPr lang="en-US" smtClean="0"/>
              <a:t>2</a:t>
            </a:fld>
            <a:endParaRPr lang="en-US"/>
          </a:p>
        </p:txBody>
      </p:sp>
    </p:spTree>
    <p:extLst>
      <p:ext uri="{BB962C8B-B14F-4D97-AF65-F5344CB8AC3E}">
        <p14:creationId xmlns:p14="http://schemas.microsoft.com/office/powerpoint/2010/main" val="31667041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2.  Be Rousing</a:t>
            </a:r>
          </a:p>
          <a:p>
            <a:endParaRPr lang="en-US" dirty="0" smtClean="0"/>
          </a:p>
          <a:p>
            <a:r>
              <a:rPr lang="en-US" dirty="0" smtClean="0"/>
              <a:t>As we use our genuine, honest experiences, we will rouse people from their hiding places. </a:t>
            </a:r>
          </a:p>
          <a:p>
            <a:endParaRPr lang="en-US" dirty="0"/>
          </a:p>
        </p:txBody>
      </p:sp>
      <p:sp>
        <p:nvSpPr>
          <p:cNvPr id="4" name="Slide Number Placeholder 3"/>
          <p:cNvSpPr>
            <a:spLocks noGrp="1"/>
          </p:cNvSpPr>
          <p:nvPr>
            <p:ph type="sldNum" sz="quarter" idx="10"/>
          </p:nvPr>
        </p:nvSpPr>
        <p:spPr/>
        <p:txBody>
          <a:bodyPr/>
          <a:lstStyle/>
          <a:p>
            <a:fld id="{64797C25-BBDB-43B2-B308-8615665CEB46}" type="slidenum">
              <a:rPr lang="en-US" smtClean="0"/>
              <a:t>20</a:t>
            </a:fld>
            <a:endParaRPr lang="en-US"/>
          </a:p>
        </p:txBody>
      </p:sp>
    </p:spTree>
    <p:extLst>
      <p:ext uri="{BB962C8B-B14F-4D97-AF65-F5344CB8AC3E}">
        <p14:creationId xmlns:p14="http://schemas.microsoft.com/office/powerpoint/2010/main" val="25980854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3.  Be Relevant</a:t>
            </a:r>
            <a:r>
              <a:rPr lang="en-US" dirty="0" smtClean="0"/>
              <a:t> </a:t>
            </a:r>
          </a:p>
          <a:p>
            <a:endParaRPr lang="en-US" dirty="0" smtClean="0"/>
          </a:p>
          <a:p>
            <a:r>
              <a:rPr lang="en-US" dirty="0" smtClean="0"/>
              <a:t>It must address the questions this generation is asking and not those of a previous generation. </a:t>
            </a:r>
            <a:endParaRPr lang="en-US" dirty="0"/>
          </a:p>
        </p:txBody>
      </p:sp>
      <p:sp>
        <p:nvSpPr>
          <p:cNvPr id="4" name="Slide Number Placeholder 3"/>
          <p:cNvSpPr>
            <a:spLocks noGrp="1"/>
          </p:cNvSpPr>
          <p:nvPr>
            <p:ph type="sldNum" sz="quarter" idx="10"/>
          </p:nvPr>
        </p:nvSpPr>
        <p:spPr/>
        <p:txBody>
          <a:bodyPr/>
          <a:lstStyle/>
          <a:p>
            <a:fld id="{64797C25-BBDB-43B2-B308-8615665CEB46}" type="slidenum">
              <a:rPr lang="en-US" smtClean="0"/>
              <a:t>21</a:t>
            </a:fld>
            <a:endParaRPr lang="en-US"/>
          </a:p>
        </p:txBody>
      </p:sp>
    </p:spTree>
    <p:extLst>
      <p:ext uri="{BB962C8B-B14F-4D97-AF65-F5344CB8AC3E}">
        <p14:creationId xmlns:p14="http://schemas.microsoft.com/office/powerpoint/2010/main" val="25980854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Celek and Zander say: “[Those} with a postmodern</a:t>
            </a:r>
            <a:r>
              <a:rPr lang="en-US" baseline="0" dirty="0" smtClean="0"/>
              <a:t> mindset ….process truth relationally. In order for them to sort through an issue, or delve into the deep waters of their emotional makeup, they need time to process the radical message of Jesus. They need to think about it, talk about it among their friends, and talk about it some more. </a:t>
            </a:r>
          </a:p>
          <a:p>
            <a:endParaRPr lang="en-US" baseline="0" dirty="0" smtClean="0"/>
          </a:p>
          <a:p>
            <a:r>
              <a:rPr lang="en-US" baseline="0" dirty="0" smtClean="0"/>
              <a:t>That process isn’t going to be finished in an hour or two. Or maybe even a month or two. When you try to wrap things up nice and tidy, [they] sometimes will see that as being unreal and trite” (page 114) </a:t>
            </a:r>
          </a:p>
          <a:p>
            <a:endParaRPr lang="en-US" baseline="0" dirty="0" smtClean="0"/>
          </a:p>
          <a:p>
            <a:r>
              <a:rPr lang="en-US" b="1" dirty="0" smtClean="0"/>
              <a:t>4.  Be Relational </a:t>
            </a:r>
          </a:p>
          <a:p>
            <a:endParaRPr lang="en-US" dirty="0" smtClean="0"/>
          </a:p>
          <a:p>
            <a:r>
              <a:rPr lang="en-US" dirty="0" smtClean="0"/>
              <a:t>More and more evangelism is going to happen through relationships. The gospel is going to be communicated more</a:t>
            </a:r>
            <a:r>
              <a:rPr lang="en-US" baseline="0" dirty="0" smtClean="0"/>
              <a:t> relationally</a:t>
            </a:r>
            <a:r>
              <a:rPr lang="en-US" dirty="0" smtClean="0"/>
              <a:t> than propositionally or cognitively. </a:t>
            </a:r>
            <a:endParaRPr lang="en-US" dirty="0"/>
          </a:p>
        </p:txBody>
      </p:sp>
      <p:sp>
        <p:nvSpPr>
          <p:cNvPr id="4" name="Slide Number Placeholder 3"/>
          <p:cNvSpPr>
            <a:spLocks noGrp="1"/>
          </p:cNvSpPr>
          <p:nvPr>
            <p:ph type="sldNum" sz="quarter" idx="10"/>
          </p:nvPr>
        </p:nvSpPr>
        <p:spPr/>
        <p:txBody>
          <a:bodyPr/>
          <a:lstStyle/>
          <a:p>
            <a:fld id="{64797C25-BBDB-43B2-B308-8615665CEB46}" type="slidenum">
              <a:rPr lang="en-US" smtClean="0"/>
              <a:t>22</a:t>
            </a:fld>
            <a:endParaRPr lang="en-US"/>
          </a:p>
        </p:txBody>
      </p:sp>
    </p:spTree>
    <p:extLst>
      <p:ext uri="{BB962C8B-B14F-4D97-AF65-F5344CB8AC3E}">
        <p14:creationId xmlns:p14="http://schemas.microsoft.com/office/powerpoint/2010/main" val="25980854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effectLst>
                  <a:outerShdw blurRad="50800" dist="38100" dir="13500000" algn="br" rotWithShape="0">
                    <a:prstClr val="black">
                      <a:alpha val="40000"/>
                    </a:prstClr>
                  </a:outerShdw>
                </a:effectLst>
                <a:latin typeface="Arial Rounded MT Bold"/>
                <a:cs typeface="Arial Rounded MT Bold"/>
              </a:rPr>
              <a:t>Testimonies to Ministers, p. 32</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a:r>
            <a:r>
              <a:rPr lang="en-US" sz="1200" dirty="0" smtClean="0">
                <a:effectLst>
                  <a:outerShdw blurRad="50800" dist="38100" dir="13500000" algn="br" rotWithShape="0">
                    <a:prstClr val="black">
                      <a:alpha val="40000"/>
                    </a:prstClr>
                  </a:outerShdw>
                </a:effectLst>
                <a:latin typeface="Arial Narrow"/>
                <a:cs typeface="Arial Narrow"/>
              </a:rPr>
              <a:t>We have an army of youth today who can do much if they are properly directed and encouraged. We want our children to believe the truth. We want them to be blessed of God. We want them to act a part in well-organized plans for helping other youth. Let all be so trained that they may rightly represent the truth, giving the reason of the hope that is within them, and honoring God in any branch of the work where they are qualified to labor....”</a:t>
            </a:r>
            <a:endParaRPr lang="en-US" sz="1600" dirty="0" smtClean="0">
              <a:effectLst>
                <a:outerShdw blurRad="50800" dist="38100" dir="13500000" algn="br" rotWithShape="0">
                  <a:prstClr val="black">
                    <a:alpha val="40000"/>
                  </a:prstClr>
                </a:outerShdw>
              </a:effectLst>
              <a:latin typeface="Arial Narrow"/>
              <a:cs typeface="Arial Narrow"/>
            </a:endParaRPr>
          </a:p>
          <a:p>
            <a:endParaRPr lang="en-US" dirty="0"/>
          </a:p>
        </p:txBody>
      </p:sp>
      <p:sp>
        <p:nvSpPr>
          <p:cNvPr id="4" name="Slide Number Placeholder 3"/>
          <p:cNvSpPr>
            <a:spLocks noGrp="1"/>
          </p:cNvSpPr>
          <p:nvPr>
            <p:ph type="sldNum" sz="quarter" idx="10"/>
          </p:nvPr>
        </p:nvSpPr>
        <p:spPr/>
        <p:txBody>
          <a:bodyPr/>
          <a:lstStyle/>
          <a:p>
            <a:fld id="{64797C25-BBDB-43B2-B308-8615665CEB46}" type="slidenum">
              <a:rPr lang="en-US" smtClean="0"/>
              <a:t>23</a:t>
            </a:fld>
            <a:endParaRPr lang="en-US"/>
          </a:p>
        </p:txBody>
      </p:sp>
    </p:spTree>
    <p:extLst>
      <p:ext uri="{BB962C8B-B14F-4D97-AF65-F5344CB8AC3E}">
        <p14:creationId xmlns:p14="http://schemas.microsoft.com/office/powerpoint/2010/main" val="12263359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 2.  Caring</a:t>
            </a:r>
          </a:p>
          <a:p>
            <a:pPr marL="228600" indent="-228600">
              <a:buAutoNum type="arabicPeriod"/>
            </a:pPr>
            <a:endParaRPr lang="en-US" baseline="0" dirty="0" smtClean="0"/>
          </a:p>
          <a:p>
            <a:pPr marL="0" indent="0">
              <a:buNone/>
            </a:pPr>
            <a:r>
              <a:rPr lang="en-US" baseline="0" dirty="0" smtClean="0"/>
              <a:t>We must demonstrate genuine care and unconditional love for the pre-Christian—regardless of their level of belief or lifestyle.  We must always show love and acceptance of the individual, no matter what the sin is.  </a:t>
            </a:r>
            <a:endParaRPr lang="en-US" dirty="0"/>
          </a:p>
        </p:txBody>
      </p:sp>
      <p:sp>
        <p:nvSpPr>
          <p:cNvPr id="4" name="Slide Number Placeholder 3"/>
          <p:cNvSpPr>
            <a:spLocks noGrp="1"/>
          </p:cNvSpPr>
          <p:nvPr>
            <p:ph type="sldNum" sz="quarter" idx="10"/>
          </p:nvPr>
        </p:nvSpPr>
        <p:spPr/>
        <p:txBody>
          <a:bodyPr/>
          <a:lstStyle/>
          <a:p>
            <a:fld id="{64797C25-BBDB-43B2-B308-8615665CEB46}" type="slidenum">
              <a:rPr lang="en-US" smtClean="0"/>
              <a:t>3</a:t>
            </a:fld>
            <a:endParaRPr lang="en-US"/>
          </a:p>
        </p:txBody>
      </p:sp>
    </p:spTree>
    <p:extLst>
      <p:ext uri="{BB962C8B-B14F-4D97-AF65-F5344CB8AC3E}">
        <p14:creationId xmlns:p14="http://schemas.microsoft.com/office/powerpoint/2010/main" val="31667041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3. Trust</a:t>
            </a:r>
          </a:p>
          <a:p>
            <a:endParaRPr lang="en-US" dirty="0" smtClean="0"/>
          </a:p>
          <a:p>
            <a:r>
              <a:rPr lang="en-US" dirty="0" smtClean="0"/>
              <a:t>We</a:t>
            </a:r>
            <a:r>
              <a:rPr lang="en-US" baseline="0" dirty="0" smtClean="0"/>
              <a:t> must demonstrate absolute integrity, truthfulness, loyalty, confidentiality and openness. Only after we have established a deep level of trust will we be able to share how the story of Jesus Christ has intersected with our life. </a:t>
            </a:r>
            <a:endParaRPr lang="en-US" dirty="0"/>
          </a:p>
        </p:txBody>
      </p:sp>
      <p:sp>
        <p:nvSpPr>
          <p:cNvPr id="4" name="Slide Number Placeholder 3"/>
          <p:cNvSpPr>
            <a:spLocks noGrp="1"/>
          </p:cNvSpPr>
          <p:nvPr>
            <p:ph type="sldNum" sz="quarter" idx="10"/>
          </p:nvPr>
        </p:nvSpPr>
        <p:spPr/>
        <p:txBody>
          <a:bodyPr/>
          <a:lstStyle/>
          <a:p>
            <a:fld id="{64797C25-BBDB-43B2-B308-8615665CEB46}" type="slidenum">
              <a:rPr lang="en-US" smtClean="0"/>
              <a:t>4</a:t>
            </a:fld>
            <a:endParaRPr lang="en-US"/>
          </a:p>
        </p:txBody>
      </p:sp>
    </p:spTree>
    <p:extLst>
      <p:ext uri="{BB962C8B-B14F-4D97-AF65-F5344CB8AC3E}">
        <p14:creationId xmlns:p14="http://schemas.microsoft.com/office/powerpoint/2010/main" val="21333468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4. Transparency</a:t>
            </a:r>
          </a:p>
          <a:p>
            <a:endParaRPr lang="en-US" dirty="0" smtClean="0"/>
          </a:p>
          <a:p>
            <a:r>
              <a:rPr lang="en-US" dirty="0" smtClean="0"/>
              <a:t>We must be real and allow</a:t>
            </a:r>
            <a:r>
              <a:rPr lang="en-US" baseline="0" dirty="0" smtClean="0"/>
              <a:t> others to see the reality of our lives through our openness and vulnerability. We must admit our mistakes, confess our sin and tell the story of our pain and our problems so they can see God at work in our lives.</a:t>
            </a:r>
            <a:endParaRPr lang="en-US" dirty="0"/>
          </a:p>
        </p:txBody>
      </p:sp>
      <p:sp>
        <p:nvSpPr>
          <p:cNvPr id="4" name="Slide Number Placeholder 3"/>
          <p:cNvSpPr>
            <a:spLocks noGrp="1"/>
          </p:cNvSpPr>
          <p:nvPr>
            <p:ph type="sldNum" sz="quarter" idx="10"/>
          </p:nvPr>
        </p:nvSpPr>
        <p:spPr/>
        <p:txBody>
          <a:bodyPr/>
          <a:lstStyle/>
          <a:p>
            <a:fld id="{64797C25-BBDB-43B2-B308-8615665CEB46}" type="slidenum">
              <a:rPr lang="en-US" smtClean="0"/>
              <a:t>5</a:t>
            </a:fld>
            <a:endParaRPr lang="en-US"/>
          </a:p>
        </p:txBody>
      </p:sp>
    </p:spTree>
    <p:extLst>
      <p:ext uri="{BB962C8B-B14F-4D97-AF65-F5344CB8AC3E}">
        <p14:creationId xmlns:p14="http://schemas.microsoft.com/office/powerpoint/2010/main" val="42113486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was a time when we could preach at people and they would respond to the gospel. But preaching at people doesn’t work too well anymore. We can’t just come at people, especially with teens – we have to go with them. We have to get into their world, just as Jesus came into our world and became one of us. </a:t>
            </a:r>
          </a:p>
          <a:p>
            <a:endParaRPr lang="en-US" baseline="0" dirty="0" smtClean="0"/>
          </a:p>
          <a:p>
            <a:r>
              <a:rPr lang="en-US" baseline="0" dirty="0" smtClean="0"/>
              <a:t>Getting into the world of the other person. It has five steps: </a:t>
            </a:r>
          </a:p>
          <a:p>
            <a:endParaRPr lang="en-US" b="1" baseline="0" dirty="0" smtClean="0"/>
          </a:p>
          <a:p>
            <a:r>
              <a:rPr lang="en-US" b="1" baseline="0" dirty="0" smtClean="0"/>
              <a:t>1. Do what they do</a:t>
            </a:r>
          </a:p>
          <a:p>
            <a:endParaRPr lang="en-US" baseline="0" dirty="0" smtClean="0"/>
          </a:p>
          <a:p>
            <a:r>
              <a:rPr lang="en-US" baseline="0" dirty="0" smtClean="0"/>
              <a:t>As we bond with non-Christian teens, trust is built, which lays the foundation for evangelism. While the traditional approach to evangelism involves inviting people to do what we do, the incarnational approach involves going to do what they do. </a:t>
            </a:r>
          </a:p>
          <a:p>
            <a:endParaRPr lang="en-US" dirty="0"/>
          </a:p>
        </p:txBody>
      </p:sp>
      <p:sp>
        <p:nvSpPr>
          <p:cNvPr id="4" name="Slide Number Placeholder 3"/>
          <p:cNvSpPr>
            <a:spLocks noGrp="1"/>
          </p:cNvSpPr>
          <p:nvPr>
            <p:ph type="sldNum" sz="quarter" idx="10"/>
          </p:nvPr>
        </p:nvSpPr>
        <p:spPr/>
        <p:txBody>
          <a:bodyPr/>
          <a:lstStyle/>
          <a:p>
            <a:fld id="{64797C25-BBDB-43B2-B308-8615665CEB46}" type="slidenum">
              <a:rPr lang="en-US" smtClean="0"/>
              <a:t>6</a:t>
            </a:fld>
            <a:endParaRPr lang="en-US"/>
          </a:p>
        </p:txBody>
      </p:sp>
    </p:spTree>
    <p:extLst>
      <p:ext uri="{BB962C8B-B14F-4D97-AF65-F5344CB8AC3E}">
        <p14:creationId xmlns:p14="http://schemas.microsoft.com/office/powerpoint/2010/main" val="6154212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2. Enjoy and accept them.</a:t>
            </a:r>
          </a:p>
          <a:p>
            <a:endParaRPr lang="en-US" dirty="0" smtClean="0"/>
          </a:p>
          <a:p>
            <a:r>
              <a:rPr lang="en-US" dirty="0" smtClean="0"/>
              <a:t>If we just go through the motions of doing what pre-Christians do and don’t give them our hearts, they will feel patronized, not loved. Evangelism is most effective when it is natural and</a:t>
            </a:r>
            <a:r>
              <a:rPr lang="en-US" baseline="0" dirty="0" smtClean="0"/>
              <a:t> not </a:t>
            </a:r>
            <a:r>
              <a:rPr lang="en-US" dirty="0" smtClean="0"/>
              <a:t>programmed – when we truly enjoy spending time with and talking to the</a:t>
            </a:r>
            <a:r>
              <a:rPr lang="en-US" baseline="0" dirty="0" smtClean="0"/>
              <a:t> teens</a:t>
            </a:r>
            <a:r>
              <a:rPr lang="en-US" dirty="0" smtClean="0"/>
              <a:t> we are witnessing to. </a:t>
            </a:r>
            <a:endParaRPr lang="en-US" dirty="0"/>
          </a:p>
        </p:txBody>
      </p:sp>
      <p:sp>
        <p:nvSpPr>
          <p:cNvPr id="4" name="Slide Number Placeholder 3"/>
          <p:cNvSpPr>
            <a:spLocks noGrp="1"/>
          </p:cNvSpPr>
          <p:nvPr>
            <p:ph type="sldNum" sz="quarter" idx="10"/>
          </p:nvPr>
        </p:nvSpPr>
        <p:spPr/>
        <p:txBody>
          <a:bodyPr/>
          <a:lstStyle/>
          <a:p>
            <a:fld id="{64797C25-BBDB-43B2-B308-8615665CEB46}" type="slidenum">
              <a:rPr lang="en-US" smtClean="0"/>
              <a:t>7</a:t>
            </a:fld>
            <a:endParaRPr lang="en-US"/>
          </a:p>
        </p:txBody>
      </p:sp>
    </p:spTree>
    <p:extLst>
      <p:ext uri="{BB962C8B-B14F-4D97-AF65-F5344CB8AC3E}">
        <p14:creationId xmlns:p14="http://schemas.microsoft.com/office/powerpoint/2010/main" val="26182294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3. Affirm what is good in their values</a:t>
            </a:r>
          </a:p>
          <a:p>
            <a:endParaRPr lang="en-US" dirty="0" smtClean="0"/>
          </a:p>
          <a:p>
            <a:r>
              <a:rPr lang="en-US" sz="1200" dirty="0" smtClean="0">
                <a:latin typeface="Arial Narrow"/>
                <a:cs typeface="Arial Narrow"/>
              </a:rPr>
              <a:t>Christians tend to be judgmental, but It is helpful to affirm what is good in their value system even though they don</a:t>
            </a:r>
            <a:r>
              <a:rPr lang="uk-UA" sz="1200" dirty="0" smtClean="0">
                <a:latin typeface="Arial Narrow"/>
                <a:cs typeface="Arial Narrow"/>
              </a:rPr>
              <a:t>’</a:t>
            </a:r>
            <a:r>
              <a:rPr lang="en-US" sz="1200" dirty="0" smtClean="0">
                <a:latin typeface="Arial Narrow"/>
                <a:cs typeface="Arial Narrow"/>
              </a:rPr>
              <a:t>t agree with all our beliefs.  Refusing to affirm can create distance between us. Remember that God is already at work in their hearts – planting biblical learnings and values in their mind.</a:t>
            </a:r>
            <a:endParaRPr lang="en-US" dirty="0" smtClean="0"/>
          </a:p>
        </p:txBody>
      </p:sp>
      <p:sp>
        <p:nvSpPr>
          <p:cNvPr id="4" name="Slide Number Placeholder 3"/>
          <p:cNvSpPr>
            <a:spLocks noGrp="1"/>
          </p:cNvSpPr>
          <p:nvPr>
            <p:ph type="sldNum" sz="quarter" idx="10"/>
          </p:nvPr>
        </p:nvSpPr>
        <p:spPr/>
        <p:txBody>
          <a:bodyPr/>
          <a:lstStyle/>
          <a:p>
            <a:fld id="{64797C25-BBDB-43B2-B308-8615665CEB46}" type="slidenum">
              <a:rPr lang="en-US" smtClean="0"/>
              <a:t>8</a:t>
            </a:fld>
            <a:endParaRPr lang="en-US"/>
          </a:p>
        </p:txBody>
      </p:sp>
    </p:spTree>
    <p:extLst>
      <p:ext uri="{BB962C8B-B14F-4D97-AF65-F5344CB8AC3E}">
        <p14:creationId xmlns:p14="http://schemas.microsoft.com/office/powerpoint/2010/main" val="15098557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4. Share the Story of Jesus in Their Terms</a:t>
            </a:r>
          </a:p>
          <a:p>
            <a:endParaRPr lang="en-US" dirty="0" smtClean="0"/>
          </a:p>
          <a:p>
            <a:r>
              <a:rPr lang="en-US" dirty="0" smtClean="0"/>
              <a:t>This is the transition step and is the trickiest. We may have done the hard work of building trust and getting ourselves into their worlds, but then we can blow it by using church jargon that they don’t understand and which turns them off. </a:t>
            </a:r>
            <a:endParaRPr lang="en-US" dirty="0"/>
          </a:p>
        </p:txBody>
      </p:sp>
      <p:sp>
        <p:nvSpPr>
          <p:cNvPr id="4" name="Slide Number Placeholder 3"/>
          <p:cNvSpPr>
            <a:spLocks noGrp="1"/>
          </p:cNvSpPr>
          <p:nvPr>
            <p:ph type="sldNum" sz="quarter" idx="10"/>
          </p:nvPr>
        </p:nvSpPr>
        <p:spPr/>
        <p:txBody>
          <a:bodyPr/>
          <a:lstStyle/>
          <a:p>
            <a:fld id="{64797C25-BBDB-43B2-B308-8615665CEB46}" type="slidenum">
              <a:rPr lang="en-US" smtClean="0"/>
              <a:t>9</a:t>
            </a:fld>
            <a:endParaRPr lang="en-US"/>
          </a:p>
        </p:txBody>
      </p:sp>
    </p:spTree>
    <p:extLst>
      <p:ext uri="{BB962C8B-B14F-4D97-AF65-F5344CB8AC3E}">
        <p14:creationId xmlns:p14="http://schemas.microsoft.com/office/powerpoint/2010/main" val="7051531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026C7A7-4D4B-4C6E-97D3-76C7AB35F43E}" type="datetimeFigureOut">
              <a:rPr lang="en-US" smtClean="0"/>
              <a:t>2/8/16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D128DC-2276-4754-92D2-0DDC0AAB0B69}" type="slidenum">
              <a:rPr lang="en-US" smtClean="0"/>
              <a:t>‹#›</a:t>
            </a:fld>
            <a:endParaRPr lang="en-US"/>
          </a:p>
        </p:txBody>
      </p:sp>
    </p:spTree>
    <p:extLst>
      <p:ext uri="{BB962C8B-B14F-4D97-AF65-F5344CB8AC3E}">
        <p14:creationId xmlns:p14="http://schemas.microsoft.com/office/powerpoint/2010/main" val="14605242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26C7A7-4D4B-4C6E-97D3-76C7AB35F43E}" type="datetimeFigureOut">
              <a:rPr lang="en-US" smtClean="0"/>
              <a:t>2/8/16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D128DC-2276-4754-92D2-0DDC0AAB0B69}" type="slidenum">
              <a:rPr lang="en-US" smtClean="0"/>
              <a:t>‹#›</a:t>
            </a:fld>
            <a:endParaRPr lang="en-US"/>
          </a:p>
        </p:txBody>
      </p:sp>
    </p:spTree>
    <p:extLst>
      <p:ext uri="{BB962C8B-B14F-4D97-AF65-F5344CB8AC3E}">
        <p14:creationId xmlns:p14="http://schemas.microsoft.com/office/powerpoint/2010/main" val="31668964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26C7A7-4D4B-4C6E-97D3-76C7AB35F43E}" type="datetimeFigureOut">
              <a:rPr lang="en-US" smtClean="0"/>
              <a:t>2/8/16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D128DC-2276-4754-92D2-0DDC0AAB0B69}" type="slidenum">
              <a:rPr lang="en-US" smtClean="0"/>
              <a:t>‹#›</a:t>
            </a:fld>
            <a:endParaRPr lang="en-US"/>
          </a:p>
        </p:txBody>
      </p:sp>
    </p:spTree>
    <p:extLst>
      <p:ext uri="{BB962C8B-B14F-4D97-AF65-F5344CB8AC3E}">
        <p14:creationId xmlns:p14="http://schemas.microsoft.com/office/powerpoint/2010/main" val="26234261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26C7A7-4D4B-4C6E-97D3-76C7AB35F43E}" type="datetimeFigureOut">
              <a:rPr lang="en-US" smtClean="0"/>
              <a:t>2/8/16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D128DC-2276-4754-92D2-0DDC0AAB0B69}" type="slidenum">
              <a:rPr lang="en-US" smtClean="0"/>
              <a:t>‹#›</a:t>
            </a:fld>
            <a:endParaRPr lang="en-US"/>
          </a:p>
        </p:txBody>
      </p:sp>
    </p:spTree>
    <p:extLst>
      <p:ext uri="{BB962C8B-B14F-4D97-AF65-F5344CB8AC3E}">
        <p14:creationId xmlns:p14="http://schemas.microsoft.com/office/powerpoint/2010/main" val="28190455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26C7A7-4D4B-4C6E-97D3-76C7AB35F43E}" type="datetimeFigureOut">
              <a:rPr lang="en-US" smtClean="0"/>
              <a:t>2/8/16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D128DC-2276-4754-92D2-0DDC0AAB0B69}" type="slidenum">
              <a:rPr lang="en-US" smtClean="0"/>
              <a:t>‹#›</a:t>
            </a:fld>
            <a:endParaRPr lang="en-US"/>
          </a:p>
        </p:txBody>
      </p:sp>
    </p:spTree>
    <p:extLst>
      <p:ext uri="{BB962C8B-B14F-4D97-AF65-F5344CB8AC3E}">
        <p14:creationId xmlns:p14="http://schemas.microsoft.com/office/powerpoint/2010/main" val="878601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026C7A7-4D4B-4C6E-97D3-76C7AB35F43E}" type="datetimeFigureOut">
              <a:rPr lang="en-US" smtClean="0"/>
              <a:t>2/8/16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D128DC-2276-4754-92D2-0DDC0AAB0B69}" type="slidenum">
              <a:rPr lang="en-US" smtClean="0"/>
              <a:t>‹#›</a:t>
            </a:fld>
            <a:endParaRPr lang="en-US"/>
          </a:p>
        </p:txBody>
      </p:sp>
    </p:spTree>
    <p:extLst>
      <p:ext uri="{BB962C8B-B14F-4D97-AF65-F5344CB8AC3E}">
        <p14:creationId xmlns:p14="http://schemas.microsoft.com/office/powerpoint/2010/main" val="29373237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026C7A7-4D4B-4C6E-97D3-76C7AB35F43E}" type="datetimeFigureOut">
              <a:rPr lang="en-US" smtClean="0"/>
              <a:t>2/8/16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0D128DC-2276-4754-92D2-0DDC0AAB0B69}" type="slidenum">
              <a:rPr lang="en-US" smtClean="0"/>
              <a:t>‹#›</a:t>
            </a:fld>
            <a:endParaRPr lang="en-US"/>
          </a:p>
        </p:txBody>
      </p:sp>
    </p:spTree>
    <p:extLst>
      <p:ext uri="{BB962C8B-B14F-4D97-AF65-F5344CB8AC3E}">
        <p14:creationId xmlns:p14="http://schemas.microsoft.com/office/powerpoint/2010/main" val="32134313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026C7A7-4D4B-4C6E-97D3-76C7AB35F43E}" type="datetimeFigureOut">
              <a:rPr lang="en-US" smtClean="0"/>
              <a:t>2/8/16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0D128DC-2276-4754-92D2-0DDC0AAB0B69}" type="slidenum">
              <a:rPr lang="en-US" smtClean="0"/>
              <a:t>‹#›</a:t>
            </a:fld>
            <a:endParaRPr lang="en-US"/>
          </a:p>
        </p:txBody>
      </p:sp>
    </p:spTree>
    <p:extLst>
      <p:ext uri="{BB962C8B-B14F-4D97-AF65-F5344CB8AC3E}">
        <p14:creationId xmlns:p14="http://schemas.microsoft.com/office/powerpoint/2010/main" val="13835122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26C7A7-4D4B-4C6E-97D3-76C7AB35F43E}" type="datetimeFigureOut">
              <a:rPr lang="en-US" smtClean="0"/>
              <a:t>2/8/16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0D128DC-2276-4754-92D2-0DDC0AAB0B69}" type="slidenum">
              <a:rPr lang="en-US" smtClean="0"/>
              <a:t>‹#›</a:t>
            </a:fld>
            <a:endParaRPr lang="en-US"/>
          </a:p>
        </p:txBody>
      </p:sp>
    </p:spTree>
    <p:extLst>
      <p:ext uri="{BB962C8B-B14F-4D97-AF65-F5344CB8AC3E}">
        <p14:creationId xmlns:p14="http://schemas.microsoft.com/office/powerpoint/2010/main" val="10405658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26C7A7-4D4B-4C6E-97D3-76C7AB35F43E}" type="datetimeFigureOut">
              <a:rPr lang="en-US" smtClean="0"/>
              <a:t>2/8/16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D128DC-2276-4754-92D2-0DDC0AAB0B69}" type="slidenum">
              <a:rPr lang="en-US" smtClean="0"/>
              <a:t>‹#›</a:t>
            </a:fld>
            <a:endParaRPr lang="en-US"/>
          </a:p>
        </p:txBody>
      </p:sp>
    </p:spTree>
    <p:extLst>
      <p:ext uri="{BB962C8B-B14F-4D97-AF65-F5344CB8AC3E}">
        <p14:creationId xmlns:p14="http://schemas.microsoft.com/office/powerpoint/2010/main" val="7605752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26C7A7-4D4B-4C6E-97D3-76C7AB35F43E}" type="datetimeFigureOut">
              <a:rPr lang="en-US" smtClean="0"/>
              <a:t>2/8/16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D128DC-2276-4754-92D2-0DDC0AAB0B69}" type="slidenum">
              <a:rPr lang="en-US" smtClean="0"/>
              <a:t>‹#›</a:t>
            </a:fld>
            <a:endParaRPr lang="en-US"/>
          </a:p>
        </p:txBody>
      </p:sp>
    </p:spTree>
    <p:extLst>
      <p:ext uri="{BB962C8B-B14F-4D97-AF65-F5344CB8AC3E}">
        <p14:creationId xmlns:p14="http://schemas.microsoft.com/office/powerpoint/2010/main" val="250915059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26C7A7-4D4B-4C6E-97D3-76C7AB35F43E}" type="datetimeFigureOut">
              <a:rPr lang="en-US" smtClean="0"/>
              <a:t>2/8/16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D128DC-2276-4754-92D2-0DDC0AAB0B69}" type="slidenum">
              <a:rPr lang="en-US" smtClean="0"/>
              <a:t>‹#›</a:t>
            </a:fld>
            <a:endParaRPr lang="en-US"/>
          </a:p>
        </p:txBody>
      </p:sp>
    </p:spTree>
    <p:extLst>
      <p:ext uri="{BB962C8B-B14F-4D97-AF65-F5344CB8AC3E}">
        <p14:creationId xmlns:p14="http://schemas.microsoft.com/office/powerpoint/2010/main" val="27011757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tiff"/><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10.png"/><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3.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4.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5.tiff"/></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8.png"/><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9.tiff"/><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982244" y="0"/>
            <a:ext cx="7162800" cy="68580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Users\MugandaT\AppData\Local\Microsoft\Windows\Temporary Internet Files\Content.IE5\481IRG02\MP900439331[1].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4278" y="1878479"/>
            <a:ext cx="2743200" cy="4987638"/>
          </a:xfrm>
          <a:prstGeom prst="rect">
            <a:avLst/>
          </a:prstGeom>
          <a:noFill/>
          <a:extLst>
            <a:ext uri="{909E8E84-426E-40dd-AFC4-6F175D3DCCD1}">
              <a14:hiddenFill xmlns="" xmlns:a14="http://schemas.microsoft.com/office/drawing/2010/main">
                <a:solidFill>
                  <a:srgbClr val="FFFFFF"/>
                </a:solidFill>
              </a14:hiddenFill>
            </a:ext>
          </a:extLst>
        </p:spPr>
      </p:pic>
      <p:sp>
        <p:nvSpPr>
          <p:cNvPr id="4" name="Rounded Rectangle 3"/>
          <p:cNvSpPr/>
          <p:nvPr/>
        </p:nvSpPr>
        <p:spPr>
          <a:xfrm>
            <a:off x="152400" y="228600"/>
            <a:ext cx="8991600" cy="1494939"/>
          </a:xfrm>
          <a:prstGeom prst="roundRect">
            <a:avLst/>
          </a:prstGeom>
          <a:solidFill>
            <a:srgbClr val="FF3399"/>
          </a:solidFill>
          <a:ln w="762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81000" y="457200"/>
            <a:ext cx="9982200" cy="769441"/>
          </a:xfrm>
          <a:prstGeom prst="rect">
            <a:avLst/>
          </a:prstGeom>
          <a:noFill/>
        </p:spPr>
        <p:txBody>
          <a:bodyPr wrap="square" rtlCol="0">
            <a:spAutoFit/>
          </a:bodyPr>
          <a:lstStyle/>
          <a:p>
            <a:pPr algn="ctr"/>
            <a:r>
              <a:rPr lang="en-US" sz="4400" b="1" dirty="0" smtClean="0">
                <a:solidFill>
                  <a:schemeClr val="bg1"/>
                </a:solidFill>
                <a:effectLst>
                  <a:outerShdw blurRad="50800" dist="38100" dir="13500000" algn="br" rotWithShape="0">
                    <a:prstClr val="black">
                      <a:alpha val="40000"/>
                    </a:prstClr>
                  </a:outerShdw>
                </a:effectLst>
                <a:latin typeface="Arial Rounded MT Bold"/>
                <a:cs typeface="Arial Rounded MT Bold"/>
              </a:rPr>
              <a:t>Evangelizing </a:t>
            </a:r>
            <a:r>
              <a:rPr lang="en-US" sz="4400" b="1" dirty="0" err="1" smtClean="0">
                <a:solidFill>
                  <a:schemeClr val="bg1"/>
                </a:solidFill>
                <a:effectLst>
                  <a:outerShdw blurRad="50800" dist="38100" dir="13500000" algn="br" rotWithShape="0">
                    <a:prstClr val="black">
                      <a:alpha val="40000"/>
                    </a:prstClr>
                  </a:outerShdw>
                </a:effectLst>
                <a:latin typeface="Arial Rounded MT Bold"/>
                <a:cs typeface="Arial Rounded MT Bold"/>
              </a:rPr>
              <a:t>PostModern</a:t>
            </a:r>
            <a:r>
              <a:rPr lang="en-US" sz="4400" b="1" dirty="0">
                <a:solidFill>
                  <a:schemeClr val="bg1"/>
                </a:solidFill>
                <a:effectLst>
                  <a:outerShdw blurRad="50800" dist="38100" dir="13500000" algn="br" rotWithShape="0">
                    <a:prstClr val="black">
                      <a:alpha val="40000"/>
                    </a:prstClr>
                  </a:outerShdw>
                </a:effectLst>
                <a:latin typeface="Arial Rounded MT Bold"/>
                <a:cs typeface="Arial Rounded MT Bold"/>
              </a:rPr>
              <a:t> </a:t>
            </a:r>
            <a:r>
              <a:rPr lang="en-US" sz="4400" b="1" dirty="0" smtClean="0">
                <a:solidFill>
                  <a:srgbClr val="FFFF00"/>
                </a:solidFill>
                <a:effectLst>
                  <a:outerShdw blurRad="50800" dist="38100" dir="13500000" algn="br" rotWithShape="0">
                    <a:prstClr val="black">
                      <a:alpha val="40000"/>
                    </a:prstClr>
                  </a:outerShdw>
                </a:effectLst>
                <a:latin typeface="Arial Rounded MT Bold"/>
                <a:cs typeface="Arial Rounded MT Bold"/>
              </a:rPr>
              <a:t>Teens</a:t>
            </a:r>
            <a:endParaRPr lang="en-US" sz="4400" b="1" dirty="0">
              <a:solidFill>
                <a:srgbClr val="FFFF00"/>
              </a:solidFill>
              <a:effectLst>
                <a:outerShdw blurRad="50800" dist="38100" dir="13500000" algn="br" rotWithShape="0">
                  <a:prstClr val="black">
                    <a:alpha val="40000"/>
                  </a:prstClr>
                </a:outerShdw>
              </a:effectLst>
              <a:latin typeface="Arial Rounded MT Bold"/>
              <a:cs typeface="Arial Rounded MT Bold"/>
            </a:endParaRPr>
          </a:p>
        </p:txBody>
      </p:sp>
      <p:sp>
        <p:nvSpPr>
          <p:cNvPr id="7" name="Rounded Rectangle 6"/>
          <p:cNvSpPr/>
          <p:nvPr/>
        </p:nvSpPr>
        <p:spPr>
          <a:xfrm>
            <a:off x="2286000" y="2057400"/>
            <a:ext cx="6629400" cy="4572000"/>
          </a:xfrm>
          <a:prstGeom prst="roundRect">
            <a:avLst/>
          </a:prstGeom>
          <a:solidFill>
            <a:schemeClr val="tx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38100" cmpd="sng">
                <a:solidFill>
                  <a:schemeClr val="bg1"/>
                </a:solidFill>
              </a:ln>
              <a:solidFill>
                <a:srgbClr val="FFFFFF"/>
              </a:solidFill>
            </a:endParaRPr>
          </a:p>
        </p:txBody>
      </p:sp>
      <p:pic>
        <p:nvPicPr>
          <p:cNvPr id="3" name="Picture 2"/>
          <p:cNvPicPr>
            <a:picLocks noChangeAspect="1"/>
          </p:cNvPicPr>
          <p:nvPr/>
        </p:nvPicPr>
        <p:blipFill rotWithShape="1">
          <a:blip r:embed="rId4"/>
          <a:srcRect l="-1" r="5065"/>
          <a:stretch/>
        </p:blipFill>
        <p:spPr>
          <a:xfrm rot="20688311">
            <a:off x="5718002" y="4306651"/>
            <a:ext cx="2399478" cy="250935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Picture 7"/>
          <p:cNvPicPr>
            <a:picLocks noChangeAspect="1"/>
          </p:cNvPicPr>
          <p:nvPr/>
        </p:nvPicPr>
        <p:blipFill rotWithShape="1">
          <a:blip r:embed="rId5"/>
          <a:srcRect t="312" b="30650"/>
          <a:stretch/>
        </p:blipFill>
        <p:spPr>
          <a:xfrm rot="21290192">
            <a:off x="2299092" y="2131045"/>
            <a:ext cx="3352924" cy="326161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Picture 8"/>
          <p:cNvPicPr>
            <a:picLocks noChangeAspect="1"/>
          </p:cNvPicPr>
          <p:nvPr/>
        </p:nvPicPr>
        <p:blipFill rotWithShape="1">
          <a:blip r:embed="rId6"/>
          <a:srcRect l="8454"/>
          <a:stretch/>
        </p:blipFill>
        <p:spPr>
          <a:xfrm rot="496208" flipH="1">
            <a:off x="5836952" y="2113069"/>
            <a:ext cx="2884860" cy="236853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933150262"/>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752600" y="0"/>
            <a:ext cx="7392444" cy="68580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Users\MugandaT\AppData\Local\Microsoft\Windows\Temporary Internet Files\Content.IE5\481IRG02\MP900439331[1].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4800" y="2265218"/>
            <a:ext cx="2526029" cy="4592782"/>
          </a:xfrm>
          <a:prstGeom prst="rect">
            <a:avLst/>
          </a:prstGeom>
          <a:noFill/>
          <a:extLst>
            <a:ext uri="{909E8E84-426E-40dd-AFC4-6F175D3DCCD1}">
              <a14:hiddenFill xmlns="" xmlns:a14="http://schemas.microsoft.com/office/drawing/2010/main">
                <a:solidFill>
                  <a:srgbClr val="FFFFFF"/>
                </a:solidFill>
              </a14:hiddenFill>
            </a:ext>
          </a:extLst>
        </p:spPr>
      </p:pic>
      <p:sp>
        <p:nvSpPr>
          <p:cNvPr id="2" name="Rounded Rectangle 1"/>
          <p:cNvSpPr/>
          <p:nvPr/>
        </p:nvSpPr>
        <p:spPr>
          <a:xfrm>
            <a:off x="2210844" y="381000"/>
            <a:ext cx="6780755" cy="1745668"/>
          </a:xfrm>
          <a:prstGeom prst="roundRect">
            <a:avLst/>
          </a:prstGeom>
          <a:solidFill>
            <a:srgbClr val="92D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4000" dirty="0" smtClean="0">
                <a:effectLst>
                  <a:outerShdw blurRad="50800" dist="38100" dir="13500000" algn="br" rotWithShape="0">
                    <a:prstClr val="black">
                      <a:alpha val="40000"/>
                    </a:prstClr>
                  </a:outerShdw>
                </a:effectLst>
                <a:latin typeface="Arial Rounded MT Bold"/>
                <a:cs typeface="Arial Rounded MT Bold"/>
              </a:rPr>
              <a:t>5. Invite Them to Follow Jesus in A Way They Can Relate To </a:t>
            </a:r>
            <a:endParaRPr lang="en-US" sz="4000" dirty="0">
              <a:effectLst>
                <a:outerShdw blurRad="50800" dist="38100" dir="13500000" algn="br" rotWithShape="0">
                  <a:prstClr val="black">
                    <a:alpha val="40000"/>
                  </a:prstClr>
                </a:outerShdw>
              </a:effectLst>
              <a:latin typeface="Arial Rounded MT Bold"/>
              <a:cs typeface="Arial Rounded MT Bold"/>
            </a:endParaRPr>
          </a:p>
        </p:txBody>
      </p:sp>
      <p:sp>
        <p:nvSpPr>
          <p:cNvPr id="3" name="Rounded Rectangle 2"/>
          <p:cNvSpPr/>
          <p:nvPr/>
        </p:nvSpPr>
        <p:spPr>
          <a:xfrm>
            <a:off x="1970995" y="2667000"/>
            <a:ext cx="7162800" cy="3886200"/>
          </a:xfrm>
          <a:prstGeom prst="roundRect">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There are two dangers here – either we get so religious that we scare the person off, or we never get around to inviting the non-Christian at all. But if we have really gotten to know the person, it will not be difficult to ask whether they are ready to follow Jesus.</a:t>
            </a:r>
            <a:endParaRPr lang="en-US" sz="3200" dirty="0"/>
          </a:p>
        </p:txBody>
      </p:sp>
      <p:pic>
        <p:nvPicPr>
          <p:cNvPr id="4" name="Picture 3"/>
          <p:cNvPicPr>
            <a:picLocks noChangeAspect="1"/>
          </p:cNvPicPr>
          <p:nvPr/>
        </p:nvPicPr>
        <p:blipFill rotWithShape="1">
          <a:blip r:embed="rId4"/>
          <a:srcRect l="29307" t="3813" r="35674" b="58419"/>
          <a:stretch/>
        </p:blipFill>
        <p:spPr>
          <a:xfrm>
            <a:off x="152400" y="228600"/>
            <a:ext cx="1447800" cy="2109761"/>
          </a:xfrm>
          <a:prstGeom prst="rect">
            <a:avLst/>
          </a:prstGeom>
        </p:spPr>
      </p:pic>
    </p:spTree>
    <p:extLst>
      <p:ext uri="{BB962C8B-B14F-4D97-AF65-F5344CB8AC3E}">
        <p14:creationId xmlns:p14="http://schemas.microsoft.com/office/powerpoint/2010/main" val="413891720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982244" y="0"/>
            <a:ext cx="7162800" cy="68580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Users\MugandaT\AppData\Local\Microsoft\Windows\Temporary Internet Files\Content.IE5\481IRG02\MP900439331[1].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1000" y="1087577"/>
            <a:ext cx="2819399" cy="5126182"/>
          </a:xfrm>
          <a:prstGeom prst="rect">
            <a:avLst/>
          </a:prstGeom>
          <a:noFill/>
          <a:extLst>
            <a:ext uri="{909E8E84-426E-40dd-AFC4-6F175D3DCCD1}">
              <a14:hiddenFill xmlns="" xmlns:a14="http://schemas.microsoft.com/office/drawing/2010/main">
                <a:solidFill>
                  <a:srgbClr val="FFFFFF"/>
                </a:solidFill>
              </a14:hiddenFill>
            </a:ext>
          </a:extLst>
        </p:spPr>
      </p:pic>
      <p:sp>
        <p:nvSpPr>
          <p:cNvPr id="2" name="Rounded Rectangle 1"/>
          <p:cNvSpPr/>
          <p:nvPr/>
        </p:nvSpPr>
        <p:spPr>
          <a:xfrm>
            <a:off x="2209800" y="381000"/>
            <a:ext cx="6705600" cy="2286000"/>
          </a:xfrm>
          <a:prstGeom prst="roundRect">
            <a:avLst/>
          </a:prstGeom>
          <a:solidFill>
            <a:srgbClr val="92D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effectLst>
                  <a:outerShdw blurRad="50800" dist="38100" dir="13500000" algn="br" rotWithShape="0">
                    <a:prstClr val="black">
                      <a:alpha val="40000"/>
                    </a:prstClr>
                  </a:outerShdw>
                </a:effectLst>
              </a:rPr>
              <a:t>THE GOSPEL STORY INTERSECTS WITH THIS GENERATION’S EXPERIENCE IN A NUMBER OF WAYS:</a:t>
            </a:r>
            <a:endParaRPr lang="en-US" sz="3600" b="1" dirty="0">
              <a:effectLst>
                <a:outerShdw blurRad="50800" dist="38100" dir="13500000" algn="br" rotWithShape="0">
                  <a:prstClr val="black">
                    <a:alpha val="40000"/>
                  </a:prstClr>
                </a:outerShdw>
              </a:effectLst>
            </a:endParaRPr>
          </a:p>
        </p:txBody>
      </p:sp>
      <p:sp>
        <p:nvSpPr>
          <p:cNvPr id="3" name="Rounded Rectangle 2"/>
          <p:cNvSpPr/>
          <p:nvPr/>
        </p:nvSpPr>
        <p:spPr>
          <a:xfrm>
            <a:off x="2209800" y="3124200"/>
            <a:ext cx="6704556" cy="3200400"/>
          </a:xfrm>
          <a:prstGeom prst="roundRect">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effectLst>
                  <a:outerShdw blurRad="50800" dist="38100" dir="13500000" algn="br" rotWithShape="0">
                    <a:prstClr val="black">
                      <a:alpha val="40000"/>
                    </a:prstClr>
                  </a:outerShdw>
                </a:effectLst>
              </a:rPr>
              <a:t>1. </a:t>
            </a:r>
          </a:p>
          <a:p>
            <a:pPr algn="ctr"/>
            <a:r>
              <a:rPr lang="en-US" sz="4400" b="1" u="sng" dirty="0" smtClean="0">
                <a:solidFill>
                  <a:srgbClr val="FFFF00"/>
                </a:solidFill>
                <a:effectLst>
                  <a:outerShdw blurRad="50800" dist="38100" dir="13500000" algn="br" rotWithShape="0">
                    <a:prstClr val="black">
                      <a:alpha val="40000"/>
                    </a:prstClr>
                  </a:outerShdw>
                </a:effectLst>
              </a:rPr>
              <a:t>They feel alienated</a:t>
            </a:r>
            <a:r>
              <a:rPr lang="en-US" sz="4400" b="1" dirty="0" smtClean="0">
                <a:effectLst>
                  <a:outerShdw blurRad="50800" dist="38100" dir="13500000" algn="br" rotWithShape="0">
                    <a:prstClr val="black">
                      <a:alpha val="40000"/>
                    </a:prstClr>
                  </a:outerShdw>
                </a:effectLst>
              </a:rPr>
              <a:t>: God’s story brings reconciliation. </a:t>
            </a:r>
          </a:p>
          <a:p>
            <a:pPr algn="ctr"/>
            <a:endParaRPr lang="en-US" sz="4000" dirty="0"/>
          </a:p>
        </p:txBody>
      </p:sp>
    </p:spTree>
    <p:extLst>
      <p:ext uri="{BB962C8B-B14F-4D97-AF65-F5344CB8AC3E}">
        <p14:creationId xmlns:p14="http://schemas.microsoft.com/office/powerpoint/2010/main" val="2202571479"/>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982244" y="0"/>
            <a:ext cx="7162800" cy="68580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ed Rectangle 2"/>
          <p:cNvSpPr/>
          <p:nvPr/>
        </p:nvSpPr>
        <p:spPr>
          <a:xfrm>
            <a:off x="2209800" y="1600200"/>
            <a:ext cx="6704556" cy="3352800"/>
          </a:xfrm>
          <a:prstGeom prst="roundRect">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effectLst>
                  <a:outerShdw blurRad="50800" dist="38100" dir="13500000" algn="br" rotWithShape="0">
                    <a:prstClr val="black">
                      <a:alpha val="40000"/>
                    </a:prstClr>
                  </a:outerShdw>
                </a:effectLst>
              </a:rPr>
              <a:t>2. </a:t>
            </a:r>
          </a:p>
          <a:p>
            <a:pPr algn="ctr"/>
            <a:r>
              <a:rPr lang="en-US" sz="4800" b="1" u="sng" dirty="0" smtClean="0">
                <a:solidFill>
                  <a:srgbClr val="FFFF00"/>
                </a:solidFill>
                <a:effectLst>
                  <a:outerShdw blurRad="50800" dist="38100" dir="13500000" algn="br" rotWithShape="0">
                    <a:prstClr val="black">
                      <a:alpha val="40000"/>
                    </a:prstClr>
                  </a:outerShdw>
                </a:effectLst>
              </a:rPr>
              <a:t>They feel betrayed</a:t>
            </a:r>
            <a:r>
              <a:rPr lang="en-US" sz="4800" b="1" dirty="0" smtClean="0">
                <a:effectLst>
                  <a:outerShdw blurRad="50800" dist="38100" dir="13500000" algn="br" rotWithShape="0">
                    <a:prstClr val="black">
                      <a:alpha val="40000"/>
                    </a:prstClr>
                  </a:outerShdw>
                </a:effectLst>
              </a:rPr>
              <a:t>: God’s story restores broken trust. </a:t>
            </a:r>
          </a:p>
          <a:p>
            <a:pPr algn="ctr"/>
            <a:r>
              <a:rPr lang="en-US" sz="4000" dirty="0" smtClean="0"/>
              <a:t> </a:t>
            </a:r>
            <a:endParaRPr lang="en-US" sz="4000" dirty="0"/>
          </a:p>
        </p:txBody>
      </p:sp>
      <p:pic>
        <p:nvPicPr>
          <p:cNvPr id="2" name="Picture 1" descr="teenagegirl 0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182433">
            <a:off x="-6505" y="357932"/>
            <a:ext cx="2289681" cy="2547386"/>
          </a:xfrm>
          <a:prstGeom prst="ellipse">
            <a:avLst/>
          </a:prstGeom>
          <a:ln w="28575" cap="rnd" cmpd="sng">
            <a:solidFill>
              <a:srgbClr val="4F81BD"/>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18440739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522" y="0"/>
            <a:ext cx="7162800" cy="68580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ladysitting 0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7000" y="0"/>
            <a:ext cx="2667000" cy="32004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3" name="Rounded Rectangle 2"/>
          <p:cNvSpPr/>
          <p:nvPr/>
        </p:nvSpPr>
        <p:spPr>
          <a:xfrm>
            <a:off x="152400" y="1447800"/>
            <a:ext cx="6704556" cy="4876800"/>
          </a:xfrm>
          <a:prstGeom prst="roundRect">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effectLst>
                  <a:outerShdw blurRad="50800" dist="38100" dir="13500000" algn="br" rotWithShape="0">
                    <a:prstClr val="black">
                      <a:alpha val="40000"/>
                    </a:prstClr>
                  </a:outerShdw>
                </a:effectLst>
              </a:rPr>
              <a:t>3.</a:t>
            </a:r>
          </a:p>
          <a:p>
            <a:pPr algn="ctr"/>
            <a:r>
              <a:rPr lang="en-US" sz="4800" b="1" u="sng" dirty="0" smtClean="0">
                <a:solidFill>
                  <a:srgbClr val="FFFF00"/>
                </a:solidFill>
                <a:effectLst>
                  <a:outerShdw blurRad="50800" dist="38100" dir="13500000" algn="br" rotWithShape="0">
                    <a:prstClr val="black">
                      <a:alpha val="40000"/>
                    </a:prstClr>
                  </a:outerShdw>
                </a:effectLst>
              </a:rPr>
              <a:t>They feel insecure</a:t>
            </a:r>
            <a:r>
              <a:rPr lang="en-US" sz="4800" b="1" dirty="0" smtClean="0">
                <a:effectLst>
                  <a:outerShdw blurRad="50800" dist="38100" dir="13500000" algn="br" rotWithShape="0">
                    <a:prstClr val="black">
                      <a:alpha val="40000"/>
                    </a:prstClr>
                  </a:outerShdw>
                </a:effectLst>
              </a:rPr>
              <a:t>: God’s story brings a sense of safety within a protective, healing community.</a:t>
            </a:r>
          </a:p>
          <a:p>
            <a:pPr algn="ctr"/>
            <a:r>
              <a:rPr lang="en-US" sz="4000" b="1" dirty="0" smtClean="0"/>
              <a:t>  </a:t>
            </a:r>
            <a:endParaRPr lang="en-US" sz="4000" b="1" dirty="0"/>
          </a:p>
        </p:txBody>
      </p:sp>
    </p:spTree>
    <p:extLst>
      <p:ext uri="{BB962C8B-B14F-4D97-AF65-F5344CB8AC3E}">
        <p14:creationId xmlns:p14="http://schemas.microsoft.com/office/powerpoint/2010/main" val="1275041117"/>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982244" y="0"/>
            <a:ext cx="7162800" cy="68580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Users\MugandaT\AppData\Local\Microsoft\Windows\Temporary Internet Files\Content.IE5\481IRG02\MP900439331[1].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1000" y="1087577"/>
            <a:ext cx="2819399" cy="5126182"/>
          </a:xfrm>
          <a:prstGeom prst="rect">
            <a:avLst/>
          </a:prstGeom>
          <a:noFill/>
          <a:extLst>
            <a:ext uri="{909E8E84-426E-40dd-AFC4-6F175D3DCCD1}">
              <a14:hiddenFill xmlns="" xmlns:a14="http://schemas.microsoft.com/office/drawing/2010/main">
                <a:solidFill>
                  <a:srgbClr val="FFFFFF"/>
                </a:solidFill>
              </a14:hiddenFill>
            </a:ext>
          </a:extLst>
        </p:spPr>
      </p:pic>
      <p:sp>
        <p:nvSpPr>
          <p:cNvPr id="3" name="Rounded Rectangle 2"/>
          <p:cNvSpPr/>
          <p:nvPr/>
        </p:nvSpPr>
        <p:spPr>
          <a:xfrm>
            <a:off x="2211366" y="1066800"/>
            <a:ext cx="6704556" cy="4267200"/>
          </a:xfrm>
          <a:prstGeom prst="roundRect">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effectLst>
                  <a:outerShdw blurRad="50800" dist="38100" dir="13500000" algn="br" rotWithShape="0">
                    <a:prstClr val="black">
                      <a:alpha val="40000"/>
                    </a:prstClr>
                  </a:outerShdw>
                </a:effectLst>
              </a:rPr>
              <a:t>4. </a:t>
            </a:r>
          </a:p>
          <a:p>
            <a:pPr algn="ctr"/>
            <a:r>
              <a:rPr lang="en-US" sz="4800" b="1" u="sng" dirty="0" smtClean="0">
                <a:solidFill>
                  <a:srgbClr val="FFFF00"/>
                </a:solidFill>
                <a:effectLst>
                  <a:outerShdw blurRad="50800" dist="38100" dir="13500000" algn="br" rotWithShape="0">
                    <a:prstClr val="black">
                      <a:alpha val="40000"/>
                    </a:prstClr>
                  </a:outerShdw>
                </a:effectLst>
              </a:rPr>
              <a:t>They lack a defined identity</a:t>
            </a:r>
            <a:r>
              <a:rPr lang="en-US" sz="4800" b="1" dirty="0" smtClean="0">
                <a:effectLst>
                  <a:outerShdw blurRad="50800" dist="38100" dir="13500000" algn="br" rotWithShape="0">
                    <a:prstClr val="black">
                      <a:alpha val="40000"/>
                    </a:prstClr>
                  </a:outerShdw>
                </a:effectLst>
              </a:rPr>
              <a:t>: God’s story brings a new identity in Christ. </a:t>
            </a:r>
          </a:p>
          <a:p>
            <a:pPr algn="ctr"/>
            <a:endParaRPr lang="en-US" sz="4000" dirty="0"/>
          </a:p>
        </p:txBody>
      </p:sp>
    </p:spTree>
    <p:extLst>
      <p:ext uri="{BB962C8B-B14F-4D97-AF65-F5344CB8AC3E}">
        <p14:creationId xmlns:p14="http://schemas.microsoft.com/office/powerpoint/2010/main" val="240101758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982244" y="0"/>
            <a:ext cx="7162800" cy="68580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ed Rectangle 2"/>
          <p:cNvSpPr/>
          <p:nvPr/>
        </p:nvSpPr>
        <p:spPr>
          <a:xfrm>
            <a:off x="2057400" y="609600"/>
            <a:ext cx="6934199" cy="5943600"/>
          </a:xfrm>
          <a:prstGeom prst="roundRect">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effectLst>
                  <a:outerShdw blurRad="50800" dist="38100" dir="13500000" algn="br" rotWithShape="0">
                    <a:prstClr val="black">
                      <a:alpha val="40000"/>
                    </a:prstClr>
                  </a:outerShdw>
                </a:effectLst>
              </a:rPr>
              <a:t>5.</a:t>
            </a:r>
          </a:p>
          <a:p>
            <a:pPr algn="ctr"/>
            <a:r>
              <a:rPr lang="en-US" sz="4000" b="1" u="sng" dirty="0" smtClean="0">
                <a:solidFill>
                  <a:srgbClr val="FFFF00"/>
                </a:solidFill>
                <a:effectLst>
                  <a:outerShdw blurRad="50800" dist="38100" dir="13500000" algn="br" rotWithShape="0">
                    <a:prstClr val="black">
                      <a:alpha val="40000"/>
                    </a:prstClr>
                  </a:outerShdw>
                </a:effectLst>
              </a:rPr>
              <a:t>They feel unwanted and unneeded</a:t>
            </a:r>
            <a:r>
              <a:rPr lang="en-US" sz="4000" b="1" dirty="0" smtClean="0">
                <a:effectLst>
                  <a:outerShdw blurRad="50800" dist="38100" dir="13500000" algn="br" rotWithShape="0">
                    <a:prstClr val="black">
                      <a:alpha val="40000"/>
                    </a:prstClr>
                  </a:outerShdw>
                </a:effectLst>
              </a:rPr>
              <a:t>: God’s story offers them a place of belonging, a place for involvement, and a place where their lives can be used in service of a purpose that is larger than themselves.  </a:t>
            </a:r>
            <a:endParaRPr lang="en-US" sz="4000" b="1" dirty="0">
              <a:effectLst>
                <a:outerShdw blurRad="50800" dist="38100" dir="13500000" algn="br" rotWithShape="0">
                  <a:prstClr val="black">
                    <a:alpha val="40000"/>
                  </a:prstClr>
                </a:outerShdw>
              </a:effectLst>
            </a:endParaRPr>
          </a:p>
        </p:txBody>
      </p:sp>
      <p:pic>
        <p:nvPicPr>
          <p:cNvPr id="2" name="Picture 1" descr="best-friends-hanging-around.jpg"/>
          <p:cNvPicPr>
            <a:picLocks noChangeAspect="1"/>
          </p:cNvPicPr>
          <p:nvPr/>
        </p:nvPicPr>
        <p:blipFill rotWithShape="1">
          <a:blip r:embed="rId3">
            <a:extLst>
              <a:ext uri="{28A0092B-C50C-407E-A947-70E740481C1C}">
                <a14:useLocalDpi xmlns:a14="http://schemas.microsoft.com/office/drawing/2010/main" val="0"/>
              </a:ext>
            </a:extLst>
          </a:blip>
          <a:srcRect l="47100" r="14794"/>
          <a:stretch/>
        </p:blipFill>
        <p:spPr>
          <a:xfrm>
            <a:off x="0" y="457200"/>
            <a:ext cx="1964591" cy="3733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005934741"/>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109245" y="-12700"/>
            <a:ext cx="7162800" cy="68580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Users\MugandaT\AppData\Local\Microsoft\Windows\Temporary Internet Files\Content.IE5\481IRG02\MP900439331[1].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1000" y="1087577"/>
            <a:ext cx="2819399" cy="5126182"/>
          </a:xfrm>
          <a:prstGeom prst="rect">
            <a:avLst/>
          </a:prstGeom>
          <a:noFill/>
          <a:extLst>
            <a:ext uri="{909E8E84-426E-40dd-AFC4-6F175D3DCCD1}">
              <a14:hiddenFill xmlns="" xmlns:a14="http://schemas.microsoft.com/office/drawing/2010/main">
                <a:solidFill>
                  <a:srgbClr val="FFFFFF"/>
                </a:solidFill>
              </a14:hiddenFill>
            </a:ext>
          </a:extLst>
        </p:spPr>
      </p:pic>
      <p:sp>
        <p:nvSpPr>
          <p:cNvPr id="2" name="Rounded Rectangle 1"/>
          <p:cNvSpPr/>
          <p:nvPr/>
        </p:nvSpPr>
        <p:spPr>
          <a:xfrm>
            <a:off x="2286000" y="1524000"/>
            <a:ext cx="6705600" cy="1593268"/>
          </a:xfrm>
          <a:prstGeom prst="roundRect">
            <a:avLst/>
          </a:prstGeom>
          <a:solidFill>
            <a:srgbClr val="92D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smtClean="0">
                <a:effectLst>
                  <a:outerShdw blurRad="50800" dist="38100" dir="13500000" algn="br" rotWithShape="0">
                    <a:prstClr val="black">
                      <a:alpha val="40000"/>
                    </a:prstClr>
                  </a:outerShdw>
                </a:effectLst>
                <a:latin typeface="Abadi MT Condensed Extra Bold"/>
                <a:cs typeface="Abadi MT Condensed Extra Bold"/>
              </a:rPr>
              <a:t>1. Faithful Community</a:t>
            </a:r>
            <a:endParaRPr lang="en-US" sz="5400" b="1" dirty="0">
              <a:effectLst>
                <a:outerShdw blurRad="50800" dist="38100" dir="13500000" algn="br" rotWithShape="0">
                  <a:prstClr val="black">
                    <a:alpha val="40000"/>
                  </a:prstClr>
                </a:outerShdw>
              </a:effectLst>
              <a:latin typeface="Abadi MT Condensed Extra Bold"/>
              <a:cs typeface="Abadi MT Condensed Extra Bold"/>
            </a:endParaRPr>
          </a:p>
        </p:txBody>
      </p:sp>
      <p:sp>
        <p:nvSpPr>
          <p:cNvPr id="3" name="Rounded Rectangle 2"/>
          <p:cNvSpPr/>
          <p:nvPr/>
        </p:nvSpPr>
        <p:spPr>
          <a:xfrm>
            <a:off x="2286000" y="3416300"/>
            <a:ext cx="6832600" cy="3289300"/>
          </a:xfrm>
          <a:prstGeom prst="roundRect">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3200" dirty="0" err="1" smtClean="0"/>
              <a:t>Postmoderns</a:t>
            </a:r>
            <a:r>
              <a:rPr lang="en-US" sz="3200" dirty="0" smtClean="0"/>
              <a:t> will best understand a holy, just and forgiving God when they see a holy, just and forgiving community of believers. They will be impressed when the community doing the evangelism lives out the Christian message</a:t>
            </a:r>
            <a:r>
              <a:rPr lang="en-US" sz="2400" dirty="0" smtClean="0"/>
              <a:t>.  </a:t>
            </a:r>
            <a:endParaRPr lang="en-US" sz="2400" dirty="0"/>
          </a:p>
        </p:txBody>
      </p:sp>
      <p:sp>
        <p:nvSpPr>
          <p:cNvPr id="4" name="Rounded Rectangle 3"/>
          <p:cNvSpPr/>
          <p:nvPr/>
        </p:nvSpPr>
        <p:spPr>
          <a:xfrm>
            <a:off x="2261645" y="152400"/>
            <a:ext cx="6729955" cy="1219200"/>
          </a:xfrm>
          <a:prstGeom prst="roundRect">
            <a:avLst/>
          </a:prstGeom>
          <a:solidFill>
            <a:srgbClr val="FF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3</a:t>
            </a:r>
            <a:r>
              <a:rPr lang="en-US" sz="3600" dirty="0" smtClean="0"/>
              <a:t> ELEMENTS NEEDED FROM MEMBERS:</a:t>
            </a:r>
            <a:endParaRPr lang="en-US" sz="3600" dirty="0"/>
          </a:p>
        </p:txBody>
      </p:sp>
    </p:spTree>
    <p:extLst>
      <p:ext uri="{BB962C8B-B14F-4D97-AF65-F5344CB8AC3E}">
        <p14:creationId xmlns:p14="http://schemas.microsoft.com/office/powerpoint/2010/main" val="155677799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1921" y="0"/>
            <a:ext cx="7162800" cy="68580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ounded Rectangle 1"/>
          <p:cNvSpPr/>
          <p:nvPr/>
        </p:nvSpPr>
        <p:spPr>
          <a:xfrm>
            <a:off x="208280" y="384466"/>
            <a:ext cx="6172200" cy="1593268"/>
          </a:xfrm>
          <a:prstGeom prst="roundRect">
            <a:avLst/>
          </a:prstGeom>
          <a:solidFill>
            <a:srgbClr val="92D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smtClean="0">
                <a:effectLst>
                  <a:outerShdw blurRad="50800" dist="38100" dir="13500000" algn="br" rotWithShape="0">
                    <a:prstClr val="black">
                      <a:alpha val="40000"/>
                    </a:prstClr>
                  </a:outerShdw>
                </a:effectLst>
              </a:rPr>
              <a:t>2. Loving Community</a:t>
            </a:r>
            <a:endParaRPr lang="en-US" sz="5400" b="1" dirty="0">
              <a:effectLst>
                <a:outerShdw blurRad="50800" dist="38100" dir="13500000" algn="br" rotWithShape="0">
                  <a:prstClr val="black">
                    <a:alpha val="40000"/>
                  </a:prstClr>
                </a:outerShdw>
              </a:effectLst>
            </a:endParaRPr>
          </a:p>
        </p:txBody>
      </p:sp>
      <p:pic>
        <p:nvPicPr>
          <p:cNvPr id="4" name="Picture 3" descr="slide.JPG"/>
          <p:cNvPicPr>
            <a:picLocks noChangeAspect="1"/>
          </p:cNvPicPr>
          <p:nvPr/>
        </p:nvPicPr>
        <p:blipFill rotWithShape="1">
          <a:blip r:embed="rId3" cstate="print">
            <a:extLst>
              <a:ext uri="{28A0092B-C50C-407E-A947-70E740481C1C}">
                <a14:useLocalDpi xmlns:a14="http://schemas.microsoft.com/office/drawing/2010/main" val="0"/>
              </a:ext>
            </a:extLst>
          </a:blip>
          <a:srcRect l="35888" t="11670" r="8383" b="2364"/>
          <a:stretch/>
        </p:blipFill>
        <p:spPr>
          <a:xfrm rot="585300">
            <a:off x="6303595" y="-40166"/>
            <a:ext cx="3029658" cy="3505200"/>
          </a:xfrm>
          <a:prstGeom prst="ellipse">
            <a:avLst/>
          </a:prstGeom>
          <a:ln w="57150" cap="rnd" cmpd="sng">
            <a:solidFill>
              <a:srgbClr val="0000FF"/>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Rounded Rectangle 2"/>
          <p:cNvSpPr/>
          <p:nvPr/>
        </p:nvSpPr>
        <p:spPr>
          <a:xfrm>
            <a:off x="228600" y="2362200"/>
            <a:ext cx="6704556" cy="4343400"/>
          </a:xfrm>
          <a:prstGeom prst="roundRect">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2800" b="1" dirty="0" smtClean="0">
                <a:latin typeface="Arial Narrow"/>
                <a:cs typeface="Arial Narrow"/>
              </a:rPr>
              <a:t> </a:t>
            </a:r>
            <a:r>
              <a:rPr lang="en-US" sz="3200" b="1" dirty="0" smtClean="0">
                <a:latin typeface="Arial Narrow"/>
                <a:cs typeface="Arial Narrow"/>
              </a:rPr>
              <a:t>The greatest proof for Christianity is a loving community. Don’t try to debate with </a:t>
            </a:r>
            <a:r>
              <a:rPr lang="en-US" sz="3200" b="1" dirty="0" err="1" smtClean="0">
                <a:latin typeface="Arial Narrow"/>
                <a:cs typeface="Arial Narrow"/>
              </a:rPr>
              <a:t>postmoderns</a:t>
            </a:r>
            <a:r>
              <a:rPr lang="en-US" sz="3200" b="1" dirty="0" smtClean="0">
                <a:latin typeface="Arial Narrow"/>
                <a:cs typeface="Arial Narrow"/>
              </a:rPr>
              <a:t> on the basis of right and wrong, we will turn them off and turn them away. We can build bridges to them as we demonstrate compassion to them through performing deeds of love as God’s community.   </a:t>
            </a:r>
            <a:endParaRPr lang="en-US" sz="3200" b="1" dirty="0">
              <a:latin typeface="Arial Narrow"/>
              <a:cs typeface="Arial Narrow"/>
            </a:endParaRPr>
          </a:p>
        </p:txBody>
      </p:sp>
    </p:spTree>
    <p:extLst>
      <p:ext uri="{BB962C8B-B14F-4D97-AF65-F5344CB8AC3E}">
        <p14:creationId xmlns:p14="http://schemas.microsoft.com/office/powerpoint/2010/main" val="70287501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xmlns:p14="http://schemas.microsoft.com/office/powerpoint/2010/mai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fltVal val="0"/>
                                          </p:val>
                                        </p:tav>
                                        <p:tav tm="100000">
                                          <p:val>
                                            <p:strVal val="#ppt_w"/>
                                          </p:val>
                                        </p:tav>
                                      </p:tavLst>
                                    </p:anim>
                                    <p:anim calcmode="lin" valueType="num">
                                      <p:cBhvr>
                                        <p:cTn id="13" dur="1000" fill="hold"/>
                                        <p:tgtEl>
                                          <p:spTgt spid="3"/>
                                        </p:tgtEl>
                                        <p:attrNameLst>
                                          <p:attrName>ppt_h</p:attrName>
                                        </p:attrNameLst>
                                      </p:cBhvr>
                                      <p:tavLst>
                                        <p:tav tm="0">
                                          <p:val>
                                            <p:fltVal val="0"/>
                                          </p:val>
                                        </p:tav>
                                        <p:tav tm="100000">
                                          <p:val>
                                            <p:strVal val="#ppt_h"/>
                                          </p:val>
                                        </p:tav>
                                      </p:tavLst>
                                    </p:anim>
                                    <p:anim calcmode="lin" valueType="num">
                                      <p:cBhvr>
                                        <p:cTn id="14" dur="1000" fill="hold"/>
                                        <p:tgtEl>
                                          <p:spTgt spid="3"/>
                                        </p:tgtEl>
                                        <p:attrNameLst>
                                          <p:attrName>style.rotation</p:attrName>
                                        </p:attrNameLst>
                                      </p:cBhvr>
                                      <p:tavLst>
                                        <p:tav tm="0">
                                          <p:val>
                                            <p:fltVal val="90"/>
                                          </p:val>
                                        </p:tav>
                                        <p:tav tm="100000">
                                          <p:val>
                                            <p:fltVal val="0"/>
                                          </p:val>
                                        </p:tav>
                                      </p:tavLst>
                                    </p:anim>
                                    <p:animEffect transition="in" filter="fade">
                                      <p:cBhvr>
                                        <p:cTn id="15"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752600" y="0"/>
            <a:ext cx="7392444" cy="68580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Users\MugandaT\AppData\Local\Microsoft\Windows\Temporary Internet Files\Content.IE5\481IRG02\MP900439331[1].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1000" y="1087577"/>
            <a:ext cx="2819399" cy="5126182"/>
          </a:xfrm>
          <a:prstGeom prst="rect">
            <a:avLst/>
          </a:prstGeom>
          <a:noFill/>
          <a:extLst>
            <a:ext uri="{909E8E84-426E-40dd-AFC4-6F175D3DCCD1}">
              <a14:hiddenFill xmlns="" xmlns:a14="http://schemas.microsoft.com/office/drawing/2010/main">
                <a:solidFill>
                  <a:srgbClr val="FFFFFF"/>
                </a:solidFill>
              </a14:hiddenFill>
            </a:ext>
          </a:extLst>
        </p:spPr>
      </p:pic>
      <p:sp>
        <p:nvSpPr>
          <p:cNvPr id="2" name="Rounded Rectangle 1"/>
          <p:cNvSpPr/>
          <p:nvPr/>
        </p:nvSpPr>
        <p:spPr>
          <a:xfrm>
            <a:off x="1905000" y="533400"/>
            <a:ext cx="7010400" cy="1593268"/>
          </a:xfrm>
          <a:prstGeom prst="roundRect">
            <a:avLst/>
          </a:prstGeom>
          <a:solidFill>
            <a:srgbClr val="92D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smtClean="0">
                <a:effectLst>
                  <a:outerShdw blurRad="50800" dist="38100" dir="13500000" algn="br" rotWithShape="0">
                    <a:prstClr val="black">
                      <a:alpha val="40000"/>
                    </a:prstClr>
                  </a:outerShdw>
                </a:effectLst>
              </a:rPr>
              <a:t>3. </a:t>
            </a:r>
            <a:r>
              <a:rPr lang="en-US" sz="5400" b="1" dirty="0" smtClean="0">
                <a:effectLst>
                  <a:outerShdw blurRad="50800" dist="38100" dir="13500000" algn="br" rotWithShape="0">
                    <a:prstClr val="black">
                      <a:alpha val="40000"/>
                    </a:prstClr>
                  </a:outerShdw>
                </a:effectLst>
              </a:rPr>
              <a:t>Hopeful Community</a:t>
            </a:r>
            <a:endParaRPr lang="en-US" sz="5400" b="1" dirty="0">
              <a:effectLst>
                <a:outerShdw blurRad="50800" dist="38100" dir="13500000" algn="br" rotWithShape="0">
                  <a:prstClr val="black">
                    <a:alpha val="40000"/>
                  </a:prstClr>
                </a:outerShdw>
              </a:effectLst>
            </a:endParaRPr>
          </a:p>
        </p:txBody>
      </p:sp>
      <p:sp>
        <p:nvSpPr>
          <p:cNvPr id="3" name="Rounded Rectangle 2"/>
          <p:cNvSpPr/>
          <p:nvPr/>
        </p:nvSpPr>
        <p:spPr>
          <a:xfrm>
            <a:off x="1905000" y="2667000"/>
            <a:ext cx="7010922" cy="3810000"/>
          </a:xfrm>
          <a:prstGeom prst="roundRect">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3200" b="1" dirty="0" smtClean="0"/>
              <a:t>This generation is struggling to find meaning and hope for the future. We will have to empathize with the pain and sufferings of this generation. The community of faith can offer an eternal or heavenly hope where tears and pain will no longer exist (Revelation 21:1-5)  </a:t>
            </a:r>
            <a:endParaRPr lang="en-US" sz="3200" b="1" dirty="0"/>
          </a:p>
        </p:txBody>
      </p:sp>
    </p:spTree>
    <p:extLst>
      <p:ext uri="{BB962C8B-B14F-4D97-AF65-F5344CB8AC3E}">
        <p14:creationId xmlns:p14="http://schemas.microsoft.com/office/powerpoint/2010/main" val="630044066"/>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982244" y="0"/>
            <a:ext cx="7162800" cy="68580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Users\MugandaT\AppData\Local\Microsoft\Windows\Temporary Internet Files\Content.IE5\481IRG02\MP900439331[1].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1000" y="1087577"/>
            <a:ext cx="2819399" cy="5126182"/>
          </a:xfrm>
          <a:prstGeom prst="rect">
            <a:avLst/>
          </a:prstGeom>
          <a:noFill/>
          <a:extLst>
            <a:ext uri="{909E8E84-426E-40dd-AFC4-6F175D3DCCD1}">
              <a14:hiddenFill xmlns="" xmlns:a14="http://schemas.microsoft.com/office/drawing/2010/main">
                <a:solidFill>
                  <a:srgbClr val="FFFFFF"/>
                </a:solidFill>
              </a14:hiddenFill>
            </a:ext>
          </a:extLst>
        </p:spPr>
      </p:pic>
      <p:sp>
        <p:nvSpPr>
          <p:cNvPr id="2" name="Rounded Rectangle 1"/>
          <p:cNvSpPr/>
          <p:nvPr/>
        </p:nvSpPr>
        <p:spPr>
          <a:xfrm>
            <a:off x="2210844" y="1752600"/>
            <a:ext cx="6705600" cy="1593268"/>
          </a:xfrm>
          <a:prstGeom prst="roundRect">
            <a:avLst/>
          </a:prstGeom>
          <a:solidFill>
            <a:srgbClr val="92D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smtClean="0">
                <a:effectLst>
                  <a:outerShdw blurRad="50800" dist="38100" dir="13500000" algn="br" rotWithShape="0">
                    <a:prstClr val="black">
                      <a:alpha val="40000"/>
                    </a:prstClr>
                  </a:outerShdw>
                </a:effectLst>
                <a:latin typeface="Arial Rounded MT Bold"/>
                <a:cs typeface="Arial Rounded MT Bold"/>
              </a:rPr>
              <a:t>1. Be Real   </a:t>
            </a:r>
            <a:endParaRPr lang="en-US" sz="5400" dirty="0">
              <a:effectLst>
                <a:outerShdw blurRad="50800" dist="38100" dir="13500000" algn="br" rotWithShape="0">
                  <a:prstClr val="black">
                    <a:alpha val="40000"/>
                  </a:prstClr>
                </a:outerShdw>
              </a:effectLst>
              <a:latin typeface="Arial Rounded MT Bold"/>
              <a:cs typeface="Arial Rounded MT Bold"/>
            </a:endParaRPr>
          </a:p>
        </p:txBody>
      </p:sp>
      <p:sp>
        <p:nvSpPr>
          <p:cNvPr id="3" name="Rounded Rectangle 2"/>
          <p:cNvSpPr/>
          <p:nvPr/>
        </p:nvSpPr>
        <p:spPr>
          <a:xfrm>
            <a:off x="2147345" y="3505200"/>
            <a:ext cx="6704556" cy="3200400"/>
          </a:xfrm>
          <a:prstGeom prst="roundRect">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effectLst>
                  <a:outerShdw blurRad="50800" dist="38100" dir="13500000" algn="br" rotWithShape="0">
                    <a:prstClr val="black">
                      <a:alpha val="40000"/>
                    </a:prstClr>
                  </a:outerShdw>
                </a:effectLst>
                <a:latin typeface="Arial Narrow"/>
                <a:cs typeface="Arial Narrow"/>
              </a:rPr>
              <a:t>We must work hard at being vulnerable, transparent and showing that we are imperfect. People will relate to us when we are honest about our struggles.   </a:t>
            </a:r>
            <a:endParaRPr lang="en-US" sz="3600" b="1" dirty="0">
              <a:effectLst>
                <a:outerShdw blurRad="50800" dist="38100" dir="13500000" algn="br" rotWithShape="0">
                  <a:prstClr val="black">
                    <a:alpha val="40000"/>
                  </a:prstClr>
                </a:outerShdw>
              </a:effectLst>
              <a:latin typeface="Arial Narrow"/>
              <a:cs typeface="Arial Narrow"/>
            </a:endParaRPr>
          </a:p>
        </p:txBody>
      </p:sp>
      <p:sp>
        <p:nvSpPr>
          <p:cNvPr id="4" name="Rounded Rectangle 3"/>
          <p:cNvSpPr/>
          <p:nvPr/>
        </p:nvSpPr>
        <p:spPr>
          <a:xfrm>
            <a:off x="2133600" y="152400"/>
            <a:ext cx="6858000" cy="1371600"/>
          </a:xfrm>
          <a:prstGeom prst="roundRect">
            <a:avLst/>
          </a:prstGeom>
          <a:solidFill>
            <a:srgbClr val="FF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effectLst>
                  <a:outerShdw blurRad="50800" dist="38100" dir="13500000" algn="br" rotWithShape="0">
                    <a:prstClr val="black">
                      <a:alpha val="40000"/>
                    </a:prstClr>
                  </a:outerShdw>
                </a:effectLst>
                <a:latin typeface="Arial Narrow"/>
                <a:cs typeface="Arial Narrow"/>
              </a:rPr>
              <a:t>Celek</a:t>
            </a:r>
            <a:r>
              <a:rPr lang="en-US" sz="2800" b="1" dirty="0" smtClean="0">
                <a:effectLst>
                  <a:outerShdw blurRad="50800" dist="38100" dir="13500000" algn="br" rotWithShape="0">
                    <a:prstClr val="black">
                      <a:alpha val="40000"/>
                    </a:prstClr>
                  </a:outerShdw>
                </a:effectLst>
                <a:latin typeface="Arial Narrow"/>
                <a:cs typeface="Arial Narrow"/>
              </a:rPr>
              <a:t> And Zander’s Model For Evangelism Based On Paul’s Encounter On Mars Hill In Acts 17</a:t>
            </a:r>
            <a:r>
              <a:rPr lang="en-US" sz="2800" b="1" dirty="0" smtClean="0">
                <a:latin typeface="Arial Narrow"/>
                <a:cs typeface="Arial Narrow"/>
              </a:rPr>
              <a:t>. </a:t>
            </a:r>
            <a:endParaRPr lang="en-US" sz="2000" b="1" dirty="0">
              <a:latin typeface="Arial Narrow"/>
              <a:cs typeface="Arial Narrow"/>
            </a:endParaRPr>
          </a:p>
        </p:txBody>
      </p:sp>
    </p:spTree>
    <p:extLst>
      <p:ext uri="{BB962C8B-B14F-4D97-AF65-F5344CB8AC3E}">
        <p14:creationId xmlns:p14="http://schemas.microsoft.com/office/powerpoint/2010/main" val="165126177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982244" y="0"/>
            <a:ext cx="7162800" cy="68580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Users\MugandaT\AppData\Local\Microsoft\Windows\Temporary Internet Files\Content.IE5\481IRG02\MP900439331[1].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1000" y="1087577"/>
            <a:ext cx="2819399" cy="5126182"/>
          </a:xfrm>
          <a:prstGeom prst="rect">
            <a:avLst/>
          </a:prstGeom>
          <a:noFill/>
          <a:extLst>
            <a:ext uri="{909E8E84-426E-40dd-AFC4-6F175D3DCCD1}">
              <a14:hiddenFill xmlns="" xmlns:a14="http://schemas.microsoft.com/office/drawing/2010/main">
                <a:solidFill>
                  <a:srgbClr val="FFFFFF"/>
                </a:solidFill>
              </a14:hiddenFill>
            </a:ext>
          </a:extLst>
        </p:spPr>
      </p:pic>
      <p:sp>
        <p:nvSpPr>
          <p:cNvPr id="4" name="Rounded Rectangle 3"/>
          <p:cNvSpPr/>
          <p:nvPr/>
        </p:nvSpPr>
        <p:spPr>
          <a:xfrm>
            <a:off x="2133600" y="228601"/>
            <a:ext cx="6781800" cy="1143000"/>
          </a:xfrm>
          <a:prstGeom prst="roundRect">
            <a:avLst/>
          </a:prstGeom>
          <a:solidFill>
            <a:srgbClr val="FF3399"/>
          </a:solidFill>
          <a:ln w="762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t>Process evangelism can be distilled to four essentials: </a:t>
            </a:r>
            <a:endParaRPr lang="en-US" sz="3200" b="1" dirty="0"/>
          </a:p>
        </p:txBody>
      </p:sp>
      <p:sp>
        <p:nvSpPr>
          <p:cNvPr id="2" name="Rounded Rectangle 1"/>
          <p:cNvSpPr/>
          <p:nvPr/>
        </p:nvSpPr>
        <p:spPr>
          <a:xfrm>
            <a:off x="2209801" y="1676400"/>
            <a:ext cx="6705600" cy="1593268"/>
          </a:xfrm>
          <a:prstGeom prst="roundRect">
            <a:avLst/>
          </a:prstGeom>
          <a:solidFill>
            <a:srgbClr val="92D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3" name="Rounded Rectangle 2"/>
          <p:cNvSpPr/>
          <p:nvPr/>
        </p:nvSpPr>
        <p:spPr>
          <a:xfrm>
            <a:off x="2210845" y="3505200"/>
            <a:ext cx="6704556" cy="3200400"/>
          </a:xfrm>
          <a:prstGeom prst="roundRect">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We must be authentic and committed to Jesus Christ. The Christian life must be the core reality of our lives, not just an act. </a:t>
            </a:r>
            <a:endParaRPr lang="en-US" sz="4000" dirty="0"/>
          </a:p>
        </p:txBody>
      </p:sp>
      <p:sp>
        <p:nvSpPr>
          <p:cNvPr id="5" name="Rectangle 4"/>
          <p:cNvSpPr/>
          <p:nvPr/>
        </p:nvSpPr>
        <p:spPr>
          <a:xfrm>
            <a:off x="2667000" y="1905000"/>
            <a:ext cx="5791200" cy="1015663"/>
          </a:xfrm>
          <a:prstGeom prst="rect">
            <a:avLst/>
          </a:prstGeom>
          <a:noFill/>
        </p:spPr>
        <p:txBody>
          <a:bodyPr wrap="square" lIns="91440" tIns="45720" rIns="91440" bIns="45720">
            <a:spAutoFit/>
          </a:bodyPr>
          <a:lstStyle/>
          <a:p>
            <a:pPr algn="ctr"/>
            <a:r>
              <a:rPr lang="en-US" sz="6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1. Authenticity</a:t>
            </a:r>
            <a:endParaRPr lang="en-US" sz="60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2065305273"/>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1+#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16" presetClass="entr" presetSubtype="21"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fill="hold"/>
                                        <p:tgtEl>
                                          <p:spTgt spid="3"/>
                                        </p:tgtEl>
                                        <p:attrNameLst>
                                          <p:attrName>ppt_x</p:attrName>
                                        </p:attrNameLst>
                                      </p:cBhvr>
                                      <p:tavLst>
                                        <p:tav tm="0">
                                          <p:val>
                                            <p:strVal val="0-#ppt_w/2"/>
                                          </p:val>
                                        </p:tav>
                                        <p:tav tm="100000">
                                          <p:val>
                                            <p:strVal val="#ppt_x"/>
                                          </p:val>
                                        </p:tav>
                                      </p:tavLst>
                                    </p:anim>
                                    <p:anim calcmode="lin" valueType="num">
                                      <p:cBhvr additive="base">
                                        <p:cTn id="24"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P spid="3" grpId="0" animBg="1"/>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982244" y="0"/>
            <a:ext cx="7162800" cy="68580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Users\MugandaT\AppData\Local\Microsoft\Windows\Temporary Internet Files\Content.IE5\481IRG02\MP900439331[1].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1000" y="1087577"/>
            <a:ext cx="2819399" cy="5126182"/>
          </a:xfrm>
          <a:prstGeom prst="rect">
            <a:avLst/>
          </a:prstGeom>
          <a:noFill/>
          <a:extLst>
            <a:ext uri="{909E8E84-426E-40dd-AFC4-6F175D3DCCD1}">
              <a14:hiddenFill xmlns="" xmlns:a14="http://schemas.microsoft.com/office/drawing/2010/main">
                <a:solidFill>
                  <a:srgbClr val="FFFFFF"/>
                </a:solidFill>
              </a14:hiddenFill>
            </a:ext>
          </a:extLst>
        </p:spPr>
      </p:pic>
      <p:sp>
        <p:nvSpPr>
          <p:cNvPr id="2" name="Rounded Rectangle 1"/>
          <p:cNvSpPr/>
          <p:nvPr/>
        </p:nvSpPr>
        <p:spPr>
          <a:xfrm>
            <a:off x="2171701" y="609600"/>
            <a:ext cx="6705600" cy="1593268"/>
          </a:xfrm>
          <a:prstGeom prst="roundRect">
            <a:avLst/>
          </a:prstGeom>
          <a:solidFill>
            <a:srgbClr val="92D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smtClean="0">
                <a:effectLst>
                  <a:outerShdw blurRad="50800" dist="38100" dir="13500000" algn="br" rotWithShape="0">
                    <a:prstClr val="black">
                      <a:alpha val="40000"/>
                    </a:prstClr>
                  </a:outerShdw>
                </a:effectLst>
                <a:latin typeface="Arial Rounded MT Bold"/>
                <a:cs typeface="Arial Rounded MT Bold"/>
              </a:rPr>
              <a:t>2.  Be Rousing</a:t>
            </a:r>
            <a:endParaRPr lang="en-US" sz="5400" b="1" dirty="0">
              <a:effectLst>
                <a:outerShdw blurRad="50800" dist="38100" dir="13500000" algn="br" rotWithShape="0">
                  <a:prstClr val="black">
                    <a:alpha val="40000"/>
                  </a:prstClr>
                </a:outerShdw>
              </a:effectLst>
              <a:latin typeface="Arial Rounded MT Bold"/>
              <a:cs typeface="Arial Rounded MT Bold"/>
            </a:endParaRPr>
          </a:p>
        </p:txBody>
      </p:sp>
      <p:sp>
        <p:nvSpPr>
          <p:cNvPr id="3" name="Rounded Rectangle 2"/>
          <p:cNvSpPr/>
          <p:nvPr/>
        </p:nvSpPr>
        <p:spPr>
          <a:xfrm>
            <a:off x="2211366" y="2590800"/>
            <a:ext cx="6704556" cy="3352800"/>
          </a:xfrm>
          <a:prstGeom prst="roundRect">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effectLst>
                  <a:outerShdw blurRad="50800" dist="38100" dir="13500000" algn="br" rotWithShape="0">
                    <a:prstClr val="black">
                      <a:alpha val="40000"/>
                    </a:prstClr>
                  </a:outerShdw>
                </a:effectLst>
              </a:rPr>
              <a:t>As we use our genuine, honest experiences, we will rouse people from their hiding places. </a:t>
            </a:r>
            <a:endParaRPr lang="en-US" sz="4400" b="1" dirty="0">
              <a:effectLst>
                <a:outerShdw blurRad="50800" dist="38100" dir="13500000" algn="br" rotWithShape="0">
                  <a:prstClr val="black">
                    <a:alpha val="40000"/>
                  </a:prstClr>
                </a:outerShdw>
              </a:effectLst>
            </a:endParaRPr>
          </a:p>
        </p:txBody>
      </p:sp>
    </p:spTree>
    <p:extLst>
      <p:ext uri="{BB962C8B-B14F-4D97-AF65-F5344CB8AC3E}">
        <p14:creationId xmlns:p14="http://schemas.microsoft.com/office/powerpoint/2010/main" val="3079870637"/>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982244" y="0"/>
            <a:ext cx="7162800" cy="68580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Users\MugandaT\AppData\Local\Microsoft\Windows\Temporary Internet Files\Content.IE5\481IRG02\MP900439331[1].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1000" y="1087577"/>
            <a:ext cx="2819399" cy="5126182"/>
          </a:xfrm>
          <a:prstGeom prst="rect">
            <a:avLst/>
          </a:prstGeom>
          <a:noFill/>
          <a:extLst>
            <a:ext uri="{909E8E84-426E-40dd-AFC4-6F175D3DCCD1}">
              <a14:hiddenFill xmlns="" xmlns:a14="http://schemas.microsoft.com/office/drawing/2010/main">
                <a:solidFill>
                  <a:srgbClr val="FFFFFF"/>
                </a:solidFill>
              </a14:hiddenFill>
            </a:ext>
          </a:extLst>
        </p:spPr>
      </p:pic>
      <p:sp>
        <p:nvSpPr>
          <p:cNvPr id="2" name="Rounded Rectangle 1"/>
          <p:cNvSpPr/>
          <p:nvPr/>
        </p:nvSpPr>
        <p:spPr>
          <a:xfrm>
            <a:off x="2210844" y="533400"/>
            <a:ext cx="6705600" cy="1593268"/>
          </a:xfrm>
          <a:prstGeom prst="roundRect">
            <a:avLst/>
          </a:prstGeom>
          <a:solidFill>
            <a:srgbClr val="92D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smtClean="0">
                <a:effectLst>
                  <a:outerShdw blurRad="50800" dist="38100" dir="13500000" algn="br" rotWithShape="0">
                    <a:prstClr val="black">
                      <a:alpha val="40000"/>
                    </a:prstClr>
                  </a:outerShdw>
                </a:effectLst>
                <a:latin typeface="Arial Rounded MT Bold"/>
                <a:cs typeface="Arial Rounded MT Bold"/>
              </a:rPr>
              <a:t>3.  Be Relevant  </a:t>
            </a:r>
            <a:endParaRPr lang="en-US" sz="5400" b="1" dirty="0">
              <a:effectLst>
                <a:outerShdw blurRad="50800" dist="38100" dir="13500000" algn="br" rotWithShape="0">
                  <a:prstClr val="black">
                    <a:alpha val="40000"/>
                  </a:prstClr>
                </a:outerShdw>
              </a:effectLst>
              <a:latin typeface="Arial Rounded MT Bold"/>
              <a:cs typeface="Arial Rounded MT Bold"/>
            </a:endParaRPr>
          </a:p>
        </p:txBody>
      </p:sp>
      <p:sp>
        <p:nvSpPr>
          <p:cNvPr id="3" name="Rounded Rectangle 2"/>
          <p:cNvSpPr/>
          <p:nvPr/>
        </p:nvSpPr>
        <p:spPr>
          <a:xfrm>
            <a:off x="2211888" y="2590800"/>
            <a:ext cx="6704556" cy="3200400"/>
          </a:xfrm>
          <a:prstGeom prst="roundRect">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effectLst>
                  <a:outerShdw blurRad="50800" dist="38100" dir="13500000" algn="br" rotWithShape="0">
                    <a:prstClr val="black">
                      <a:alpha val="40000"/>
                    </a:prstClr>
                  </a:outerShdw>
                </a:effectLst>
              </a:rPr>
              <a:t>It must address the questions this generation is asking and not those of a previous generation.  </a:t>
            </a:r>
            <a:endParaRPr lang="en-US" sz="4400" b="1" dirty="0">
              <a:effectLst>
                <a:outerShdw blurRad="50800" dist="38100" dir="13500000" algn="br" rotWithShape="0">
                  <a:prstClr val="black">
                    <a:alpha val="40000"/>
                  </a:prstClr>
                </a:outerShdw>
              </a:effectLst>
            </a:endParaRPr>
          </a:p>
        </p:txBody>
      </p:sp>
    </p:spTree>
    <p:extLst>
      <p:ext uri="{BB962C8B-B14F-4D97-AF65-F5344CB8AC3E}">
        <p14:creationId xmlns:p14="http://schemas.microsoft.com/office/powerpoint/2010/main" val="284191289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982244" y="0"/>
            <a:ext cx="7162800" cy="68580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Users\MugandaT\AppData\Local\Microsoft\Windows\Temporary Internet Files\Content.IE5\481IRG02\MP900439331[1].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1000" y="1087577"/>
            <a:ext cx="2819399" cy="5126182"/>
          </a:xfrm>
          <a:prstGeom prst="rect">
            <a:avLst/>
          </a:prstGeom>
          <a:noFill/>
          <a:extLst>
            <a:ext uri="{909E8E84-426E-40dd-AFC4-6F175D3DCCD1}">
              <a14:hiddenFill xmlns="" xmlns:a14="http://schemas.microsoft.com/office/drawing/2010/main">
                <a:solidFill>
                  <a:srgbClr val="FFFFFF"/>
                </a:solidFill>
              </a14:hiddenFill>
            </a:ext>
          </a:extLst>
        </p:spPr>
      </p:pic>
      <p:sp>
        <p:nvSpPr>
          <p:cNvPr id="2" name="Rounded Rectangle 1"/>
          <p:cNvSpPr/>
          <p:nvPr/>
        </p:nvSpPr>
        <p:spPr>
          <a:xfrm>
            <a:off x="2210844" y="533400"/>
            <a:ext cx="6705600" cy="1593268"/>
          </a:xfrm>
          <a:prstGeom prst="roundRect">
            <a:avLst/>
          </a:prstGeom>
          <a:solidFill>
            <a:srgbClr val="92D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smtClean="0">
                <a:effectLst>
                  <a:outerShdw blurRad="50800" dist="38100" dir="13500000" algn="br" rotWithShape="0">
                    <a:prstClr val="black">
                      <a:alpha val="40000"/>
                    </a:prstClr>
                  </a:outerShdw>
                </a:effectLst>
                <a:latin typeface="Arial Rounded MT Bold"/>
                <a:cs typeface="Arial Rounded MT Bold"/>
              </a:rPr>
              <a:t>4.  Be Relational   </a:t>
            </a:r>
            <a:endParaRPr lang="en-US" sz="5400" b="1" dirty="0">
              <a:effectLst>
                <a:outerShdw blurRad="50800" dist="38100" dir="13500000" algn="br" rotWithShape="0">
                  <a:prstClr val="black">
                    <a:alpha val="40000"/>
                  </a:prstClr>
                </a:outerShdw>
              </a:effectLst>
              <a:latin typeface="Arial Rounded MT Bold"/>
              <a:cs typeface="Arial Rounded MT Bold"/>
            </a:endParaRPr>
          </a:p>
        </p:txBody>
      </p:sp>
      <p:sp>
        <p:nvSpPr>
          <p:cNvPr id="3" name="Rounded Rectangle 2"/>
          <p:cNvSpPr/>
          <p:nvPr/>
        </p:nvSpPr>
        <p:spPr>
          <a:xfrm>
            <a:off x="1981200" y="2514600"/>
            <a:ext cx="7162800" cy="3505200"/>
          </a:xfrm>
          <a:prstGeom prst="roundRect">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effectLst>
                  <a:outerShdw blurRad="50800" dist="38100" dir="13500000" algn="br" rotWithShape="0">
                    <a:prstClr val="black">
                      <a:alpha val="40000"/>
                    </a:prstClr>
                  </a:outerShdw>
                </a:effectLst>
                <a:latin typeface="Arial Narrow"/>
                <a:cs typeface="Arial Narrow"/>
              </a:rPr>
              <a:t>More and more evangelism is going to happen through relationships. The gospel is going to be communicated more relationally than cognitively.    </a:t>
            </a:r>
            <a:endParaRPr lang="en-US" sz="4000" b="1" dirty="0">
              <a:effectLst>
                <a:outerShdw blurRad="50800" dist="38100" dir="13500000" algn="br" rotWithShape="0">
                  <a:prstClr val="black">
                    <a:alpha val="40000"/>
                  </a:prstClr>
                </a:outerShdw>
              </a:effectLst>
              <a:latin typeface="Arial Narrow"/>
              <a:cs typeface="Arial Narrow"/>
            </a:endParaRPr>
          </a:p>
        </p:txBody>
      </p:sp>
    </p:spTree>
    <p:extLst>
      <p:ext uri="{BB962C8B-B14F-4D97-AF65-F5344CB8AC3E}">
        <p14:creationId xmlns:p14="http://schemas.microsoft.com/office/powerpoint/2010/main" val="91870908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3" presetClass="entr" presetSubtype="32"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strVal val="4*#ppt_w"/>
                                          </p:val>
                                        </p:tav>
                                        <p:tav tm="100000">
                                          <p:val>
                                            <p:strVal val="#ppt_w"/>
                                          </p:val>
                                        </p:tav>
                                      </p:tavLst>
                                    </p:anim>
                                    <p:anim calcmode="lin" valueType="num">
                                      <p:cBhvr>
                                        <p:cTn id="16" dur="500" fill="hold"/>
                                        <p:tgtEl>
                                          <p:spTgt spid="3"/>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5044" cy="68580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ounded Rectangle 1"/>
          <p:cNvSpPr/>
          <p:nvPr/>
        </p:nvSpPr>
        <p:spPr>
          <a:xfrm>
            <a:off x="304800" y="279400"/>
            <a:ext cx="5943600" cy="1593268"/>
          </a:xfrm>
          <a:prstGeom prst="roundRect">
            <a:avLst/>
          </a:prstGeom>
          <a:solidFill>
            <a:srgbClr val="92D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effectLst>
                  <a:outerShdw blurRad="50800" dist="38100" dir="13500000" algn="br" rotWithShape="0">
                    <a:prstClr val="black">
                      <a:alpha val="40000"/>
                    </a:prstClr>
                  </a:outerShdw>
                </a:effectLst>
                <a:latin typeface="Arial Rounded MT Bold"/>
                <a:cs typeface="Arial Rounded MT Bold"/>
              </a:rPr>
              <a:t>Testimonies to Ministers, p. 32</a:t>
            </a:r>
          </a:p>
        </p:txBody>
      </p:sp>
      <p:sp>
        <p:nvSpPr>
          <p:cNvPr id="3" name="Rounded Rectangle 2"/>
          <p:cNvSpPr/>
          <p:nvPr/>
        </p:nvSpPr>
        <p:spPr>
          <a:xfrm>
            <a:off x="0" y="2202868"/>
            <a:ext cx="9144000" cy="4426532"/>
          </a:xfrm>
          <a:prstGeom prst="roundRect">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effectLst>
                  <a:outerShdw blurRad="50800" dist="38100" dir="13500000" algn="br" rotWithShape="0">
                    <a:prstClr val="black">
                      <a:alpha val="40000"/>
                    </a:prstClr>
                  </a:outerShdw>
                </a:effectLst>
                <a:latin typeface="Arial Narrow"/>
                <a:cs typeface="Arial Narrow"/>
              </a:rPr>
              <a:t>We have an army of youth today who can do much if they are properly directed and encouraged. We want our children to believe the truth. We want them to be blessed of God. We want them to act a part in well-organized plans for helping other youth. Let all be so trained that they may rightly represent the truth, giving the reason of the hope that is within them, and honoring God in any branch of the work where they are qualified to labor.... </a:t>
            </a:r>
            <a:endParaRPr lang="en-US" sz="4000" dirty="0">
              <a:effectLst>
                <a:outerShdw blurRad="50800" dist="38100" dir="13500000" algn="br" rotWithShape="0">
                  <a:prstClr val="black">
                    <a:alpha val="40000"/>
                  </a:prstClr>
                </a:outerShdw>
              </a:effectLst>
              <a:latin typeface="Arial Narrow"/>
              <a:cs typeface="Arial Narrow"/>
            </a:endParaRPr>
          </a:p>
        </p:txBody>
      </p:sp>
      <p:pic>
        <p:nvPicPr>
          <p:cNvPr id="4" name="Picture 3"/>
          <p:cNvPicPr>
            <a:picLocks noChangeAspect="1"/>
          </p:cNvPicPr>
          <p:nvPr/>
        </p:nvPicPr>
        <p:blipFill>
          <a:blip r:embed="rId3"/>
          <a:stretch>
            <a:fillRect/>
          </a:stretch>
        </p:blipFill>
        <p:spPr>
          <a:xfrm>
            <a:off x="6553200" y="76161"/>
            <a:ext cx="2285478" cy="2048694"/>
          </a:xfrm>
          <a:prstGeom prst="ellipse">
            <a:avLst/>
          </a:prstGeom>
          <a:ln w="127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732468769"/>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3" presetClass="entr" presetSubtype="32"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strVal val="4*#ppt_w"/>
                                          </p:val>
                                        </p:tav>
                                        <p:tav tm="100000">
                                          <p:val>
                                            <p:strVal val="#ppt_w"/>
                                          </p:val>
                                        </p:tav>
                                      </p:tavLst>
                                    </p:anim>
                                    <p:anim calcmode="lin" valueType="num">
                                      <p:cBhvr>
                                        <p:cTn id="16" dur="500" fill="hold"/>
                                        <p:tgtEl>
                                          <p:spTgt spid="3"/>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982244" y="0"/>
            <a:ext cx="7162800" cy="68580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Users\MugandaT\AppData\Local\Microsoft\Windows\Temporary Internet Files\Content.IE5\481IRG02\MP900439331[1].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8600" y="2209800"/>
            <a:ext cx="2651759" cy="4821382"/>
          </a:xfrm>
          <a:prstGeom prst="rect">
            <a:avLst/>
          </a:prstGeom>
          <a:noFill/>
          <a:extLst>
            <a:ext uri="{909E8E84-426E-40dd-AFC4-6F175D3DCCD1}">
              <a14:hiddenFill xmlns="" xmlns:a14="http://schemas.microsoft.com/office/drawing/2010/main">
                <a:solidFill>
                  <a:srgbClr val="FFFFFF"/>
                </a:solidFill>
              </a14:hiddenFill>
            </a:ext>
          </a:extLst>
        </p:spPr>
      </p:pic>
      <p:sp>
        <p:nvSpPr>
          <p:cNvPr id="2" name="Rounded Rectangle 1"/>
          <p:cNvSpPr/>
          <p:nvPr/>
        </p:nvSpPr>
        <p:spPr>
          <a:xfrm>
            <a:off x="2209800" y="533400"/>
            <a:ext cx="6705600" cy="1752600"/>
          </a:xfrm>
          <a:prstGeom prst="roundRect">
            <a:avLst/>
          </a:prstGeom>
          <a:solidFill>
            <a:srgbClr val="92D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3" name="Rounded Rectangle 2"/>
          <p:cNvSpPr/>
          <p:nvPr/>
        </p:nvSpPr>
        <p:spPr>
          <a:xfrm>
            <a:off x="2209800" y="2971800"/>
            <a:ext cx="6704556" cy="3429000"/>
          </a:xfrm>
          <a:prstGeom prst="roundRect">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We must demonstrate genuine care and unconditional love for the teens; show love and acceptance regardless of their level of belief or lifestyle. </a:t>
            </a:r>
            <a:endParaRPr lang="en-US" sz="3600" dirty="0"/>
          </a:p>
        </p:txBody>
      </p:sp>
      <p:sp>
        <p:nvSpPr>
          <p:cNvPr id="5" name="Rectangle 4"/>
          <p:cNvSpPr/>
          <p:nvPr/>
        </p:nvSpPr>
        <p:spPr>
          <a:xfrm>
            <a:off x="3124200" y="685800"/>
            <a:ext cx="4662251" cy="1200329"/>
          </a:xfrm>
          <a:prstGeom prst="rect">
            <a:avLst/>
          </a:prstGeom>
          <a:noFill/>
        </p:spPr>
        <p:txBody>
          <a:bodyPr wrap="square" lIns="91440" tIns="45720" rIns="91440" bIns="45720">
            <a:spAutoFit/>
          </a:bodyPr>
          <a:lstStyle/>
          <a:p>
            <a:pPr algn="ctr"/>
            <a:r>
              <a:rPr lang="en-US" sz="7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2.  Caring</a:t>
            </a:r>
            <a:endParaRPr lang="en-US" sz="72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7" name="Picture 6"/>
          <p:cNvPicPr>
            <a:picLocks noChangeAspect="1"/>
          </p:cNvPicPr>
          <p:nvPr/>
        </p:nvPicPr>
        <p:blipFill>
          <a:blip r:embed="rId4"/>
          <a:stretch>
            <a:fillRect/>
          </a:stretch>
        </p:blipFill>
        <p:spPr>
          <a:xfrm rot="21183255">
            <a:off x="-58494" y="573912"/>
            <a:ext cx="2032000" cy="1676400"/>
          </a:xfrm>
          <a:prstGeom prst="ellipse">
            <a:avLst/>
          </a:prstGeom>
          <a:ln w="28575" cap="rnd" cmpd="sng">
            <a:solidFill>
              <a:schemeClr val="accent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77622743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0-#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0"/>
            <a:ext cx="2057399" cy="6858000"/>
          </a:xfrm>
          <a:prstGeom prst="rect">
            <a:avLst/>
          </a:prstGeom>
          <a:solidFill>
            <a:schemeClr val="accent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1982244" y="0"/>
            <a:ext cx="7162800" cy="68580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Users\MugandaT\AppData\Local\Microsoft\Windows\Temporary Internet Files\Content.IE5\481IRG02\MP900439331[1].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48000" y="990600"/>
            <a:ext cx="2819399" cy="5126182"/>
          </a:xfrm>
          <a:prstGeom prst="rect">
            <a:avLst/>
          </a:prstGeom>
          <a:noFill/>
          <a:extLst>
            <a:ext uri="{909E8E84-426E-40dd-AFC4-6F175D3DCCD1}">
              <a14:hiddenFill xmlns="" xmlns:a14="http://schemas.microsoft.com/office/drawing/2010/main">
                <a:solidFill>
                  <a:srgbClr val="FFFFFF"/>
                </a:solidFill>
              </a14:hiddenFill>
            </a:ext>
          </a:extLst>
        </p:spPr>
      </p:pic>
      <p:sp>
        <p:nvSpPr>
          <p:cNvPr id="2" name="Rounded Rectangle 1"/>
          <p:cNvSpPr/>
          <p:nvPr/>
        </p:nvSpPr>
        <p:spPr>
          <a:xfrm>
            <a:off x="2185445" y="457200"/>
            <a:ext cx="6705600" cy="1593268"/>
          </a:xfrm>
          <a:prstGeom prst="roundRect">
            <a:avLst/>
          </a:prstGeom>
          <a:solidFill>
            <a:srgbClr val="92D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p>
        </p:txBody>
      </p:sp>
      <p:sp>
        <p:nvSpPr>
          <p:cNvPr id="3" name="Rounded Rectangle 2"/>
          <p:cNvSpPr/>
          <p:nvPr/>
        </p:nvSpPr>
        <p:spPr>
          <a:xfrm>
            <a:off x="2209799" y="2590800"/>
            <a:ext cx="6781801" cy="3657600"/>
          </a:xfrm>
          <a:prstGeom prst="roundRect">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We must demonstrate absolute integrity, truthfulness, loyalty, confidentiality and openness. Only after we have established a deep level of trust will we be able to share how the story of Jesus Christ has intersected with our life. </a:t>
            </a:r>
            <a:endParaRPr lang="en-US" sz="3200" dirty="0"/>
          </a:p>
        </p:txBody>
      </p:sp>
      <p:pic>
        <p:nvPicPr>
          <p:cNvPr id="9" name="Picture 8"/>
          <p:cNvPicPr>
            <a:picLocks noChangeAspect="1"/>
          </p:cNvPicPr>
          <p:nvPr/>
        </p:nvPicPr>
        <p:blipFill rotWithShape="1">
          <a:blip r:embed="rId4"/>
          <a:srcRect l="20949" r="15393"/>
          <a:stretch/>
        </p:blipFill>
        <p:spPr>
          <a:xfrm>
            <a:off x="0" y="990600"/>
            <a:ext cx="1981200" cy="3810000"/>
          </a:xfrm>
          <a:prstGeom prst="rect">
            <a:avLst/>
          </a:prstGeom>
        </p:spPr>
      </p:pic>
      <p:sp>
        <p:nvSpPr>
          <p:cNvPr id="11" name="Rectangle 10"/>
          <p:cNvSpPr/>
          <p:nvPr/>
        </p:nvSpPr>
        <p:spPr>
          <a:xfrm>
            <a:off x="3352800" y="609600"/>
            <a:ext cx="4114800" cy="1200329"/>
          </a:xfrm>
          <a:prstGeom prst="rect">
            <a:avLst/>
          </a:prstGeom>
          <a:noFill/>
        </p:spPr>
        <p:txBody>
          <a:bodyPr wrap="square" lIns="91440" tIns="45720" rIns="91440" bIns="45720">
            <a:spAutoFit/>
          </a:bodyPr>
          <a:lstStyle/>
          <a:p>
            <a:pPr algn="ctr"/>
            <a:r>
              <a:rPr lang="en-US" sz="7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3</a:t>
            </a:r>
            <a:r>
              <a:rPr lang="en-US" sz="7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Trust</a:t>
            </a:r>
            <a:endParaRPr lang="en-US" sz="72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337084868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982244" y="0"/>
            <a:ext cx="7162800" cy="68580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Users\MugandaT\AppData\Local\Microsoft\Windows\Temporary Internet Files\Content.IE5\481IRG02\MP900439331[1].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1000" y="1087577"/>
            <a:ext cx="2819399" cy="5126182"/>
          </a:xfrm>
          <a:prstGeom prst="rect">
            <a:avLst/>
          </a:prstGeom>
          <a:noFill/>
          <a:extLst>
            <a:ext uri="{909E8E84-426E-40dd-AFC4-6F175D3DCCD1}">
              <a14:hiddenFill xmlns="" xmlns:a14="http://schemas.microsoft.com/office/drawing/2010/main">
                <a:solidFill>
                  <a:srgbClr val="FFFFFF"/>
                </a:solidFill>
              </a14:hiddenFill>
            </a:ext>
          </a:extLst>
        </p:spPr>
      </p:pic>
      <p:sp>
        <p:nvSpPr>
          <p:cNvPr id="2" name="Rounded Rectangle 1"/>
          <p:cNvSpPr/>
          <p:nvPr/>
        </p:nvSpPr>
        <p:spPr>
          <a:xfrm>
            <a:off x="2223545" y="533400"/>
            <a:ext cx="6705600" cy="1593268"/>
          </a:xfrm>
          <a:prstGeom prst="roundRect">
            <a:avLst/>
          </a:prstGeom>
          <a:solidFill>
            <a:srgbClr val="92D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3" name="Rounded Rectangle 2"/>
          <p:cNvSpPr/>
          <p:nvPr/>
        </p:nvSpPr>
        <p:spPr>
          <a:xfrm>
            <a:off x="2223545" y="2743200"/>
            <a:ext cx="6704556" cy="3581400"/>
          </a:xfrm>
          <a:prstGeom prst="roundRect">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We must be real and allow others to see the reality of our lives through our openness and vulnerability. We must admit our mistakes, confess our sin and tell the story of our pain and our problems so they can see God at work in our lives.  </a:t>
            </a:r>
            <a:endParaRPr lang="en-US" sz="3200" dirty="0"/>
          </a:p>
        </p:txBody>
      </p:sp>
      <p:sp>
        <p:nvSpPr>
          <p:cNvPr id="4" name="Rectangle 3"/>
          <p:cNvSpPr/>
          <p:nvPr/>
        </p:nvSpPr>
        <p:spPr>
          <a:xfrm>
            <a:off x="2514600" y="609600"/>
            <a:ext cx="5960173" cy="1107996"/>
          </a:xfrm>
          <a:prstGeom prst="rect">
            <a:avLst/>
          </a:prstGeom>
          <a:noFill/>
        </p:spPr>
        <p:txBody>
          <a:bodyPr wrap="none" lIns="91440" tIns="45720" rIns="91440" bIns="45720">
            <a:spAutoFit/>
          </a:bodyPr>
          <a:lstStyle/>
          <a:p>
            <a:pPr algn="ctr"/>
            <a:r>
              <a:rPr lang="en-US" sz="6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4</a:t>
            </a:r>
            <a:r>
              <a:rPr lang="en-US" sz="66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Transparency</a:t>
            </a:r>
            <a:endParaRPr lang="en-US" sz="6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3325370815"/>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42"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outHorizontal)">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828800" y="0"/>
            <a:ext cx="7316244" cy="68580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2133600" y="152400"/>
            <a:ext cx="6781800" cy="1219199"/>
          </a:xfrm>
          <a:prstGeom prst="roundRect">
            <a:avLst/>
          </a:prstGeom>
          <a:solidFill>
            <a:srgbClr val="FF3399"/>
          </a:solidFill>
          <a:ln w="762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2800" dirty="0" smtClean="0"/>
              <a:t> </a:t>
            </a:r>
            <a:r>
              <a:rPr lang="en-US" sz="2800" b="1" dirty="0" smtClean="0"/>
              <a:t>Today’s evangelism requires getting into another person’s world. It has has  5 steps: </a:t>
            </a:r>
            <a:endParaRPr lang="en-US" sz="2800" b="1" dirty="0"/>
          </a:p>
        </p:txBody>
      </p:sp>
      <p:sp>
        <p:nvSpPr>
          <p:cNvPr id="2" name="Rounded Rectangle 1"/>
          <p:cNvSpPr/>
          <p:nvPr/>
        </p:nvSpPr>
        <p:spPr>
          <a:xfrm>
            <a:off x="2171700" y="1544319"/>
            <a:ext cx="6705600" cy="1593268"/>
          </a:xfrm>
          <a:prstGeom prst="roundRect">
            <a:avLst/>
          </a:prstGeom>
          <a:solidFill>
            <a:srgbClr val="92D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effectLst>
                  <a:outerShdw blurRad="50800" dist="38100" dir="13500000" algn="br" rotWithShape="0">
                    <a:prstClr val="black">
                      <a:alpha val="40000"/>
                    </a:prstClr>
                  </a:outerShdw>
                </a:effectLst>
                <a:latin typeface="Arial Rounded MT Bold"/>
                <a:cs typeface="Arial Rounded MT Bold"/>
              </a:rPr>
              <a:t>1. Do What They Do</a:t>
            </a:r>
            <a:endParaRPr lang="en-US" sz="4800" b="1" dirty="0">
              <a:effectLst>
                <a:outerShdw blurRad="50800" dist="38100" dir="13500000" algn="br" rotWithShape="0">
                  <a:prstClr val="black">
                    <a:alpha val="40000"/>
                  </a:prstClr>
                </a:outerShdw>
              </a:effectLst>
              <a:latin typeface="Arial Rounded MT Bold"/>
              <a:cs typeface="Arial Rounded MT Bold"/>
            </a:endParaRPr>
          </a:p>
        </p:txBody>
      </p:sp>
      <p:sp>
        <p:nvSpPr>
          <p:cNvPr id="3" name="Rounded Rectangle 2"/>
          <p:cNvSpPr/>
          <p:nvPr/>
        </p:nvSpPr>
        <p:spPr>
          <a:xfrm>
            <a:off x="1981200" y="3429000"/>
            <a:ext cx="7009355" cy="3200400"/>
          </a:xfrm>
          <a:prstGeom prst="roundRect">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3200" dirty="0" smtClean="0"/>
              <a:t>As we bond with non-Christian teens trust is built, which lays the foundation for evangelism. While the traditional approach involves inviting people to do what we do, this new approach involves going to do what they do.  </a:t>
            </a:r>
            <a:endParaRPr lang="en-US" sz="3200" dirty="0"/>
          </a:p>
        </p:txBody>
      </p:sp>
      <p:pic>
        <p:nvPicPr>
          <p:cNvPr id="5" name="Picture 4"/>
          <p:cNvPicPr>
            <a:picLocks noChangeAspect="1"/>
          </p:cNvPicPr>
          <p:nvPr/>
        </p:nvPicPr>
        <p:blipFill>
          <a:blip r:embed="rId3"/>
          <a:stretch>
            <a:fillRect/>
          </a:stretch>
        </p:blipFill>
        <p:spPr>
          <a:xfrm rot="21291991">
            <a:off x="-141802" y="621369"/>
            <a:ext cx="2057400" cy="2032353"/>
          </a:xfrm>
          <a:prstGeom prst="rect">
            <a:avLst/>
          </a:prstGeom>
        </p:spPr>
      </p:pic>
      <p:pic>
        <p:nvPicPr>
          <p:cNvPr id="8" name="Picture 2" descr="C:\Users\MugandaT\AppData\Local\Microsoft\Windows\Temporary Internet Files\Content.IE5\481IRG02\MP900439331[1].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2400" y="2667000"/>
            <a:ext cx="2514600" cy="430875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18628085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982244" y="0"/>
            <a:ext cx="7162800" cy="68580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Users\MugandaT\AppData\Local\Microsoft\Windows\Temporary Internet Files\Content.IE5\481IRG02\MP900439331[1].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1000" y="1087577"/>
            <a:ext cx="2819399" cy="5126182"/>
          </a:xfrm>
          <a:prstGeom prst="rect">
            <a:avLst/>
          </a:prstGeom>
          <a:noFill/>
          <a:extLst>
            <a:ext uri="{909E8E84-426E-40dd-AFC4-6F175D3DCCD1}">
              <a14:hiddenFill xmlns="" xmlns:a14="http://schemas.microsoft.com/office/drawing/2010/main">
                <a:solidFill>
                  <a:srgbClr val="FFFFFF"/>
                </a:solidFill>
              </a14:hiddenFill>
            </a:ext>
          </a:extLst>
        </p:spPr>
      </p:pic>
      <p:sp>
        <p:nvSpPr>
          <p:cNvPr id="2" name="Rounded Rectangle 1"/>
          <p:cNvSpPr/>
          <p:nvPr/>
        </p:nvSpPr>
        <p:spPr>
          <a:xfrm>
            <a:off x="2133600" y="609600"/>
            <a:ext cx="6858000" cy="1593268"/>
          </a:xfrm>
          <a:prstGeom prst="roundRect">
            <a:avLst/>
          </a:prstGeom>
          <a:solidFill>
            <a:srgbClr val="92D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effectLst>
                  <a:outerShdw blurRad="50800" dist="38100" dir="13500000" algn="br" rotWithShape="0">
                    <a:prstClr val="black">
                      <a:alpha val="40000"/>
                    </a:prstClr>
                  </a:outerShdw>
                </a:effectLst>
                <a:latin typeface="Arial Rounded MT Bold"/>
                <a:cs typeface="Arial Rounded MT Bold"/>
              </a:rPr>
              <a:t>2. Enjoy and Accept Them</a:t>
            </a:r>
            <a:endParaRPr lang="en-US" sz="4400" b="1" dirty="0">
              <a:effectLst>
                <a:outerShdw blurRad="50800" dist="38100" dir="13500000" algn="br" rotWithShape="0">
                  <a:prstClr val="black">
                    <a:alpha val="40000"/>
                  </a:prstClr>
                </a:outerShdw>
              </a:effectLst>
              <a:latin typeface="Arial Rounded MT Bold"/>
              <a:cs typeface="Arial Rounded MT Bold"/>
            </a:endParaRPr>
          </a:p>
        </p:txBody>
      </p:sp>
      <p:sp>
        <p:nvSpPr>
          <p:cNvPr id="3" name="Rounded Rectangle 2"/>
          <p:cNvSpPr/>
          <p:nvPr/>
        </p:nvSpPr>
        <p:spPr>
          <a:xfrm>
            <a:off x="2133600" y="2590800"/>
            <a:ext cx="6857999" cy="4114800"/>
          </a:xfrm>
          <a:prstGeom prst="roundRect">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atin typeface="Arial Narrow"/>
                <a:cs typeface="Arial Narrow"/>
              </a:rPr>
              <a:t>If we just go through the motions of doing what pre-Christians do and don’t give them our hearts, they will feel patronized, not loved. Evangelism is most effective when it is natural and not programmed – when we truly enjoy spending time with and talking to the teens.</a:t>
            </a:r>
            <a:endParaRPr lang="en-US" sz="2800" dirty="0"/>
          </a:p>
        </p:txBody>
      </p:sp>
    </p:spTree>
    <p:extLst>
      <p:ext uri="{BB962C8B-B14F-4D97-AF65-F5344CB8AC3E}">
        <p14:creationId xmlns:p14="http://schemas.microsoft.com/office/powerpoint/2010/main" val="424251413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828800" y="0"/>
            <a:ext cx="7316244" cy="68580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Users\MugandaT\AppData\Local\Microsoft\Windows\Temporary Internet Files\Content.IE5\481IRG02\MP900439331[1].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8600" y="2265218"/>
            <a:ext cx="2526029" cy="4592782"/>
          </a:xfrm>
          <a:prstGeom prst="rect">
            <a:avLst/>
          </a:prstGeom>
          <a:noFill/>
          <a:extLst>
            <a:ext uri="{909E8E84-426E-40dd-AFC4-6F175D3DCCD1}">
              <a14:hiddenFill xmlns="" xmlns:a14="http://schemas.microsoft.com/office/drawing/2010/main">
                <a:solidFill>
                  <a:srgbClr val="FFFFFF"/>
                </a:solidFill>
              </a14:hiddenFill>
            </a:ext>
          </a:extLst>
        </p:spPr>
      </p:pic>
      <p:sp>
        <p:nvSpPr>
          <p:cNvPr id="2" name="Rounded Rectangle 1"/>
          <p:cNvSpPr/>
          <p:nvPr/>
        </p:nvSpPr>
        <p:spPr>
          <a:xfrm>
            <a:off x="2209800" y="304800"/>
            <a:ext cx="6705600" cy="1745668"/>
          </a:xfrm>
          <a:prstGeom prst="roundRect">
            <a:avLst/>
          </a:prstGeom>
          <a:solidFill>
            <a:srgbClr val="92D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effectLst>
                  <a:outerShdw blurRad="50800" dist="38100" dir="13500000" algn="br" rotWithShape="0">
                    <a:prstClr val="black">
                      <a:alpha val="40000"/>
                    </a:prstClr>
                  </a:outerShdw>
                </a:effectLst>
                <a:latin typeface="Arial Rounded MT Bold"/>
                <a:cs typeface="Arial Rounded MT Bold"/>
              </a:rPr>
              <a:t>3. Affirm What is Good In Their Values</a:t>
            </a:r>
            <a:endParaRPr lang="en-US" sz="4400" dirty="0">
              <a:effectLst>
                <a:outerShdw blurRad="50800" dist="38100" dir="13500000" algn="br" rotWithShape="0">
                  <a:prstClr val="black">
                    <a:alpha val="40000"/>
                  </a:prstClr>
                </a:outerShdw>
              </a:effectLst>
              <a:latin typeface="Arial Rounded MT Bold"/>
              <a:cs typeface="Arial Rounded MT Bold"/>
            </a:endParaRPr>
          </a:p>
        </p:txBody>
      </p:sp>
      <p:sp>
        <p:nvSpPr>
          <p:cNvPr id="3" name="Rounded Rectangle 2"/>
          <p:cNvSpPr/>
          <p:nvPr/>
        </p:nvSpPr>
        <p:spPr>
          <a:xfrm>
            <a:off x="1981200" y="2362200"/>
            <a:ext cx="7010400" cy="4267200"/>
          </a:xfrm>
          <a:prstGeom prst="roundRect">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3200" dirty="0" smtClean="0">
                <a:latin typeface="Arial Narrow"/>
                <a:cs typeface="Arial Narrow"/>
              </a:rPr>
              <a:t>Christians tend to be judgmental, but It is helpful to affirm what is good in their value system even though they don</a:t>
            </a:r>
            <a:r>
              <a:rPr lang="uk-UA" sz="3200" dirty="0" smtClean="0">
                <a:latin typeface="Arial Narrow"/>
                <a:cs typeface="Arial Narrow"/>
              </a:rPr>
              <a:t>’</a:t>
            </a:r>
            <a:r>
              <a:rPr lang="en-US" sz="3200" dirty="0" smtClean="0">
                <a:latin typeface="Arial Narrow"/>
                <a:cs typeface="Arial Narrow"/>
              </a:rPr>
              <a:t>t agree with all our beliefs.  Refusing to affirm can create distance between us. Remember that God is already at work in their hearts – planting biblical learnings and values in their mind.  </a:t>
            </a:r>
            <a:endParaRPr lang="en-US" sz="3200" dirty="0">
              <a:latin typeface="Arial Narrow"/>
              <a:cs typeface="Arial Narrow"/>
            </a:endParaRPr>
          </a:p>
        </p:txBody>
      </p:sp>
      <p:pic>
        <p:nvPicPr>
          <p:cNvPr id="4" name="Picture 3"/>
          <p:cNvPicPr>
            <a:picLocks noChangeAspect="1"/>
          </p:cNvPicPr>
          <p:nvPr/>
        </p:nvPicPr>
        <p:blipFill rotWithShape="1">
          <a:blip r:embed="rId4"/>
          <a:srcRect l="27427" r="52105" b="20148"/>
          <a:stretch/>
        </p:blipFill>
        <p:spPr>
          <a:xfrm rot="21234211">
            <a:off x="255084" y="299794"/>
            <a:ext cx="1447800" cy="201083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290554410"/>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982244" y="0"/>
            <a:ext cx="7162800" cy="68580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Users\MugandaT\AppData\Local\Microsoft\Windows\Temporary Internet Files\Content.IE5\481IRG02\MP900439331[1].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48000" y="1284314"/>
            <a:ext cx="2819399" cy="5126182"/>
          </a:xfrm>
          <a:prstGeom prst="rect">
            <a:avLst/>
          </a:prstGeom>
          <a:noFill/>
          <a:extLst>
            <a:ext uri="{909E8E84-426E-40dd-AFC4-6F175D3DCCD1}">
              <a14:hiddenFill xmlns="" xmlns:a14="http://schemas.microsoft.com/office/drawing/2010/main">
                <a:solidFill>
                  <a:srgbClr val="FFFFFF"/>
                </a:solidFill>
              </a14:hiddenFill>
            </a:ext>
          </a:extLst>
        </p:spPr>
      </p:pic>
      <p:sp>
        <p:nvSpPr>
          <p:cNvPr id="2" name="Rounded Rectangle 1"/>
          <p:cNvSpPr/>
          <p:nvPr/>
        </p:nvSpPr>
        <p:spPr>
          <a:xfrm>
            <a:off x="2209800" y="457200"/>
            <a:ext cx="6705600" cy="1593268"/>
          </a:xfrm>
          <a:prstGeom prst="roundRect">
            <a:avLst/>
          </a:prstGeom>
          <a:solidFill>
            <a:srgbClr val="92D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effectLst>
                  <a:outerShdw blurRad="50800" dist="38100" dir="13500000" algn="br" rotWithShape="0">
                    <a:prstClr val="black">
                      <a:alpha val="40000"/>
                    </a:prstClr>
                  </a:outerShdw>
                </a:effectLst>
                <a:latin typeface="Arial Rounded MT Bold"/>
                <a:cs typeface="Arial Rounded MT Bold"/>
              </a:rPr>
              <a:t>4. Share the Story of Jesus in Their Terms</a:t>
            </a:r>
            <a:endParaRPr lang="en-US" sz="4400" dirty="0">
              <a:effectLst>
                <a:outerShdw blurRad="50800" dist="38100" dir="13500000" algn="br" rotWithShape="0">
                  <a:prstClr val="black">
                    <a:alpha val="40000"/>
                  </a:prstClr>
                </a:outerShdw>
              </a:effectLst>
              <a:latin typeface="Arial Rounded MT Bold"/>
              <a:cs typeface="Arial Rounded MT Bold"/>
            </a:endParaRPr>
          </a:p>
        </p:txBody>
      </p:sp>
      <p:sp>
        <p:nvSpPr>
          <p:cNvPr id="3" name="Rounded Rectangle 2"/>
          <p:cNvSpPr/>
          <p:nvPr/>
        </p:nvSpPr>
        <p:spPr>
          <a:xfrm>
            <a:off x="2133600" y="2667000"/>
            <a:ext cx="6857999" cy="3886200"/>
          </a:xfrm>
          <a:prstGeom prst="roundRect">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3600" dirty="0" smtClean="0">
                <a:latin typeface="Arial Narrow"/>
                <a:cs typeface="Arial Narrow"/>
              </a:rPr>
              <a:t>This is the transition step and is the trickiest. We may have done the hard work of building trust and getting ourselves into their worlds, but then we can blow it by using church jargon that they don’t understand and which turns them off.  </a:t>
            </a:r>
            <a:endParaRPr lang="en-US" sz="3600" dirty="0">
              <a:latin typeface="Arial Narrow"/>
              <a:cs typeface="Arial Narrow"/>
            </a:endParaRPr>
          </a:p>
        </p:txBody>
      </p:sp>
      <p:pic>
        <p:nvPicPr>
          <p:cNvPr id="4" name="Picture 3"/>
          <p:cNvPicPr>
            <a:picLocks noChangeAspect="1"/>
          </p:cNvPicPr>
          <p:nvPr/>
        </p:nvPicPr>
        <p:blipFill>
          <a:blip r:embed="rId4"/>
          <a:stretch>
            <a:fillRect/>
          </a:stretch>
        </p:blipFill>
        <p:spPr>
          <a:xfrm>
            <a:off x="153119" y="304800"/>
            <a:ext cx="1675680" cy="2610295"/>
          </a:xfrm>
          <a:prstGeom prst="rect">
            <a:avLst/>
          </a:prstGeom>
          <a:ln w="38100">
            <a:solidFill>
              <a:srgbClr val="0070C0"/>
            </a:solidFill>
          </a:ln>
        </p:spPr>
      </p:pic>
    </p:spTree>
    <p:extLst>
      <p:ext uri="{BB962C8B-B14F-4D97-AF65-F5344CB8AC3E}">
        <p14:creationId xmlns:p14="http://schemas.microsoft.com/office/powerpoint/2010/main" val="338832830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2430</TotalTime>
  <Words>2584</Words>
  <Application>Microsoft Macintosh PowerPoint</Application>
  <PresentationFormat>On-screen Show (4:3)</PresentationFormat>
  <Paragraphs>162</Paragraphs>
  <Slides>23</Slides>
  <Notes>23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Abadi MT Condensed Extra Bold</vt:lpstr>
      <vt:lpstr>Arial Narrow</vt:lpstr>
      <vt:lpstr>Arial Rounded MT Bold</vt: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S.D.A. Church World Headquarters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Muganda, Tanya</dc:creator>
  <cp:lastModifiedBy>Koh, Linda Mei Lin</cp:lastModifiedBy>
  <cp:revision>73</cp:revision>
  <dcterms:created xsi:type="dcterms:W3CDTF">2014-01-07T21:41:40Z</dcterms:created>
  <dcterms:modified xsi:type="dcterms:W3CDTF">2016-02-08T16:59:00Z</dcterms:modified>
</cp:coreProperties>
</file>