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9"/>
  </p:notesMasterIdLst>
  <p:sldIdLst>
    <p:sldId id="256" r:id="rId2"/>
    <p:sldId id="257" r:id="rId3"/>
    <p:sldId id="258" r:id="rId4"/>
    <p:sldId id="259" r:id="rId5"/>
    <p:sldId id="262" r:id="rId6"/>
    <p:sldId id="261" r:id="rId7"/>
    <p:sldId id="266" r:id="rId8"/>
    <p:sldId id="264" r:id="rId9"/>
    <p:sldId id="265" r:id="rId10"/>
    <p:sldId id="277" r:id="rId11"/>
    <p:sldId id="278" r:id="rId12"/>
    <p:sldId id="279" r:id="rId13"/>
    <p:sldId id="273" r:id="rId14"/>
    <p:sldId id="270" r:id="rId15"/>
    <p:sldId id="289" r:id="rId16"/>
    <p:sldId id="290" r:id="rId17"/>
    <p:sldId id="291" r:id="rId18"/>
    <p:sldId id="269" r:id="rId19"/>
    <p:sldId id="271" r:id="rId20"/>
    <p:sldId id="281" r:id="rId21"/>
    <p:sldId id="292" r:id="rId22"/>
    <p:sldId id="295" r:id="rId23"/>
    <p:sldId id="296" r:id="rId24"/>
    <p:sldId id="274" r:id="rId25"/>
    <p:sldId id="275" r:id="rId26"/>
    <p:sldId id="267" r:id="rId27"/>
    <p:sldId id="280" r:id="rId28"/>
    <p:sldId id="272" r:id="rId29"/>
    <p:sldId id="276" r:id="rId30"/>
    <p:sldId id="282" r:id="rId31"/>
    <p:sldId id="283" r:id="rId32"/>
    <p:sldId id="284" r:id="rId33"/>
    <p:sldId id="285" r:id="rId34"/>
    <p:sldId id="286" r:id="rId35"/>
    <p:sldId id="268" r:id="rId36"/>
    <p:sldId id="293" r:id="rId37"/>
    <p:sldId id="2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79"/>
    <p:restoredTop sz="66164" autoAdjust="0"/>
  </p:normalViewPr>
  <p:slideViewPr>
    <p:cSldViewPr snapToGrid="0" snapToObjects="1">
      <p:cViewPr>
        <p:scale>
          <a:sx n="52" d="100"/>
          <a:sy n="52" d="100"/>
        </p:scale>
        <p:origin x="19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A0B34-E228-A54D-A80E-DE2069B1395D}" type="doc">
      <dgm:prSet loTypeId="urn:microsoft.com/office/officeart/2005/8/layout/hierarchy4" loCatId="" qsTypeId="urn:microsoft.com/office/officeart/2005/8/quickstyle/simple4" qsCatId="simple" csTypeId="urn:microsoft.com/office/officeart/2005/8/colors/colorful4" csCatId="colorful" phldr="1"/>
      <dgm:spPr/>
      <dgm:t>
        <a:bodyPr/>
        <a:lstStyle/>
        <a:p>
          <a:endParaRPr lang="en-US"/>
        </a:p>
      </dgm:t>
    </dgm:pt>
    <dgm:pt modelId="{D3BAE1A3-EA60-3143-8497-3A11FCEAD414}">
      <dgm:prSet phldrT="[Text]"/>
      <dgm:spPr/>
      <dgm:t>
        <a:bodyPr/>
        <a:lstStyle/>
        <a:p>
          <a:r>
            <a:rPr lang="en-US" b="1" dirty="0" smtClean="0">
              <a:solidFill>
                <a:srgbClr val="000090"/>
              </a:solidFill>
            </a:rPr>
            <a:t>Level 6: Leading</a:t>
          </a:r>
        </a:p>
        <a:p>
          <a:r>
            <a:rPr lang="en-US" b="1" dirty="0" smtClean="0">
              <a:solidFill>
                <a:srgbClr val="000090"/>
              </a:solidFill>
            </a:rPr>
            <a:t>Communication initiated by the person who leads</a:t>
          </a:r>
        </a:p>
        <a:p>
          <a:endParaRPr lang="en-US" b="1" dirty="0">
            <a:solidFill>
              <a:srgbClr val="000090"/>
            </a:solidFill>
          </a:endParaRPr>
        </a:p>
      </dgm:t>
    </dgm:pt>
    <dgm:pt modelId="{052DE78C-01BE-4A4B-8063-D4C254FD540E}" type="parTrans" cxnId="{ED72FA8E-EE5D-F643-9892-DCCB2BFE586B}">
      <dgm:prSet/>
      <dgm:spPr/>
      <dgm:t>
        <a:bodyPr/>
        <a:lstStyle/>
        <a:p>
          <a:endParaRPr lang="en-US"/>
        </a:p>
      </dgm:t>
    </dgm:pt>
    <dgm:pt modelId="{DB19BFB3-838B-1D47-8AFA-316B93FBD083}" type="sibTrans" cxnId="{ED72FA8E-EE5D-F643-9892-DCCB2BFE586B}">
      <dgm:prSet/>
      <dgm:spPr/>
      <dgm:t>
        <a:bodyPr/>
        <a:lstStyle/>
        <a:p>
          <a:endParaRPr lang="en-US"/>
        </a:p>
      </dgm:t>
    </dgm:pt>
    <dgm:pt modelId="{39FB21E0-58A9-1345-8995-518EBE957E34}">
      <dgm:prSet phldrT="[Text]"/>
      <dgm:spPr/>
      <dgm:t>
        <a:bodyPr/>
        <a:lstStyle/>
        <a:p>
          <a:r>
            <a:rPr lang="en-US" b="1" dirty="0" smtClean="0">
              <a:solidFill>
                <a:srgbClr val="000090"/>
              </a:solidFill>
            </a:rPr>
            <a:t>Level 4: Contributing</a:t>
          </a:r>
        </a:p>
        <a:p>
          <a:r>
            <a:rPr lang="en-US" b="1" dirty="0" smtClean="0">
              <a:solidFill>
                <a:srgbClr val="000090"/>
              </a:solidFill>
            </a:rPr>
            <a:t>Committed to discuss and contribute through phone calls, emails, face-to-face meeting  </a:t>
          </a:r>
          <a:endParaRPr lang="en-US" b="1" dirty="0">
            <a:solidFill>
              <a:srgbClr val="000090"/>
            </a:solidFill>
          </a:endParaRPr>
        </a:p>
      </dgm:t>
    </dgm:pt>
    <dgm:pt modelId="{9FC51CF0-BF5E-A644-9B6D-1F7327BC3F4F}" type="parTrans" cxnId="{E00F3AB7-CB89-5243-A5BC-998040AABF43}">
      <dgm:prSet/>
      <dgm:spPr/>
      <dgm:t>
        <a:bodyPr/>
        <a:lstStyle/>
        <a:p>
          <a:endParaRPr lang="en-US"/>
        </a:p>
      </dgm:t>
    </dgm:pt>
    <dgm:pt modelId="{F8201B28-1281-4341-B66B-8749CC8537AB}" type="sibTrans" cxnId="{E00F3AB7-CB89-5243-A5BC-998040AABF43}">
      <dgm:prSet/>
      <dgm:spPr/>
      <dgm:t>
        <a:bodyPr/>
        <a:lstStyle/>
        <a:p>
          <a:endParaRPr lang="en-US"/>
        </a:p>
      </dgm:t>
    </dgm:pt>
    <dgm:pt modelId="{2793D312-FFAC-D14D-A776-28F77A676CF9}">
      <dgm:prSet phldrT="[Text]"/>
      <dgm:spPr/>
      <dgm:t>
        <a:bodyPr/>
        <a:lstStyle/>
        <a:p>
          <a:r>
            <a:rPr lang="en-US" b="1" dirty="0" smtClean="0">
              <a:solidFill>
                <a:srgbClr val="000090"/>
              </a:solidFill>
            </a:rPr>
            <a:t>Level 1: Observing sporadic, occasional</a:t>
          </a:r>
          <a:endParaRPr lang="en-US" b="1" dirty="0">
            <a:solidFill>
              <a:srgbClr val="000090"/>
            </a:solidFill>
          </a:endParaRPr>
        </a:p>
      </dgm:t>
    </dgm:pt>
    <dgm:pt modelId="{6644ED18-24BB-DE4C-91AD-4D1422B3CA87}" type="parTrans" cxnId="{3E49131F-8577-5843-88C6-AB075D4221D0}">
      <dgm:prSet/>
      <dgm:spPr/>
      <dgm:t>
        <a:bodyPr/>
        <a:lstStyle/>
        <a:p>
          <a:endParaRPr lang="en-US"/>
        </a:p>
      </dgm:t>
    </dgm:pt>
    <dgm:pt modelId="{BF3D7D1C-72A8-994A-ADF0-6AA72EE702C8}" type="sibTrans" cxnId="{3E49131F-8577-5843-88C6-AB075D4221D0}">
      <dgm:prSet/>
      <dgm:spPr/>
      <dgm:t>
        <a:bodyPr/>
        <a:lstStyle/>
        <a:p>
          <a:endParaRPr lang="en-US"/>
        </a:p>
      </dgm:t>
    </dgm:pt>
    <dgm:pt modelId="{627AD8B2-7583-BB4B-9975-F5DBD0858CAA}">
      <dgm:prSet phldrT="[Text]"/>
      <dgm:spPr/>
      <dgm:t>
        <a:bodyPr/>
        <a:lstStyle/>
        <a:p>
          <a:r>
            <a:rPr lang="en-US" b="1" dirty="0" smtClean="0">
              <a:solidFill>
                <a:srgbClr val="000090"/>
              </a:solidFill>
            </a:rPr>
            <a:t>Level 2: Following </a:t>
          </a:r>
        </a:p>
        <a:p>
          <a:r>
            <a:rPr lang="en-US" b="1" dirty="0" smtClean="0">
              <a:solidFill>
                <a:srgbClr val="000090"/>
              </a:solidFill>
            </a:rPr>
            <a:t>regular, sharing information </a:t>
          </a:r>
          <a:endParaRPr lang="en-US" b="1" dirty="0">
            <a:solidFill>
              <a:srgbClr val="000090"/>
            </a:solidFill>
          </a:endParaRPr>
        </a:p>
      </dgm:t>
    </dgm:pt>
    <dgm:pt modelId="{62F2FB95-B877-8B45-98D7-3D927EA19CF2}" type="parTrans" cxnId="{44114139-0F9A-1845-8368-1BD39620EA60}">
      <dgm:prSet/>
      <dgm:spPr/>
      <dgm:t>
        <a:bodyPr/>
        <a:lstStyle/>
        <a:p>
          <a:endParaRPr lang="en-US"/>
        </a:p>
      </dgm:t>
    </dgm:pt>
    <dgm:pt modelId="{DE593A4E-1240-DD4E-860F-E387709CBDE7}" type="sibTrans" cxnId="{44114139-0F9A-1845-8368-1BD39620EA60}">
      <dgm:prSet/>
      <dgm:spPr/>
      <dgm:t>
        <a:bodyPr/>
        <a:lstStyle/>
        <a:p>
          <a:endParaRPr lang="en-US"/>
        </a:p>
      </dgm:t>
    </dgm:pt>
    <dgm:pt modelId="{3E4CC13C-F982-0B42-8235-7A978C51C61F}">
      <dgm:prSet phldrT="[Text]"/>
      <dgm:spPr/>
      <dgm:t>
        <a:bodyPr/>
        <a:lstStyle/>
        <a:p>
          <a:r>
            <a:rPr lang="en-US" b="1" dirty="0" smtClean="0">
              <a:solidFill>
                <a:srgbClr val="000090"/>
              </a:solidFill>
            </a:rPr>
            <a:t>Level 5: Owning </a:t>
          </a:r>
        </a:p>
        <a:p>
          <a:r>
            <a:rPr lang="en-US" b="1" dirty="0" smtClean="0">
              <a:solidFill>
                <a:srgbClr val="000090"/>
              </a:solidFill>
            </a:rPr>
            <a:t>Regular, direct 2-way communication</a:t>
          </a:r>
          <a:endParaRPr lang="en-US" b="1" dirty="0">
            <a:solidFill>
              <a:srgbClr val="000090"/>
            </a:solidFill>
          </a:endParaRPr>
        </a:p>
      </dgm:t>
    </dgm:pt>
    <dgm:pt modelId="{243B964C-97DD-184B-BAAA-A10EA502F522}" type="parTrans" cxnId="{78648C9C-64AC-1440-A89F-6C7361297B24}">
      <dgm:prSet/>
      <dgm:spPr/>
      <dgm:t>
        <a:bodyPr/>
        <a:lstStyle/>
        <a:p>
          <a:endParaRPr lang="en-US"/>
        </a:p>
      </dgm:t>
    </dgm:pt>
    <dgm:pt modelId="{412CEF0F-79D2-304A-A584-C9626470BB9C}" type="sibTrans" cxnId="{78648C9C-64AC-1440-A89F-6C7361297B24}">
      <dgm:prSet/>
      <dgm:spPr/>
      <dgm:t>
        <a:bodyPr/>
        <a:lstStyle/>
        <a:p>
          <a:endParaRPr lang="en-US"/>
        </a:p>
      </dgm:t>
    </dgm:pt>
    <dgm:pt modelId="{23154EC6-C501-D64E-9477-08F129607144}">
      <dgm:prSet phldrT="[Text]"/>
      <dgm:spPr/>
      <dgm:t>
        <a:bodyPr/>
        <a:lstStyle/>
        <a:p>
          <a:r>
            <a:rPr lang="en-US" b="1" dirty="0" smtClean="0">
              <a:solidFill>
                <a:srgbClr val="000090"/>
              </a:solidFill>
            </a:rPr>
            <a:t>Level 3: Endorsing</a:t>
          </a:r>
        </a:p>
        <a:p>
          <a:r>
            <a:rPr lang="en-US" b="1" dirty="0" smtClean="0">
              <a:solidFill>
                <a:srgbClr val="000090"/>
              </a:solidFill>
            </a:rPr>
            <a:t>trust enough to seek approval </a:t>
          </a:r>
          <a:endParaRPr lang="en-US" b="1" dirty="0">
            <a:solidFill>
              <a:srgbClr val="000090"/>
            </a:solidFill>
          </a:endParaRPr>
        </a:p>
      </dgm:t>
    </dgm:pt>
    <dgm:pt modelId="{4CA9AF4C-E6A6-0B48-B3C6-89264A22A40A}" type="parTrans" cxnId="{DD487922-0A7B-9C47-8305-903BAD41BF09}">
      <dgm:prSet/>
      <dgm:spPr/>
      <dgm:t>
        <a:bodyPr/>
        <a:lstStyle/>
        <a:p>
          <a:endParaRPr lang="en-US"/>
        </a:p>
      </dgm:t>
    </dgm:pt>
    <dgm:pt modelId="{A5D79903-E3E6-B94D-B59E-27FD17D7ED67}" type="sibTrans" cxnId="{DD487922-0A7B-9C47-8305-903BAD41BF09}">
      <dgm:prSet/>
      <dgm:spPr/>
      <dgm:t>
        <a:bodyPr/>
        <a:lstStyle/>
        <a:p>
          <a:endParaRPr lang="en-US"/>
        </a:p>
      </dgm:t>
    </dgm:pt>
    <dgm:pt modelId="{D90984C8-1C91-7649-B14F-30CD19E8D684}" type="pres">
      <dgm:prSet presAssocID="{E0BA0B34-E228-A54D-A80E-DE2069B1395D}" presName="Name0" presStyleCnt="0">
        <dgm:presLayoutVars>
          <dgm:chPref val="1"/>
          <dgm:dir/>
          <dgm:animOne val="branch"/>
          <dgm:animLvl val="lvl"/>
          <dgm:resizeHandles/>
        </dgm:presLayoutVars>
      </dgm:prSet>
      <dgm:spPr/>
      <dgm:t>
        <a:bodyPr/>
        <a:lstStyle/>
        <a:p>
          <a:endParaRPr lang="en-US"/>
        </a:p>
      </dgm:t>
    </dgm:pt>
    <dgm:pt modelId="{3FA43219-E281-2B4F-A248-B15EDE7923EC}" type="pres">
      <dgm:prSet presAssocID="{D3BAE1A3-EA60-3143-8497-3A11FCEAD414}" presName="vertOne" presStyleCnt="0"/>
      <dgm:spPr/>
    </dgm:pt>
    <dgm:pt modelId="{EB3D5C18-9140-E541-AEE4-AE002D9970E7}" type="pres">
      <dgm:prSet presAssocID="{D3BAE1A3-EA60-3143-8497-3A11FCEAD414}" presName="txOne" presStyleLbl="node0" presStyleIdx="0" presStyleCnt="1" custLinFactNeighborX="11" custLinFactNeighborY="-962">
        <dgm:presLayoutVars>
          <dgm:chPref val="3"/>
        </dgm:presLayoutVars>
      </dgm:prSet>
      <dgm:spPr/>
      <dgm:t>
        <a:bodyPr/>
        <a:lstStyle/>
        <a:p>
          <a:endParaRPr lang="en-US"/>
        </a:p>
      </dgm:t>
    </dgm:pt>
    <dgm:pt modelId="{C102CA00-0899-AA41-AFFD-DDF87C536C9F}" type="pres">
      <dgm:prSet presAssocID="{D3BAE1A3-EA60-3143-8497-3A11FCEAD414}" presName="parTransOne" presStyleCnt="0"/>
      <dgm:spPr/>
    </dgm:pt>
    <dgm:pt modelId="{0A66DE7A-5C24-EB45-8A1C-43D424B8BF63}" type="pres">
      <dgm:prSet presAssocID="{D3BAE1A3-EA60-3143-8497-3A11FCEAD414}" presName="horzOne" presStyleCnt="0"/>
      <dgm:spPr/>
    </dgm:pt>
    <dgm:pt modelId="{DF5B943F-FD89-A249-AD94-9D02C11F4643}" type="pres">
      <dgm:prSet presAssocID="{39FB21E0-58A9-1345-8995-518EBE957E34}" presName="vertTwo" presStyleCnt="0"/>
      <dgm:spPr/>
    </dgm:pt>
    <dgm:pt modelId="{A2C2ED0E-3B76-FB4D-A61C-4A5340D294C5}" type="pres">
      <dgm:prSet presAssocID="{39FB21E0-58A9-1345-8995-518EBE957E34}" presName="txTwo" presStyleLbl="node2" presStyleIdx="0" presStyleCnt="2">
        <dgm:presLayoutVars>
          <dgm:chPref val="3"/>
        </dgm:presLayoutVars>
      </dgm:prSet>
      <dgm:spPr/>
      <dgm:t>
        <a:bodyPr/>
        <a:lstStyle/>
        <a:p>
          <a:endParaRPr lang="en-US"/>
        </a:p>
      </dgm:t>
    </dgm:pt>
    <dgm:pt modelId="{FE09A937-76E9-5143-ADD6-22A354B7112C}" type="pres">
      <dgm:prSet presAssocID="{39FB21E0-58A9-1345-8995-518EBE957E34}" presName="parTransTwo" presStyleCnt="0"/>
      <dgm:spPr/>
    </dgm:pt>
    <dgm:pt modelId="{63A8E46E-F3CC-464C-8F4D-9FD9A52215F2}" type="pres">
      <dgm:prSet presAssocID="{39FB21E0-58A9-1345-8995-518EBE957E34}" presName="horzTwo" presStyleCnt="0"/>
      <dgm:spPr/>
    </dgm:pt>
    <dgm:pt modelId="{8F858BF9-3484-3149-906A-5AF3FDAD532C}" type="pres">
      <dgm:prSet presAssocID="{2793D312-FFAC-D14D-A776-28F77A676CF9}" presName="vertThree" presStyleCnt="0"/>
      <dgm:spPr/>
    </dgm:pt>
    <dgm:pt modelId="{72658F24-930B-CF40-AED2-6A1E381B3057}" type="pres">
      <dgm:prSet presAssocID="{2793D312-FFAC-D14D-A776-28F77A676CF9}" presName="txThree" presStyleLbl="node3" presStyleIdx="0" presStyleCnt="3">
        <dgm:presLayoutVars>
          <dgm:chPref val="3"/>
        </dgm:presLayoutVars>
      </dgm:prSet>
      <dgm:spPr/>
      <dgm:t>
        <a:bodyPr/>
        <a:lstStyle/>
        <a:p>
          <a:endParaRPr lang="en-US"/>
        </a:p>
      </dgm:t>
    </dgm:pt>
    <dgm:pt modelId="{3918CE1A-1B4E-A94A-A8C1-856E4EA1050B}" type="pres">
      <dgm:prSet presAssocID="{2793D312-FFAC-D14D-A776-28F77A676CF9}" presName="horzThree" presStyleCnt="0"/>
      <dgm:spPr/>
    </dgm:pt>
    <dgm:pt modelId="{605970E7-BD27-844F-B612-8AAB4F6F30DF}" type="pres">
      <dgm:prSet presAssocID="{BF3D7D1C-72A8-994A-ADF0-6AA72EE702C8}" presName="sibSpaceThree" presStyleCnt="0"/>
      <dgm:spPr/>
    </dgm:pt>
    <dgm:pt modelId="{5A88BA89-F6B0-3E42-A2AE-315D22F05689}" type="pres">
      <dgm:prSet presAssocID="{627AD8B2-7583-BB4B-9975-F5DBD0858CAA}" presName="vertThree" presStyleCnt="0"/>
      <dgm:spPr/>
    </dgm:pt>
    <dgm:pt modelId="{BC6D97E4-C9B5-6C4C-8A98-B8336563FFEB}" type="pres">
      <dgm:prSet presAssocID="{627AD8B2-7583-BB4B-9975-F5DBD0858CAA}" presName="txThree" presStyleLbl="node3" presStyleIdx="1" presStyleCnt="3">
        <dgm:presLayoutVars>
          <dgm:chPref val="3"/>
        </dgm:presLayoutVars>
      </dgm:prSet>
      <dgm:spPr/>
      <dgm:t>
        <a:bodyPr/>
        <a:lstStyle/>
        <a:p>
          <a:endParaRPr lang="en-US"/>
        </a:p>
      </dgm:t>
    </dgm:pt>
    <dgm:pt modelId="{327D445F-0CE4-2C40-8FAB-73BEBC66ED37}" type="pres">
      <dgm:prSet presAssocID="{627AD8B2-7583-BB4B-9975-F5DBD0858CAA}" presName="horzThree" presStyleCnt="0"/>
      <dgm:spPr/>
    </dgm:pt>
    <dgm:pt modelId="{AC3FFA63-E339-2D4F-B904-BBB807EA7D1D}" type="pres">
      <dgm:prSet presAssocID="{F8201B28-1281-4341-B66B-8749CC8537AB}" presName="sibSpaceTwo" presStyleCnt="0"/>
      <dgm:spPr/>
    </dgm:pt>
    <dgm:pt modelId="{833995FD-54AA-5242-9A9C-DF256BA436A6}" type="pres">
      <dgm:prSet presAssocID="{3E4CC13C-F982-0B42-8235-7A978C51C61F}" presName="vertTwo" presStyleCnt="0"/>
      <dgm:spPr/>
    </dgm:pt>
    <dgm:pt modelId="{3A2FA0B9-959D-264B-BFFE-30298F060990}" type="pres">
      <dgm:prSet presAssocID="{3E4CC13C-F982-0B42-8235-7A978C51C61F}" presName="txTwo" presStyleLbl="node2" presStyleIdx="1" presStyleCnt="2">
        <dgm:presLayoutVars>
          <dgm:chPref val="3"/>
        </dgm:presLayoutVars>
      </dgm:prSet>
      <dgm:spPr/>
      <dgm:t>
        <a:bodyPr/>
        <a:lstStyle/>
        <a:p>
          <a:endParaRPr lang="en-US"/>
        </a:p>
      </dgm:t>
    </dgm:pt>
    <dgm:pt modelId="{AE63883D-B61C-DD43-ADEB-5154D576DB30}" type="pres">
      <dgm:prSet presAssocID="{3E4CC13C-F982-0B42-8235-7A978C51C61F}" presName="parTransTwo" presStyleCnt="0"/>
      <dgm:spPr/>
    </dgm:pt>
    <dgm:pt modelId="{DD4C0899-C012-014D-8EDD-E02A662B11F4}" type="pres">
      <dgm:prSet presAssocID="{3E4CC13C-F982-0B42-8235-7A978C51C61F}" presName="horzTwo" presStyleCnt="0"/>
      <dgm:spPr/>
    </dgm:pt>
    <dgm:pt modelId="{4D074F0C-BB17-BE47-8F85-AB13A5329788}" type="pres">
      <dgm:prSet presAssocID="{23154EC6-C501-D64E-9477-08F129607144}" presName="vertThree" presStyleCnt="0"/>
      <dgm:spPr/>
    </dgm:pt>
    <dgm:pt modelId="{6D373958-4DD6-3C40-9C65-4E036298BD78}" type="pres">
      <dgm:prSet presAssocID="{23154EC6-C501-D64E-9477-08F129607144}" presName="txThree" presStyleLbl="node3" presStyleIdx="2" presStyleCnt="3">
        <dgm:presLayoutVars>
          <dgm:chPref val="3"/>
        </dgm:presLayoutVars>
      </dgm:prSet>
      <dgm:spPr/>
      <dgm:t>
        <a:bodyPr/>
        <a:lstStyle/>
        <a:p>
          <a:endParaRPr lang="en-US"/>
        </a:p>
      </dgm:t>
    </dgm:pt>
    <dgm:pt modelId="{B1289FE5-F635-5246-8431-BA12D799C268}" type="pres">
      <dgm:prSet presAssocID="{23154EC6-C501-D64E-9477-08F129607144}" presName="horzThree" presStyleCnt="0"/>
      <dgm:spPr/>
    </dgm:pt>
  </dgm:ptLst>
  <dgm:cxnLst>
    <dgm:cxn modelId="{78648C9C-64AC-1440-A89F-6C7361297B24}" srcId="{D3BAE1A3-EA60-3143-8497-3A11FCEAD414}" destId="{3E4CC13C-F982-0B42-8235-7A978C51C61F}" srcOrd="1" destOrd="0" parTransId="{243B964C-97DD-184B-BAAA-A10EA502F522}" sibTransId="{412CEF0F-79D2-304A-A584-C9626470BB9C}"/>
    <dgm:cxn modelId="{3E49131F-8577-5843-88C6-AB075D4221D0}" srcId="{39FB21E0-58A9-1345-8995-518EBE957E34}" destId="{2793D312-FFAC-D14D-A776-28F77A676CF9}" srcOrd="0" destOrd="0" parTransId="{6644ED18-24BB-DE4C-91AD-4D1422B3CA87}" sibTransId="{BF3D7D1C-72A8-994A-ADF0-6AA72EE702C8}"/>
    <dgm:cxn modelId="{ED72FA8E-EE5D-F643-9892-DCCB2BFE586B}" srcId="{E0BA0B34-E228-A54D-A80E-DE2069B1395D}" destId="{D3BAE1A3-EA60-3143-8497-3A11FCEAD414}" srcOrd="0" destOrd="0" parTransId="{052DE78C-01BE-4A4B-8063-D4C254FD540E}" sibTransId="{DB19BFB3-838B-1D47-8AFA-316B93FBD083}"/>
    <dgm:cxn modelId="{44114139-0F9A-1845-8368-1BD39620EA60}" srcId="{39FB21E0-58A9-1345-8995-518EBE957E34}" destId="{627AD8B2-7583-BB4B-9975-F5DBD0858CAA}" srcOrd="1" destOrd="0" parTransId="{62F2FB95-B877-8B45-98D7-3D927EA19CF2}" sibTransId="{DE593A4E-1240-DD4E-860F-E387709CBDE7}"/>
    <dgm:cxn modelId="{E00F3AB7-CB89-5243-A5BC-998040AABF43}" srcId="{D3BAE1A3-EA60-3143-8497-3A11FCEAD414}" destId="{39FB21E0-58A9-1345-8995-518EBE957E34}" srcOrd="0" destOrd="0" parTransId="{9FC51CF0-BF5E-A644-9B6D-1F7327BC3F4F}" sibTransId="{F8201B28-1281-4341-B66B-8749CC8537AB}"/>
    <dgm:cxn modelId="{5D7C4D74-D0A8-C44B-824B-E52BCB2F9A89}" type="presOf" srcId="{23154EC6-C501-D64E-9477-08F129607144}" destId="{6D373958-4DD6-3C40-9C65-4E036298BD78}" srcOrd="0" destOrd="0" presId="urn:microsoft.com/office/officeart/2005/8/layout/hierarchy4"/>
    <dgm:cxn modelId="{396AD07F-E329-464F-8404-0D959DDD95BC}" type="presOf" srcId="{E0BA0B34-E228-A54D-A80E-DE2069B1395D}" destId="{D90984C8-1C91-7649-B14F-30CD19E8D684}" srcOrd="0" destOrd="0" presId="urn:microsoft.com/office/officeart/2005/8/layout/hierarchy4"/>
    <dgm:cxn modelId="{25BE3537-3CAC-504A-8920-B819CAE1EF13}" type="presOf" srcId="{2793D312-FFAC-D14D-A776-28F77A676CF9}" destId="{72658F24-930B-CF40-AED2-6A1E381B3057}" srcOrd="0" destOrd="0" presId="urn:microsoft.com/office/officeart/2005/8/layout/hierarchy4"/>
    <dgm:cxn modelId="{D0254A10-F0E0-B14C-B289-E20C47EF7F2C}" type="presOf" srcId="{3E4CC13C-F982-0B42-8235-7A978C51C61F}" destId="{3A2FA0B9-959D-264B-BFFE-30298F060990}" srcOrd="0" destOrd="0" presId="urn:microsoft.com/office/officeart/2005/8/layout/hierarchy4"/>
    <dgm:cxn modelId="{DD487922-0A7B-9C47-8305-903BAD41BF09}" srcId="{3E4CC13C-F982-0B42-8235-7A978C51C61F}" destId="{23154EC6-C501-D64E-9477-08F129607144}" srcOrd="0" destOrd="0" parTransId="{4CA9AF4C-E6A6-0B48-B3C6-89264A22A40A}" sibTransId="{A5D79903-E3E6-B94D-B59E-27FD17D7ED67}"/>
    <dgm:cxn modelId="{31CBFD78-D08E-1646-92A0-5E7CF07C5C9C}" type="presOf" srcId="{39FB21E0-58A9-1345-8995-518EBE957E34}" destId="{A2C2ED0E-3B76-FB4D-A61C-4A5340D294C5}" srcOrd="0" destOrd="0" presId="urn:microsoft.com/office/officeart/2005/8/layout/hierarchy4"/>
    <dgm:cxn modelId="{C125FAFD-7463-1D44-81B2-B3E260022ACC}" type="presOf" srcId="{D3BAE1A3-EA60-3143-8497-3A11FCEAD414}" destId="{EB3D5C18-9140-E541-AEE4-AE002D9970E7}" srcOrd="0" destOrd="0" presId="urn:microsoft.com/office/officeart/2005/8/layout/hierarchy4"/>
    <dgm:cxn modelId="{485E58EF-5858-794D-BB83-700813EC49BF}" type="presOf" srcId="{627AD8B2-7583-BB4B-9975-F5DBD0858CAA}" destId="{BC6D97E4-C9B5-6C4C-8A98-B8336563FFEB}" srcOrd="0" destOrd="0" presId="urn:microsoft.com/office/officeart/2005/8/layout/hierarchy4"/>
    <dgm:cxn modelId="{82020810-6698-AA43-8D7F-338AF8D9413E}" type="presParOf" srcId="{D90984C8-1C91-7649-B14F-30CD19E8D684}" destId="{3FA43219-E281-2B4F-A248-B15EDE7923EC}" srcOrd="0" destOrd="0" presId="urn:microsoft.com/office/officeart/2005/8/layout/hierarchy4"/>
    <dgm:cxn modelId="{714B8F10-F289-E74C-9230-88A2FA8AD724}" type="presParOf" srcId="{3FA43219-E281-2B4F-A248-B15EDE7923EC}" destId="{EB3D5C18-9140-E541-AEE4-AE002D9970E7}" srcOrd="0" destOrd="0" presId="urn:microsoft.com/office/officeart/2005/8/layout/hierarchy4"/>
    <dgm:cxn modelId="{3FC7C7B4-4F5F-AE40-B809-76D64FDAAB9E}" type="presParOf" srcId="{3FA43219-E281-2B4F-A248-B15EDE7923EC}" destId="{C102CA00-0899-AA41-AFFD-DDF87C536C9F}" srcOrd="1" destOrd="0" presId="urn:microsoft.com/office/officeart/2005/8/layout/hierarchy4"/>
    <dgm:cxn modelId="{CD1615F5-A1C6-2447-9EBD-037E332ED947}" type="presParOf" srcId="{3FA43219-E281-2B4F-A248-B15EDE7923EC}" destId="{0A66DE7A-5C24-EB45-8A1C-43D424B8BF63}" srcOrd="2" destOrd="0" presId="urn:microsoft.com/office/officeart/2005/8/layout/hierarchy4"/>
    <dgm:cxn modelId="{99870C4F-B1B3-AB4E-9A66-93AD213F4E7D}" type="presParOf" srcId="{0A66DE7A-5C24-EB45-8A1C-43D424B8BF63}" destId="{DF5B943F-FD89-A249-AD94-9D02C11F4643}" srcOrd="0" destOrd="0" presId="urn:microsoft.com/office/officeart/2005/8/layout/hierarchy4"/>
    <dgm:cxn modelId="{47A68DE6-221B-A343-8306-35A90155258B}" type="presParOf" srcId="{DF5B943F-FD89-A249-AD94-9D02C11F4643}" destId="{A2C2ED0E-3B76-FB4D-A61C-4A5340D294C5}" srcOrd="0" destOrd="0" presId="urn:microsoft.com/office/officeart/2005/8/layout/hierarchy4"/>
    <dgm:cxn modelId="{8E00F6C7-92C8-A948-A141-BAFDABA2BC40}" type="presParOf" srcId="{DF5B943F-FD89-A249-AD94-9D02C11F4643}" destId="{FE09A937-76E9-5143-ADD6-22A354B7112C}" srcOrd="1" destOrd="0" presId="urn:microsoft.com/office/officeart/2005/8/layout/hierarchy4"/>
    <dgm:cxn modelId="{3CA4EE3B-1214-7F4F-B27B-FA2EE1E7C7B9}" type="presParOf" srcId="{DF5B943F-FD89-A249-AD94-9D02C11F4643}" destId="{63A8E46E-F3CC-464C-8F4D-9FD9A52215F2}" srcOrd="2" destOrd="0" presId="urn:microsoft.com/office/officeart/2005/8/layout/hierarchy4"/>
    <dgm:cxn modelId="{AB2929DA-E732-3C41-B825-BA4B7587DAB9}" type="presParOf" srcId="{63A8E46E-F3CC-464C-8F4D-9FD9A52215F2}" destId="{8F858BF9-3484-3149-906A-5AF3FDAD532C}" srcOrd="0" destOrd="0" presId="urn:microsoft.com/office/officeart/2005/8/layout/hierarchy4"/>
    <dgm:cxn modelId="{27E85196-356E-A84F-8AB8-CC7D18086DFC}" type="presParOf" srcId="{8F858BF9-3484-3149-906A-5AF3FDAD532C}" destId="{72658F24-930B-CF40-AED2-6A1E381B3057}" srcOrd="0" destOrd="0" presId="urn:microsoft.com/office/officeart/2005/8/layout/hierarchy4"/>
    <dgm:cxn modelId="{13125AB7-5C3F-E94F-A8EB-4EC20628F0AA}" type="presParOf" srcId="{8F858BF9-3484-3149-906A-5AF3FDAD532C}" destId="{3918CE1A-1B4E-A94A-A8C1-856E4EA1050B}" srcOrd="1" destOrd="0" presId="urn:microsoft.com/office/officeart/2005/8/layout/hierarchy4"/>
    <dgm:cxn modelId="{5115077B-31C0-874B-B54E-F94D838CD990}" type="presParOf" srcId="{63A8E46E-F3CC-464C-8F4D-9FD9A52215F2}" destId="{605970E7-BD27-844F-B612-8AAB4F6F30DF}" srcOrd="1" destOrd="0" presId="urn:microsoft.com/office/officeart/2005/8/layout/hierarchy4"/>
    <dgm:cxn modelId="{B5D61E1B-A647-4341-8C19-F64AE10FE7F7}" type="presParOf" srcId="{63A8E46E-F3CC-464C-8F4D-9FD9A52215F2}" destId="{5A88BA89-F6B0-3E42-A2AE-315D22F05689}" srcOrd="2" destOrd="0" presId="urn:microsoft.com/office/officeart/2005/8/layout/hierarchy4"/>
    <dgm:cxn modelId="{8819E1A3-14EC-B448-8AC6-01BF18DDE22F}" type="presParOf" srcId="{5A88BA89-F6B0-3E42-A2AE-315D22F05689}" destId="{BC6D97E4-C9B5-6C4C-8A98-B8336563FFEB}" srcOrd="0" destOrd="0" presId="urn:microsoft.com/office/officeart/2005/8/layout/hierarchy4"/>
    <dgm:cxn modelId="{9E3FEF36-96C4-AA4A-A26C-8264BD4E5233}" type="presParOf" srcId="{5A88BA89-F6B0-3E42-A2AE-315D22F05689}" destId="{327D445F-0CE4-2C40-8FAB-73BEBC66ED37}" srcOrd="1" destOrd="0" presId="urn:microsoft.com/office/officeart/2005/8/layout/hierarchy4"/>
    <dgm:cxn modelId="{17EBF2F8-06C6-F94E-8ED1-E05781D191F7}" type="presParOf" srcId="{0A66DE7A-5C24-EB45-8A1C-43D424B8BF63}" destId="{AC3FFA63-E339-2D4F-B904-BBB807EA7D1D}" srcOrd="1" destOrd="0" presId="urn:microsoft.com/office/officeart/2005/8/layout/hierarchy4"/>
    <dgm:cxn modelId="{9D9864C5-A0E6-BC47-B7F4-E8863B65395C}" type="presParOf" srcId="{0A66DE7A-5C24-EB45-8A1C-43D424B8BF63}" destId="{833995FD-54AA-5242-9A9C-DF256BA436A6}" srcOrd="2" destOrd="0" presId="urn:microsoft.com/office/officeart/2005/8/layout/hierarchy4"/>
    <dgm:cxn modelId="{F3DA6D94-3341-824C-88B3-011E1D93BD19}" type="presParOf" srcId="{833995FD-54AA-5242-9A9C-DF256BA436A6}" destId="{3A2FA0B9-959D-264B-BFFE-30298F060990}" srcOrd="0" destOrd="0" presId="urn:microsoft.com/office/officeart/2005/8/layout/hierarchy4"/>
    <dgm:cxn modelId="{3AE1C1C1-5941-C34B-B8F0-CB7253A6C984}" type="presParOf" srcId="{833995FD-54AA-5242-9A9C-DF256BA436A6}" destId="{AE63883D-B61C-DD43-ADEB-5154D576DB30}" srcOrd="1" destOrd="0" presId="urn:microsoft.com/office/officeart/2005/8/layout/hierarchy4"/>
    <dgm:cxn modelId="{075D74CE-3A04-D643-9860-DD28D7C3CDAE}" type="presParOf" srcId="{833995FD-54AA-5242-9A9C-DF256BA436A6}" destId="{DD4C0899-C012-014D-8EDD-E02A662B11F4}" srcOrd="2" destOrd="0" presId="urn:microsoft.com/office/officeart/2005/8/layout/hierarchy4"/>
    <dgm:cxn modelId="{B3304C85-3046-DE4D-A38A-3FD68D22123F}" type="presParOf" srcId="{DD4C0899-C012-014D-8EDD-E02A662B11F4}" destId="{4D074F0C-BB17-BE47-8F85-AB13A5329788}" srcOrd="0" destOrd="0" presId="urn:microsoft.com/office/officeart/2005/8/layout/hierarchy4"/>
    <dgm:cxn modelId="{F0B2D1DE-E8B0-F446-A503-E340DAD91231}" type="presParOf" srcId="{4D074F0C-BB17-BE47-8F85-AB13A5329788}" destId="{6D373958-4DD6-3C40-9C65-4E036298BD78}" srcOrd="0" destOrd="0" presId="urn:microsoft.com/office/officeart/2005/8/layout/hierarchy4"/>
    <dgm:cxn modelId="{7B99FCBC-A635-0840-AFAE-A5FE198A7D4D}" type="presParOf" srcId="{4D074F0C-BB17-BE47-8F85-AB13A5329788}" destId="{B1289FE5-F635-5246-8431-BA12D799C26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D5C18-9140-E541-AEE4-AE002D9970E7}">
      <dsp:nvSpPr>
        <dsp:cNvPr id="0" name=""/>
        <dsp:cNvSpPr/>
      </dsp:nvSpPr>
      <dsp:spPr>
        <a:xfrm>
          <a:off x="2054" y="0"/>
          <a:ext cx="9141901" cy="2176611"/>
        </a:xfrm>
        <a:prstGeom prst="roundRect">
          <a:avLst>
            <a:gd name="adj" fmla="val 10000"/>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00090"/>
              </a:solidFill>
            </a:rPr>
            <a:t>Level 6: Leading</a:t>
          </a:r>
        </a:p>
        <a:p>
          <a:pPr lvl="0" algn="ctr" defTabSz="1422400">
            <a:lnSpc>
              <a:spcPct val="90000"/>
            </a:lnSpc>
            <a:spcBef>
              <a:spcPct val="0"/>
            </a:spcBef>
            <a:spcAft>
              <a:spcPct val="35000"/>
            </a:spcAft>
          </a:pPr>
          <a:r>
            <a:rPr lang="en-US" sz="3200" b="1" kern="1200" dirty="0" smtClean="0">
              <a:solidFill>
                <a:srgbClr val="000090"/>
              </a:solidFill>
            </a:rPr>
            <a:t>Communication initiated by the person who leads</a:t>
          </a:r>
        </a:p>
        <a:p>
          <a:pPr lvl="0" algn="ctr" defTabSz="1422400">
            <a:lnSpc>
              <a:spcPct val="90000"/>
            </a:lnSpc>
            <a:spcBef>
              <a:spcPct val="0"/>
            </a:spcBef>
            <a:spcAft>
              <a:spcPct val="35000"/>
            </a:spcAft>
          </a:pPr>
          <a:endParaRPr lang="en-US" sz="3200" b="1" kern="1200" dirty="0">
            <a:solidFill>
              <a:srgbClr val="000090"/>
            </a:solidFill>
          </a:endParaRPr>
        </a:p>
      </dsp:txBody>
      <dsp:txXfrm>
        <a:off x="65805" y="63751"/>
        <a:ext cx="9014399" cy="2049109"/>
      </dsp:txXfrm>
    </dsp:sp>
    <dsp:sp modelId="{A2C2ED0E-3B76-FB4D-A61C-4A5340D294C5}">
      <dsp:nvSpPr>
        <dsp:cNvPr id="0" name=""/>
        <dsp:cNvSpPr/>
      </dsp:nvSpPr>
      <dsp:spPr>
        <a:xfrm>
          <a:off x="1049" y="2340694"/>
          <a:ext cx="5971773" cy="2176611"/>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000090"/>
              </a:solidFill>
            </a:rPr>
            <a:t>Level 4: Contributing</a:t>
          </a:r>
        </a:p>
        <a:p>
          <a:pPr lvl="0" algn="ctr" defTabSz="1289050">
            <a:lnSpc>
              <a:spcPct val="90000"/>
            </a:lnSpc>
            <a:spcBef>
              <a:spcPct val="0"/>
            </a:spcBef>
            <a:spcAft>
              <a:spcPct val="35000"/>
            </a:spcAft>
          </a:pPr>
          <a:r>
            <a:rPr lang="en-US" sz="2900" b="1" kern="1200" dirty="0" smtClean="0">
              <a:solidFill>
                <a:srgbClr val="000090"/>
              </a:solidFill>
            </a:rPr>
            <a:t>Committed to discuss and contribute through phone calls, emails, face-to-face meeting  </a:t>
          </a:r>
          <a:endParaRPr lang="en-US" sz="2900" b="1" kern="1200" dirty="0">
            <a:solidFill>
              <a:srgbClr val="000090"/>
            </a:solidFill>
          </a:endParaRPr>
        </a:p>
      </dsp:txBody>
      <dsp:txXfrm>
        <a:off x="64800" y="2404445"/>
        <a:ext cx="5844271" cy="2049109"/>
      </dsp:txXfrm>
    </dsp:sp>
    <dsp:sp modelId="{72658F24-930B-CF40-AED2-6A1E381B3057}">
      <dsp:nvSpPr>
        <dsp:cNvPr id="0" name=""/>
        <dsp:cNvSpPr/>
      </dsp:nvSpPr>
      <dsp:spPr>
        <a:xfrm>
          <a:off x="1049" y="4679825"/>
          <a:ext cx="2924472" cy="2176611"/>
        </a:xfrm>
        <a:prstGeom prst="roundRect">
          <a:avLst>
            <a:gd name="adj" fmla="val 10000"/>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000090"/>
              </a:solidFill>
            </a:rPr>
            <a:t>Level 1: Observing sporadic, occasional</a:t>
          </a:r>
          <a:endParaRPr lang="en-US" sz="2900" b="1" kern="1200" dirty="0">
            <a:solidFill>
              <a:srgbClr val="000090"/>
            </a:solidFill>
          </a:endParaRPr>
        </a:p>
      </dsp:txBody>
      <dsp:txXfrm>
        <a:off x="64800" y="4743576"/>
        <a:ext cx="2796970" cy="2049109"/>
      </dsp:txXfrm>
    </dsp:sp>
    <dsp:sp modelId="{BC6D97E4-C9B5-6C4C-8A98-B8336563FFEB}">
      <dsp:nvSpPr>
        <dsp:cNvPr id="0" name=""/>
        <dsp:cNvSpPr/>
      </dsp:nvSpPr>
      <dsp:spPr>
        <a:xfrm>
          <a:off x="3048349" y="4679825"/>
          <a:ext cx="2924472" cy="2176611"/>
        </a:xfrm>
        <a:prstGeom prst="roundRect">
          <a:avLst>
            <a:gd name="adj" fmla="val 10000"/>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000090"/>
              </a:solidFill>
            </a:rPr>
            <a:t>Level 2: Following </a:t>
          </a:r>
        </a:p>
        <a:p>
          <a:pPr lvl="0" algn="ctr" defTabSz="1289050">
            <a:lnSpc>
              <a:spcPct val="90000"/>
            </a:lnSpc>
            <a:spcBef>
              <a:spcPct val="0"/>
            </a:spcBef>
            <a:spcAft>
              <a:spcPct val="35000"/>
            </a:spcAft>
          </a:pPr>
          <a:r>
            <a:rPr lang="en-US" sz="2900" b="1" kern="1200" dirty="0" smtClean="0">
              <a:solidFill>
                <a:srgbClr val="000090"/>
              </a:solidFill>
            </a:rPr>
            <a:t>regular, sharing information </a:t>
          </a:r>
          <a:endParaRPr lang="en-US" sz="2900" b="1" kern="1200" dirty="0">
            <a:solidFill>
              <a:srgbClr val="000090"/>
            </a:solidFill>
          </a:endParaRPr>
        </a:p>
      </dsp:txBody>
      <dsp:txXfrm>
        <a:off x="3112100" y="4743576"/>
        <a:ext cx="2796970" cy="2049109"/>
      </dsp:txXfrm>
    </dsp:sp>
    <dsp:sp modelId="{3A2FA0B9-959D-264B-BFFE-30298F060990}">
      <dsp:nvSpPr>
        <dsp:cNvPr id="0" name=""/>
        <dsp:cNvSpPr/>
      </dsp:nvSpPr>
      <dsp:spPr>
        <a:xfrm>
          <a:off x="6218478" y="2340694"/>
          <a:ext cx="2924472" cy="2176611"/>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000090"/>
              </a:solidFill>
            </a:rPr>
            <a:t>Level 5: Owning </a:t>
          </a:r>
        </a:p>
        <a:p>
          <a:pPr lvl="0" algn="ctr" defTabSz="1289050">
            <a:lnSpc>
              <a:spcPct val="90000"/>
            </a:lnSpc>
            <a:spcBef>
              <a:spcPct val="0"/>
            </a:spcBef>
            <a:spcAft>
              <a:spcPct val="35000"/>
            </a:spcAft>
          </a:pPr>
          <a:r>
            <a:rPr lang="en-US" sz="2900" b="1" kern="1200" dirty="0" smtClean="0">
              <a:solidFill>
                <a:srgbClr val="000090"/>
              </a:solidFill>
            </a:rPr>
            <a:t>Regular, direct 2-way communication</a:t>
          </a:r>
          <a:endParaRPr lang="en-US" sz="2900" b="1" kern="1200" dirty="0">
            <a:solidFill>
              <a:srgbClr val="000090"/>
            </a:solidFill>
          </a:endParaRPr>
        </a:p>
      </dsp:txBody>
      <dsp:txXfrm>
        <a:off x="6282229" y="2404445"/>
        <a:ext cx="2796970" cy="2049109"/>
      </dsp:txXfrm>
    </dsp:sp>
    <dsp:sp modelId="{6D373958-4DD6-3C40-9C65-4E036298BD78}">
      <dsp:nvSpPr>
        <dsp:cNvPr id="0" name=""/>
        <dsp:cNvSpPr/>
      </dsp:nvSpPr>
      <dsp:spPr>
        <a:xfrm>
          <a:off x="6218478" y="4679825"/>
          <a:ext cx="2924472" cy="2176611"/>
        </a:xfrm>
        <a:prstGeom prst="roundRect">
          <a:avLst>
            <a:gd name="adj" fmla="val 10000"/>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solidFill>
                <a:srgbClr val="000090"/>
              </a:solidFill>
            </a:rPr>
            <a:t>Level 3: Endorsing</a:t>
          </a:r>
        </a:p>
        <a:p>
          <a:pPr lvl="0" algn="ctr" defTabSz="1289050">
            <a:lnSpc>
              <a:spcPct val="90000"/>
            </a:lnSpc>
            <a:spcBef>
              <a:spcPct val="0"/>
            </a:spcBef>
            <a:spcAft>
              <a:spcPct val="35000"/>
            </a:spcAft>
          </a:pPr>
          <a:r>
            <a:rPr lang="en-US" sz="2900" b="1" kern="1200" dirty="0" smtClean="0">
              <a:solidFill>
                <a:srgbClr val="000090"/>
              </a:solidFill>
            </a:rPr>
            <a:t>trust enough to seek approval </a:t>
          </a:r>
          <a:endParaRPr lang="en-US" sz="2900" b="1" kern="1200" dirty="0">
            <a:solidFill>
              <a:srgbClr val="000090"/>
            </a:solidFill>
          </a:endParaRPr>
        </a:p>
      </dsp:txBody>
      <dsp:txXfrm>
        <a:off x="6282229" y="4743576"/>
        <a:ext cx="2796970" cy="20491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55BB2F-82E8-8F49-8F58-2B88DF833A3D}" type="datetimeFigureOut">
              <a:rPr lang="en-US" smtClean="0"/>
              <a:t>8/8/17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70FEF-E8C4-C74F-ACF1-0EE26399CD60}" type="slidenum">
              <a:rPr lang="en-US" smtClean="0"/>
              <a:t>‹#›</a:t>
            </a:fld>
            <a:endParaRPr lang="en-US"/>
          </a:p>
        </p:txBody>
      </p:sp>
    </p:spTree>
    <p:extLst>
      <p:ext uri="{BB962C8B-B14F-4D97-AF65-F5344CB8AC3E}">
        <p14:creationId xmlns:p14="http://schemas.microsoft.com/office/powerpoint/2010/main" val="42822744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eric.ed.gov/ERICWebPortal/Home.portal?_nfpb=true&amp;_pageLabel=RecordDetails&amp;ERICExtSearch_SearchValue_0=ED477969&amp;ERICExtSearch_SearchType_0=eric_accno&amp;objectId=0900000b80121ebc"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WIRED</a:t>
            </a:r>
            <a:r>
              <a:rPr lang="en-US" b="1" baseline="0" dirty="0" smtClean="0"/>
              <a:t> FOR CONNECTEDNESS</a:t>
            </a:r>
          </a:p>
          <a:p>
            <a:endParaRPr lang="en-US" b="1" baseline="0" dirty="0" smtClean="0"/>
          </a:p>
          <a:p>
            <a:r>
              <a:rPr lang="en-US" b="1" baseline="0" dirty="0" smtClean="0"/>
              <a:t>Human beings are created for relationships.  All of us need other people in order to be well and thrive.  The song, “No man is an island, no man stands alone!” is so apropos in illustrating this.  Moreover, to be effective in our ministry, we need to develop connectedness with the children, parents, </a:t>
            </a:r>
            <a:r>
              <a:rPr lang="en-US" b="1" baseline="0" smtClean="0"/>
              <a:t>church leaders, </a:t>
            </a:r>
            <a:r>
              <a:rPr lang="en-US" b="1" baseline="0" dirty="0" smtClean="0"/>
              <a:t>and other children’s leaders.  </a:t>
            </a: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1</a:t>
            </a:fld>
            <a:endParaRPr lang="en-US"/>
          </a:p>
        </p:txBody>
      </p:sp>
    </p:spTree>
    <p:extLst>
      <p:ext uri="{BB962C8B-B14F-4D97-AF65-F5344CB8AC3E}">
        <p14:creationId xmlns:p14="http://schemas.microsoft.com/office/powerpoint/2010/main" val="3541021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457200" rtl="0" eaLnBrk="1" fontAlgn="auto" latinLnBrk="0" hangingPunct="1">
              <a:lnSpc>
                <a:spcPct val="100000"/>
              </a:lnSpc>
              <a:spcBef>
                <a:spcPts val="0"/>
              </a:spcBef>
              <a:spcAft>
                <a:spcPts val="0"/>
              </a:spcAft>
              <a:buClrTx/>
              <a:buSzTx/>
              <a:buFontTx/>
              <a:buAutoNum type="romanUcPeriod"/>
              <a:tabLst/>
              <a:defRPr/>
            </a:pPr>
            <a:r>
              <a:rPr lang="en-US" b="1" dirty="0" smtClean="0"/>
              <a:t>Connecting with God.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Connecting with God is all about a relationship -- walking and talking with the God who created you!</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10</a:t>
            </a:fld>
            <a:endParaRPr lang="en-US"/>
          </a:p>
        </p:txBody>
      </p:sp>
    </p:spTree>
    <p:extLst>
      <p:ext uri="{BB962C8B-B14F-4D97-AF65-F5344CB8AC3E}">
        <p14:creationId xmlns:p14="http://schemas.microsoft.com/office/powerpoint/2010/main" val="3576927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 to Stay Connected with God</a:t>
            </a:r>
          </a:p>
          <a:p>
            <a:endParaRPr lang="en-US" b="1" dirty="0" smtClean="0"/>
          </a:p>
          <a:p>
            <a:pPr marL="171450" indent="-171450">
              <a:spcBef>
                <a:spcPts val="0"/>
              </a:spcBef>
              <a:buFont typeface="Arial"/>
              <a:buChar char="•"/>
            </a:pPr>
            <a:r>
              <a:rPr lang="en-US" sz="1200" b="1" dirty="0" smtClean="0"/>
              <a:t>Reading &amp; studying the </a:t>
            </a:r>
            <a:r>
              <a:rPr lang="en-US" sz="1200" b="1" dirty="0" smtClean="0"/>
              <a:t>bible daily.</a:t>
            </a:r>
          </a:p>
          <a:p>
            <a:pPr marL="171450" indent="-171450">
              <a:spcBef>
                <a:spcPts val="0"/>
              </a:spcBef>
              <a:buFont typeface="Arial"/>
              <a:buChar char="•"/>
            </a:pPr>
            <a:r>
              <a:rPr lang="en-US" sz="1200" b="1" dirty="0" smtClean="0"/>
              <a:t>Praying daily</a:t>
            </a:r>
            <a:r>
              <a:rPr lang="en-US" sz="1200" b="1" baseline="0" dirty="0" smtClean="0"/>
              <a:t> and </a:t>
            </a:r>
            <a:r>
              <a:rPr lang="en-US" sz="1200" b="1" dirty="0" smtClean="0"/>
              <a:t>listening </a:t>
            </a:r>
            <a:r>
              <a:rPr lang="en-US" sz="1200" b="1" dirty="0" smtClean="0"/>
              <a:t>for His answers. </a:t>
            </a:r>
          </a:p>
          <a:p>
            <a:pPr marL="171450" indent="-171450">
              <a:spcBef>
                <a:spcPts val="0"/>
              </a:spcBef>
              <a:buFont typeface="Arial"/>
              <a:buChar char="•"/>
            </a:pPr>
            <a:r>
              <a:rPr lang="en-US" sz="1200" b="1" dirty="0" smtClean="0"/>
              <a:t>Be involved in church.</a:t>
            </a:r>
          </a:p>
        </p:txBody>
      </p:sp>
      <p:sp>
        <p:nvSpPr>
          <p:cNvPr id="4" name="Slide Number Placeholder 3"/>
          <p:cNvSpPr>
            <a:spLocks noGrp="1"/>
          </p:cNvSpPr>
          <p:nvPr>
            <p:ph type="sldNum" sz="quarter" idx="10"/>
          </p:nvPr>
        </p:nvSpPr>
        <p:spPr/>
        <p:txBody>
          <a:bodyPr/>
          <a:lstStyle/>
          <a:p>
            <a:fld id="{E3670FEF-E8C4-C74F-ACF1-0EE26399CD60}" type="slidenum">
              <a:rPr lang="en-US" smtClean="0"/>
              <a:t>11</a:t>
            </a:fld>
            <a:endParaRPr lang="en-US"/>
          </a:p>
        </p:txBody>
      </p:sp>
    </p:spTree>
    <p:extLst>
      <p:ext uri="{BB962C8B-B14F-4D97-AF65-F5344CB8AC3E}">
        <p14:creationId xmlns:p14="http://schemas.microsoft.com/office/powerpoint/2010/main" val="185166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a:buChar char="•"/>
            </a:pPr>
            <a:r>
              <a:rPr lang="en-US" sz="1200" b="1" dirty="0" smtClean="0"/>
              <a:t>Spend time with other Christians who love Jesus. </a:t>
            </a:r>
          </a:p>
          <a:p>
            <a:pPr marL="171450" indent="-171450">
              <a:spcBef>
                <a:spcPts val="0"/>
              </a:spcBef>
              <a:buFont typeface="Arial"/>
              <a:buChar char="•"/>
            </a:pPr>
            <a:r>
              <a:rPr lang="en-US" sz="1200" b="1" dirty="0" smtClean="0"/>
              <a:t>Serve people in the church and in the community. </a:t>
            </a:r>
          </a:p>
          <a:p>
            <a:pPr marL="171450" indent="-171450">
              <a:spcBef>
                <a:spcPts val="0"/>
              </a:spcBef>
              <a:buFont typeface="Arial"/>
              <a:buChar char="•"/>
            </a:pPr>
            <a:endParaRPr lang="en-US" sz="1200" b="1" dirty="0" smtClean="0"/>
          </a:p>
          <a:p>
            <a:pPr marL="171450" indent="-171450">
              <a:buFont typeface="Arial"/>
              <a:buChar char="•"/>
            </a:pPr>
            <a:endParaRPr lang="en-US" b="1" dirty="0" smtClean="0"/>
          </a:p>
          <a:p>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12</a:t>
            </a:fld>
            <a:endParaRPr lang="en-US"/>
          </a:p>
        </p:txBody>
      </p:sp>
    </p:spTree>
    <p:extLst>
      <p:ext uri="{BB962C8B-B14F-4D97-AF65-F5344CB8AC3E}">
        <p14:creationId xmlns:p14="http://schemas.microsoft.com/office/powerpoint/2010/main" val="23397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in Christ we who are many form one body and each member belongs to all the others.  Romans 12:5</a:t>
            </a: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13</a:t>
            </a:fld>
            <a:endParaRPr lang="en-US"/>
          </a:p>
        </p:txBody>
      </p:sp>
    </p:spTree>
    <p:extLst>
      <p:ext uri="{BB962C8B-B14F-4D97-AF65-F5344CB8AC3E}">
        <p14:creationId xmlns:p14="http://schemas.microsoft.com/office/powerpoint/2010/main" val="2335601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II.  Connecting with Your Teens</a:t>
            </a:r>
          </a:p>
          <a:p>
            <a:endParaRPr lang="en-US" b="1" dirty="0" smtClean="0"/>
          </a:p>
          <a:p>
            <a:r>
              <a:rPr lang="en-US" b="1" dirty="0" smtClean="0"/>
              <a:t>Even though</a:t>
            </a:r>
            <a:r>
              <a:rPr lang="en-US" b="1" baseline="0" dirty="0" smtClean="0"/>
              <a:t> our teens have a strong need for independence, that doesn’t mean they can’t stay connected to us.</a:t>
            </a: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14</a:t>
            </a:fld>
            <a:endParaRPr lang="en-US"/>
          </a:p>
        </p:txBody>
      </p:sp>
    </p:spTree>
    <p:extLst>
      <p:ext uri="{BB962C8B-B14F-4D97-AF65-F5344CB8AC3E}">
        <p14:creationId xmlns:p14="http://schemas.microsoft.com/office/powerpoint/2010/main" val="409353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Ellen White, </a:t>
            </a:r>
            <a:r>
              <a:rPr lang="en-US" b="1" i="1" dirty="0" smtClean="0"/>
              <a:t>Adventist Home, p. 193</a:t>
            </a:r>
          </a:p>
          <a:p>
            <a:endParaRPr lang="en-US" b="1"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Lucida Calligraphy"/>
                <a:cs typeface="Lucida Calligraphy"/>
              </a:rPr>
              <a:t>“Let parents become acquainted with their children seeking to understand their tastes and dispositions, entering into their feelings, and drawing out what is in their hearts.”</a:t>
            </a:r>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15</a:t>
            </a:fld>
            <a:endParaRPr lang="en-US"/>
          </a:p>
        </p:txBody>
      </p:sp>
    </p:spTree>
    <p:extLst>
      <p:ext uri="{BB962C8B-B14F-4D97-AF65-F5344CB8AC3E}">
        <p14:creationId xmlns:p14="http://schemas.microsoft.com/office/powerpoint/2010/main" val="8489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Adventist</a:t>
            </a:r>
            <a:r>
              <a:rPr lang="en-US" b="1" baseline="0" dirty="0" smtClean="0"/>
              <a:t> Home, p. 17</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pple Chancery"/>
                <a:cs typeface="Apple Chancery"/>
              </a:rPr>
              <a:t>“Let parents and children bear this in mind every day, relating themselves to one another as members of the family of God. .”</a:t>
            </a:r>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16</a:t>
            </a:fld>
            <a:endParaRPr lang="en-US"/>
          </a:p>
        </p:txBody>
      </p:sp>
    </p:spTree>
    <p:extLst>
      <p:ext uri="{BB962C8B-B14F-4D97-AF65-F5344CB8AC3E}">
        <p14:creationId xmlns:p14="http://schemas.microsoft.com/office/powerpoint/2010/main" val="3244200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Research on </a:t>
            </a:r>
            <a:r>
              <a:rPr lang="en-US" b="1" dirty="0" smtClean="0">
                <a:effectLst>
                  <a:outerShdw blurRad="50800" dist="76200" dir="13500000" algn="br" rotWithShape="0">
                    <a:prstClr val="black">
                      <a:alpha val="40000"/>
                    </a:prstClr>
                  </a:outerShdw>
                </a:effectLst>
              </a:rPr>
              <a:t>Connectedness</a:t>
            </a:r>
            <a:r>
              <a:rPr lang="en-US" b="1" dirty="0" smtClean="0"/>
              <a:t> and </a:t>
            </a:r>
            <a:r>
              <a:rPr lang="en-US" b="1" dirty="0" smtClean="0">
                <a:effectLst>
                  <a:outerShdw blurRad="50800" dist="76200" dir="13500000" algn="br" rotWithShape="0">
                    <a:prstClr val="black">
                      <a:alpha val="40000"/>
                    </a:prstClr>
                  </a:outerShdw>
                </a:effectLst>
              </a:rPr>
              <a:t>Suicide Prevention in Adolescents </a:t>
            </a:r>
            <a:r>
              <a:rPr lang="en-US" b="1" dirty="0" smtClean="0">
                <a:solidFill>
                  <a:srgbClr val="FF0000"/>
                </a:solidFill>
              </a:rPr>
              <a:t/>
            </a:r>
            <a:br>
              <a:rPr lang="en-US" b="1" dirty="0" smtClean="0">
                <a:solidFill>
                  <a:srgbClr val="FF0000"/>
                </a:solidFill>
              </a:rPr>
            </a:br>
            <a:r>
              <a:rPr lang="en-US" sz="1200" b="1" dirty="0" smtClean="0">
                <a:solidFill>
                  <a:srgbClr val="FF0000"/>
                </a:solidFill>
              </a:rPr>
              <a:t>Suicide and Life-Threatening Behavior Journal,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a:spcBef>
                <a:spcPts val="0"/>
              </a:spcBef>
            </a:pPr>
            <a:r>
              <a:rPr lang="en-US" sz="1200" b="1" dirty="0" smtClean="0"/>
              <a:t>* The subjective experience of </a:t>
            </a:r>
            <a:r>
              <a:rPr lang="en-US" sz="1200" b="1" dirty="0" smtClean="0">
                <a:solidFill>
                  <a:srgbClr val="FF0000"/>
                </a:solidFill>
              </a:rPr>
              <a:t>belonging </a:t>
            </a:r>
            <a:r>
              <a:rPr lang="en-US" sz="1200" b="1" dirty="0" smtClean="0"/>
              <a:t>and feeling </a:t>
            </a:r>
            <a:r>
              <a:rPr lang="en-US" sz="1200" b="1" dirty="0" smtClean="0">
                <a:solidFill>
                  <a:srgbClr val="FF0000"/>
                </a:solidFill>
              </a:rPr>
              <a:t>useful</a:t>
            </a:r>
            <a:r>
              <a:rPr lang="en-US" sz="1200" b="1" dirty="0" smtClean="0"/>
              <a:t> and </a:t>
            </a:r>
            <a:r>
              <a:rPr lang="en-US" sz="1200" b="1" dirty="0" smtClean="0">
                <a:solidFill>
                  <a:srgbClr val="FF0000"/>
                </a:solidFill>
              </a:rPr>
              <a:t>valued</a:t>
            </a:r>
            <a:r>
              <a:rPr lang="en-US" sz="1200" b="1" dirty="0" smtClean="0"/>
              <a:t> in at least one proximal context will enhance positive emotions and cognitions pertaining to self and other interrelatedness and will result in fewer or less severe suicide risk behaviors.</a:t>
            </a:r>
          </a:p>
          <a:p>
            <a:pPr>
              <a:spcBef>
                <a:spcPts val="0"/>
              </a:spcBef>
            </a:pPr>
            <a:endParaRPr lang="en-US" sz="105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17</a:t>
            </a:fld>
            <a:endParaRPr lang="en-US"/>
          </a:p>
        </p:txBody>
      </p:sp>
    </p:spTree>
    <p:extLst>
      <p:ext uri="{BB962C8B-B14F-4D97-AF65-F5344CB8AC3E}">
        <p14:creationId xmlns:p14="http://schemas.microsoft.com/office/powerpoint/2010/main" val="758530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Karcher’s</a:t>
            </a:r>
            <a:r>
              <a:rPr lang="en-US" b="1" dirty="0" smtClean="0"/>
              <a:t> Research on Adolescent Connectedness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Michael</a:t>
            </a:r>
            <a:r>
              <a:rPr lang="en-US" sz="1200" b="1" kern="1200" baseline="0" dirty="0" smtClean="0">
                <a:solidFill>
                  <a:schemeClr val="tx1"/>
                </a:solidFill>
                <a:latin typeface="+mn-lt"/>
                <a:ea typeface="+mn-ea"/>
                <a:cs typeface="+mn-cs"/>
              </a:rPr>
              <a:t> J. </a:t>
            </a:r>
            <a:r>
              <a:rPr lang="en-US" sz="1200" b="1" kern="1200" baseline="0" dirty="0" err="1" smtClean="0">
                <a:solidFill>
                  <a:schemeClr val="tx1"/>
                </a:solidFill>
                <a:latin typeface="+mn-lt"/>
                <a:ea typeface="+mn-ea"/>
                <a:cs typeface="+mn-cs"/>
              </a:rPr>
              <a:t>Karcher</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hypothesized connectedness to reflect an ecologically specific form of engagement with others and the environment. Exploratory and confirmatory factor analyses were conducted to develop a measure of adolescent connectedness.</a:t>
            </a:r>
          </a:p>
          <a:p>
            <a:endParaRPr lang="en-US" sz="1200" b="1" kern="1200" dirty="0" smtClean="0">
              <a:solidFill>
                <a:schemeClr val="tx1"/>
              </a:solidFill>
              <a:latin typeface="+mn-lt"/>
              <a:ea typeface="+mn-ea"/>
              <a:cs typeface="+mn-cs"/>
              <a:hlinkClick r:id="rId3"/>
            </a:endParaRPr>
          </a:p>
          <a:p>
            <a:r>
              <a:rPr lang="en-US" sz="1200" b="1" kern="1200" dirty="0" smtClean="0">
                <a:solidFill>
                  <a:schemeClr val="tx1"/>
                </a:solidFill>
                <a:latin typeface="+mn-lt"/>
                <a:ea typeface="+mn-ea"/>
                <a:cs typeface="+mn-cs"/>
                <a:hlinkClick r:id="rId3"/>
              </a:rPr>
              <a:t>Results suggest that connection to family, school, and friends make unique contributions in explaining adolescent behavior and should be examined separately in future research on connectedness</a:t>
            </a:r>
            <a:r>
              <a:rPr lang="en-US" sz="1200" kern="1200" dirty="0" smtClean="0">
                <a:solidFill>
                  <a:schemeClr val="tx1"/>
                </a:solidFill>
                <a:latin typeface="+mn-lt"/>
                <a:ea typeface="+mn-ea"/>
                <a:cs typeface="+mn-cs"/>
                <a:hlinkClick r:id="rId3"/>
              </a:rPr>
              <a:t>. </a:t>
            </a:r>
            <a:r>
              <a:rPr lang="en-US" sz="1200" b="1" kern="1200" dirty="0" smtClean="0">
                <a:solidFill>
                  <a:schemeClr val="tx1"/>
                </a:solidFill>
                <a:latin typeface="+mn-lt"/>
                <a:ea typeface="+mn-ea"/>
                <a:cs typeface="+mn-cs"/>
              </a:rPr>
              <a:t>Adolescents’ level of “connectedness” to family, school, friends, and self has been found to contribute to academic performance but also predict violence and substance use. </a:t>
            </a: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18</a:t>
            </a:fld>
            <a:endParaRPr lang="en-US"/>
          </a:p>
        </p:txBody>
      </p:sp>
    </p:spTree>
    <p:extLst>
      <p:ext uri="{BB962C8B-B14F-4D97-AF65-F5344CB8AC3E}">
        <p14:creationId xmlns:p14="http://schemas.microsoft.com/office/powerpoint/2010/main" val="423864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Hemingway’s Measure of Adolescent Connectedness</a:t>
            </a:r>
          </a:p>
          <a:p>
            <a:endParaRPr lang="en-US" b="1" dirty="0" smtClean="0"/>
          </a:p>
          <a:p>
            <a:pPr marL="171450" indent="-171450">
              <a:buFont typeface="Wingdings" charset="2"/>
              <a:buChar char="u"/>
            </a:pPr>
            <a:r>
              <a:rPr lang="en-US" b="1" dirty="0" smtClean="0"/>
              <a:t>Connectedness to Family – need to relate to parents and siblings.  Home</a:t>
            </a:r>
            <a:r>
              <a:rPr lang="en-US" b="1" baseline="0" dirty="0" smtClean="0"/>
              <a:t> is where they learn values, religion, and how to relate to each other and with others.</a:t>
            </a:r>
          </a:p>
          <a:p>
            <a:pPr marL="171450" indent="-171450">
              <a:buFont typeface="Wingdings" charset="2"/>
              <a:buChar char="u"/>
            </a:pPr>
            <a:r>
              <a:rPr lang="en-US" b="1" baseline="0" dirty="0" smtClean="0"/>
              <a:t>Connectedness to Friends – being social; teens crave for closeness and acceptance by friends and peers. They have a strong need to feel belonged. They learn social and culture behaviors, etiquette, etc.</a:t>
            </a:r>
          </a:p>
          <a:p>
            <a:pPr marL="171450" indent="-171450">
              <a:buFont typeface="Wingdings" charset="2"/>
              <a:buChar char="u"/>
            </a:pPr>
            <a:r>
              <a:rPr lang="en-US" b="1" baseline="0" dirty="0" smtClean="0"/>
              <a:t>Connectedness to Schools – being academic – need to succeed and achieve and to plan for their future. Connect with teachers, reading.</a:t>
            </a:r>
          </a:p>
          <a:p>
            <a:pPr marL="171450" indent="-171450">
              <a:buFont typeface="Wingdings" charset="2"/>
              <a:buChar char="u"/>
            </a:pPr>
            <a:r>
              <a:rPr lang="en-US" b="1" baseline="0" dirty="0" smtClean="0"/>
              <a:t>Connectedness to Self – becoming an adult.  </a:t>
            </a:r>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19</a:t>
            </a:fld>
            <a:endParaRPr lang="en-US"/>
          </a:p>
        </p:txBody>
      </p:sp>
    </p:spTree>
    <p:extLst>
      <p:ext uri="{BB962C8B-B14F-4D97-AF65-F5344CB8AC3E}">
        <p14:creationId xmlns:p14="http://schemas.microsoft.com/office/powerpoint/2010/main" val="296169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is a Connection?</a:t>
            </a:r>
          </a:p>
          <a:p>
            <a:endParaRPr lang="en-US" b="1" dirty="0" smtClean="0"/>
          </a:p>
          <a:p>
            <a:pPr marL="0" indent="0">
              <a:lnSpc>
                <a:spcPct val="90000"/>
              </a:lnSpc>
              <a:spcBef>
                <a:spcPts val="0"/>
              </a:spcBef>
              <a:buNone/>
            </a:pPr>
            <a:r>
              <a:rPr lang="en-US" sz="1200" dirty="0" smtClean="0">
                <a:latin typeface="+mn-lt"/>
                <a:cs typeface="Calibri"/>
              </a:rPr>
              <a:t>A connection, or point of contact, in a relation-ship can take many forms: </a:t>
            </a:r>
          </a:p>
          <a:p>
            <a:pPr>
              <a:lnSpc>
                <a:spcPct val="90000"/>
              </a:lnSpc>
              <a:spcBef>
                <a:spcPts val="0"/>
              </a:spcBef>
              <a:buFont typeface="Wingdings" charset="2"/>
              <a:buChar char="Ø"/>
            </a:pPr>
            <a:r>
              <a:rPr lang="en-US" sz="1200" dirty="0" smtClean="0">
                <a:latin typeface="+mn-lt"/>
                <a:cs typeface="Calibri"/>
              </a:rPr>
              <a:t>Your voice in my ear </a:t>
            </a:r>
          </a:p>
          <a:p>
            <a:pPr>
              <a:lnSpc>
                <a:spcPct val="90000"/>
              </a:lnSpc>
              <a:spcBef>
                <a:spcPts val="0"/>
              </a:spcBef>
              <a:buFont typeface="Wingdings" charset="2"/>
              <a:buChar char="Ø"/>
            </a:pPr>
            <a:r>
              <a:rPr lang="en-US" sz="1200" dirty="0" smtClean="0">
                <a:latin typeface="+mn-lt"/>
                <a:cs typeface="Calibri"/>
              </a:rPr>
              <a:t>A simple pat on the back from a loved one just when you need it the most. </a:t>
            </a:r>
          </a:p>
          <a:p>
            <a:pPr>
              <a:lnSpc>
                <a:spcPct val="90000"/>
              </a:lnSpc>
              <a:spcBef>
                <a:spcPts val="0"/>
              </a:spcBef>
              <a:buFont typeface="Wingdings" charset="2"/>
              <a:buChar char="Ø"/>
            </a:pPr>
            <a:r>
              <a:rPr lang="en-US" sz="1200" dirty="0" smtClean="0">
                <a:latin typeface="+mn-lt"/>
                <a:cs typeface="Calibri"/>
              </a:rPr>
              <a:t>Compelling speeches, amusing emails, and irritating phone calls are all forms of connection.</a:t>
            </a:r>
          </a:p>
          <a:p>
            <a:pPr>
              <a:lnSpc>
                <a:spcPct val="90000"/>
              </a:lnSpc>
              <a:spcBef>
                <a:spcPts val="0"/>
              </a:spcBef>
              <a:buFont typeface="Wingdings" charset="2"/>
              <a:buChar char="Ø"/>
            </a:pPr>
            <a:r>
              <a:rPr lang="en-US" sz="1200" dirty="0" smtClean="0">
                <a:latin typeface="+mn-lt"/>
                <a:cs typeface="Calibri"/>
              </a:rPr>
              <a:t>Contact between you and someone who has–or wants to have–a relationship with you.</a:t>
            </a:r>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2</a:t>
            </a:fld>
            <a:endParaRPr lang="en-US"/>
          </a:p>
        </p:txBody>
      </p:sp>
    </p:spTree>
    <p:extLst>
      <p:ext uri="{BB962C8B-B14F-4D97-AF65-F5344CB8AC3E}">
        <p14:creationId xmlns:p14="http://schemas.microsoft.com/office/powerpoint/2010/main" val="3553680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Benefits of Strong Parent-Child Connectedness</a:t>
            </a:r>
            <a:r>
              <a:rPr lang="en-US" b="1" baseline="0" dirty="0" smtClean="0"/>
              <a:t> – 2010 Minnesota Student Survey Trends Report</a:t>
            </a:r>
          </a:p>
          <a:p>
            <a:endParaRPr lang="en-US" b="1"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t>Protects teens against unintended pregnancy; HIV and other sexually transmitted infections (STIs); violence; depression; eating disorders; alcohol, tobacco and drug use; and poor academic achievement. </a:t>
            </a:r>
          </a:p>
          <a:p>
            <a:endParaRPr lang="en-US" b="1" dirty="0" smtClean="0"/>
          </a:p>
        </p:txBody>
      </p:sp>
      <p:sp>
        <p:nvSpPr>
          <p:cNvPr id="4" name="Slide Number Placeholder 3"/>
          <p:cNvSpPr>
            <a:spLocks noGrp="1"/>
          </p:cNvSpPr>
          <p:nvPr>
            <p:ph type="sldNum" sz="quarter" idx="10"/>
          </p:nvPr>
        </p:nvSpPr>
        <p:spPr/>
        <p:txBody>
          <a:bodyPr/>
          <a:lstStyle/>
          <a:p>
            <a:fld id="{E3670FEF-E8C4-C74F-ACF1-0EE26399CD60}" type="slidenum">
              <a:rPr lang="en-US" smtClean="0"/>
              <a:t>20</a:t>
            </a:fld>
            <a:endParaRPr lang="en-US"/>
          </a:p>
        </p:txBody>
      </p:sp>
    </p:spTree>
    <p:extLst>
      <p:ext uri="{BB962C8B-B14F-4D97-AF65-F5344CB8AC3E}">
        <p14:creationId xmlns:p14="http://schemas.microsoft.com/office/powerpoint/2010/main" val="63746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outerShdw blurRad="50800" dist="76200" dir="13500000" algn="br" rotWithShape="0">
                    <a:prstClr val="black">
                      <a:alpha val="40000"/>
                    </a:prstClr>
                  </a:outerShdw>
                </a:effectLst>
              </a:rPr>
              <a:t>Centers for Disease Control and Prevention, </a:t>
            </a:r>
            <a:r>
              <a:rPr lang="en-US" b="1" i="1" dirty="0" smtClean="0">
                <a:effectLst>
                  <a:outerShdw blurRad="50800" dist="76200" dir="13500000" algn="br" rotWithShape="0">
                    <a:prstClr val="black">
                      <a:alpha val="40000"/>
                    </a:prstClr>
                  </a:outerShdw>
                </a:effectLst>
              </a:rPr>
              <a:t>School Connectedness, </a:t>
            </a:r>
            <a:r>
              <a:rPr lang="en-US" b="1" dirty="0" smtClean="0">
                <a:effectLst>
                  <a:outerShdw blurRad="50800" dist="38100" dir="13500000" algn="br" rotWithShape="0">
                    <a:prstClr val="black">
                      <a:alpha val="40000"/>
                    </a:prstClr>
                  </a:outerShdw>
                </a:effectLst>
              </a:rPr>
              <a:t>2009 </a:t>
            </a:r>
          </a:p>
          <a:p>
            <a:endParaRPr lang="en-US" b="1" dirty="0" smtClean="0">
              <a:effectLst>
                <a:outerShdw blurRad="50800" dist="38100" dir="13500000" algn="br" rotWithShape="0">
                  <a:prstClr val="black">
                    <a:alpha val="40000"/>
                  </a:prstClr>
                </a:outerShdw>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 Research shows a strong relationship between school connectedness and educational outcomes, such as school attendance, staying in school longer, and higher grades and classroom scores.  </a:t>
            </a:r>
          </a:p>
          <a:p>
            <a:r>
              <a:rPr lang="en-US" dirty="0" smtClean="0">
                <a:effectLst>
                  <a:outerShdw blurRad="50800" dist="76200" dir="13500000" algn="br" rotWithShape="0">
                    <a:prstClr val="black">
                      <a:alpha val="40000"/>
                    </a:prstClr>
                  </a:outerShdw>
                </a:effectLst>
              </a:rPr>
              <a:t/>
            </a:r>
            <a:br>
              <a:rPr lang="en-US" dirty="0" smtClean="0">
                <a:effectLst>
                  <a:outerShdw blurRad="50800" dist="76200" dir="13500000" algn="br" rotWithShape="0">
                    <a:prstClr val="black">
                      <a:alpha val="40000"/>
                    </a:prstClr>
                  </a:outerShdw>
                </a:effectLst>
              </a:rPr>
            </a:br>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21</a:t>
            </a:fld>
            <a:endParaRPr lang="en-US"/>
          </a:p>
        </p:txBody>
      </p:sp>
    </p:spTree>
    <p:extLst>
      <p:ext uri="{BB962C8B-B14F-4D97-AF65-F5344CB8AC3E}">
        <p14:creationId xmlns:p14="http://schemas.microsoft.com/office/powerpoint/2010/main" val="77871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Factors That Can Increase School Connectedness</a:t>
            </a:r>
          </a:p>
          <a:p>
            <a:endParaRPr lang="en-US" sz="1200" b="1" dirty="0" smtClean="0"/>
          </a:p>
          <a:p>
            <a:pPr marL="171450" indent="-171450">
              <a:buFont typeface="Arial" charset="0"/>
              <a:buChar char="•"/>
            </a:pPr>
            <a:r>
              <a:rPr lang="en-US" sz="1200" b="1" dirty="0" smtClean="0">
                <a:solidFill>
                  <a:srgbClr val="FF0000"/>
                </a:solidFill>
              </a:rPr>
              <a:t>Adult Support</a:t>
            </a:r>
            <a:r>
              <a:rPr lang="en-US" sz="1200" b="1" dirty="0" smtClean="0"/>
              <a:t>: School staff dedicate their time, interest, attention and emotional support to students.</a:t>
            </a:r>
          </a:p>
          <a:p>
            <a:pPr marL="171450" indent="-171450">
              <a:buFont typeface="Arial" charset="0"/>
              <a:buChar char="•"/>
            </a:pPr>
            <a:r>
              <a:rPr lang="en-US" sz="1200" b="1" dirty="0" smtClean="0">
                <a:solidFill>
                  <a:srgbClr val="FF0000"/>
                </a:solidFill>
              </a:rPr>
              <a:t>Belonging to a Positive Peer Group</a:t>
            </a:r>
            <a:r>
              <a:rPr lang="en-US" sz="1200" b="1" dirty="0" smtClean="0"/>
              <a:t>:  A stable network of peers can improve student perceptions of school.</a:t>
            </a:r>
            <a:endParaRPr lang="en-US" sz="1200" b="1" dirty="0" smtClean="0">
              <a:solidFill>
                <a:srgbClr val="FF0000"/>
              </a:solidFill>
            </a:endParaRP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22</a:t>
            </a:fld>
            <a:endParaRPr lang="en-US"/>
          </a:p>
        </p:txBody>
      </p:sp>
    </p:spTree>
    <p:extLst>
      <p:ext uri="{BB962C8B-B14F-4D97-AF65-F5344CB8AC3E}">
        <p14:creationId xmlns:p14="http://schemas.microsoft.com/office/powerpoint/2010/main" val="1579105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1" dirty="0" smtClean="0">
                <a:solidFill>
                  <a:srgbClr val="FF0000"/>
                </a:solidFill>
              </a:rPr>
              <a:t>Commitment to Education</a:t>
            </a:r>
            <a:r>
              <a:rPr lang="en-US" sz="1200" b="1" dirty="0" smtClean="0"/>
              <a:t>:  Believing that school is important to their future, and perceiving that the adults in school are invested in their education, can get students engage in their own learning and involved in school activities.</a:t>
            </a:r>
          </a:p>
          <a:p>
            <a:pPr marL="171450" indent="-171450">
              <a:buFont typeface="Arial" charset="0"/>
              <a:buChar char="•"/>
            </a:pPr>
            <a:r>
              <a:rPr lang="en-US" sz="1200" b="1" dirty="0" smtClean="0">
                <a:solidFill>
                  <a:srgbClr val="FF0000"/>
                </a:solidFill>
              </a:rPr>
              <a:t>Social Environment</a:t>
            </a:r>
            <a:r>
              <a:rPr lang="en-US" sz="1200" b="1" dirty="0" smtClean="0"/>
              <a:t>:  The physical environment and psychosocial climate cam set the stage for positive student perceptions of school—safe and clean.</a:t>
            </a:r>
            <a:endParaRPr lang="en-US" sz="1200" b="1" dirty="0" smtClean="0">
              <a:solidFill>
                <a:srgbClr val="FF0000"/>
              </a:solidFill>
            </a:endParaRP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23</a:t>
            </a:fld>
            <a:endParaRPr lang="en-US"/>
          </a:p>
        </p:txBody>
      </p:sp>
    </p:spTree>
    <p:extLst>
      <p:ext uri="{BB962C8B-B14F-4D97-AF65-F5344CB8AC3E}">
        <p14:creationId xmlns:p14="http://schemas.microsoft.com/office/powerpoint/2010/main" val="1541831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a:t>
            </a:r>
            <a:r>
              <a:rPr lang="en-US" b="1" baseline="0" dirty="0" smtClean="0"/>
              <a:t> to Stay Connected with Teens</a:t>
            </a:r>
          </a:p>
          <a:p>
            <a:endParaRPr lang="en-US" b="1" baseline="0" dirty="0" smtClean="0"/>
          </a:p>
          <a:p>
            <a:pPr marL="171450" indent="-171450">
              <a:buFont typeface="Arial"/>
              <a:buChar char="•"/>
            </a:pPr>
            <a:r>
              <a:rPr lang="en-US" b="1" baseline="0" dirty="0" smtClean="0"/>
              <a:t>Be supportive of what they do</a:t>
            </a:r>
            <a:endParaRPr lang="en-US" sz="1200" b="1" dirty="0" smtClean="0"/>
          </a:p>
          <a:p>
            <a:pPr marL="171450" indent="-171450">
              <a:buFont typeface="Arial"/>
              <a:buChar char="•"/>
            </a:pPr>
            <a:r>
              <a:rPr lang="en-US" sz="1200" b="1" dirty="0" smtClean="0"/>
              <a:t>Listen, empathize.  Keep advice to a minimum.</a:t>
            </a:r>
          </a:p>
          <a:p>
            <a:pPr marL="171450" indent="-171450">
              <a:buFont typeface="Arial"/>
              <a:buChar char="•"/>
            </a:pPr>
            <a:r>
              <a:rPr lang="en-US" sz="1200" b="1" dirty="0" smtClean="0"/>
              <a:t>Be available when your teen wants to talk.</a:t>
            </a:r>
          </a:p>
          <a:p>
            <a:pPr marL="171450" indent="-171450">
              <a:buFont typeface="Arial"/>
              <a:buChar char="•"/>
            </a:pPr>
            <a:r>
              <a:rPr lang="en-US" sz="1200" b="1" dirty="0" smtClean="0"/>
              <a:t>Welcome your teen’s friends.</a:t>
            </a:r>
          </a:p>
          <a:p>
            <a:pPr marL="0" indent="0">
              <a:buFont typeface="Arial"/>
              <a:buNone/>
            </a:pPr>
            <a:endParaRPr lang="en-US" sz="1200" b="1" dirty="0" smtClean="0"/>
          </a:p>
          <a:p>
            <a:pPr marL="171450" indent="-171450">
              <a:buFont typeface="Arial"/>
              <a:buChar char="•"/>
            </a:pPr>
            <a:endParaRPr lang="en-US" sz="1200" b="1" dirty="0" smtClean="0"/>
          </a:p>
          <a:p>
            <a:endParaRPr lang="en-US" sz="1200" b="1" dirty="0" smtClean="0"/>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24</a:t>
            </a:fld>
            <a:endParaRPr lang="en-US"/>
          </a:p>
        </p:txBody>
      </p:sp>
    </p:spTree>
    <p:extLst>
      <p:ext uri="{BB962C8B-B14F-4D97-AF65-F5344CB8AC3E}">
        <p14:creationId xmlns:p14="http://schemas.microsoft.com/office/powerpoint/2010/main" val="1157006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More Tips for Connecting with Teens</a:t>
            </a:r>
          </a:p>
          <a:p>
            <a:endParaRPr lang="en-US" b="1" dirty="0" smtClean="0"/>
          </a:p>
          <a:p>
            <a:pPr marL="171450" indent="-171450">
              <a:buFont typeface="Arial"/>
              <a:buChar char="•"/>
            </a:pPr>
            <a:r>
              <a:rPr lang="en-US" sz="1200" b="1" dirty="0" smtClean="0"/>
              <a:t>Fill your relationship with good interactions</a:t>
            </a:r>
            <a:endParaRPr lang="en-US" b="1" dirty="0" smtClean="0"/>
          </a:p>
          <a:p>
            <a:pPr marL="171450" indent="-171450">
              <a:buFont typeface="Arial"/>
              <a:buChar char="•"/>
            </a:pPr>
            <a:r>
              <a:rPr lang="en-US" sz="1200" b="1" dirty="0" smtClean="0"/>
              <a:t>Spend some time together every single day—fun and play.</a:t>
            </a:r>
          </a:p>
          <a:p>
            <a:pPr marL="171450" indent="-171450">
              <a:buFont typeface="Arial"/>
              <a:buChar char="•"/>
            </a:pPr>
            <a:r>
              <a:rPr lang="en-US" sz="1200" b="1" dirty="0" smtClean="0"/>
              <a:t>Acknowledge separations and reunions—goodbyes, hugs, welcome them home.</a:t>
            </a:r>
          </a:p>
        </p:txBody>
      </p:sp>
      <p:sp>
        <p:nvSpPr>
          <p:cNvPr id="4" name="Slide Number Placeholder 3"/>
          <p:cNvSpPr>
            <a:spLocks noGrp="1"/>
          </p:cNvSpPr>
          <p:nvPr>
            <p:ph type="sldNum" sz="quarter" idx="10"/>
          </p:nvPr>
        </p:nvSpPr>
        <p:spPr/>
        <p:txBody>
          <a:bodyPr/>
          <a:lstStyle/>
          <a:p>
            <a:fld id="{E3670FEF-E8C4-C74F-ACF1-0EE26399CD60}" type="slidenum">
              <a:rPr lang="en-US" smtClean="0"/>
              <a:t>25</a:t>
            </a:fld>
            <a:endParaRPr lang="en-US"/>
          </a:p>
        </p:txBody>
      </p:sp>
    </p:spTree>
    <p:extLst>
      <p:ext uri="{BB962C8B-B14F-4D97-AF65-F5344CB8AC3E}">
        <p14:creationId xmlns:p14="http://schemas.microsoft.com/office/powerpoint/2010/main" val="2290228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Know Your</a:t>
            </a:r>
            <a:r>
              <a:rPr lang="en-US" b="1" baseline="0" dirty="0" smtClean="0"/>
              <a:t> </a:t>
            </a:r>
            <a:r>
              <a:rPr lang="en-US" b="1" dirty="0" smtClean="0"/>
              <a:t>Teens</a:t>
            </a:r>
            <a:r>
              <a:rPr lang="en-US" b="1" baseline="0" dirty="0" smtClean="0"/>
              <a:t> and Social Connections</a:t>
            </a: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26</a:t>
            </a:fld>
            <a:endParaRPr lang="en-US"/>
          </a:p>
        </p:txBody>
      </p:sp>
    </p:spTree>
    <p:extLst>
      <p:ext uri="{BB962C8B-B14F-4D97-AF65-F5344CB8AC3E}">
        <p14:creationId xmlns:p14="http://schemas.microsoft.com/office/powerpoint/2010/main" val="800524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b="1" dirty="0" smtClean="0"/>
              <a:t>Social</a:t>
            </a:r>
            <a:r>
              <a:rPr lang="en-US" sz="1200" b="1" baseline="0" dirty="0" smtClean="0"/>
              <a:t> Network</a:t>
            </a:r>
            <a:endParaRPr lang="en-US" sz="1200" b="1" dirty="0" smtClean="0"/>
          </a:p>
          <a:p>
            <a:pPr marL="171450" indent="-171450">
              <a:buFont typeface="Arial"/>
              <a:buChar char="•"/>
            </a:pPr>
            <a:endParaRPr lang="en-US" sz="1200" b="1" dirty="0" smtClean="0"/>
          </a:p>
          <a:p>
            <a:pPr marL="171450" indent="-171450">
              <a:buFont typeface="Arial"/>
              <a:buChar char="•"/>
            </a:pPr>
            <a:r>
              <a:rPr lang="en-US" sz="1200" b="1" dirty="0" smtClean="0"/>
              <a:t>Learn </a:t>
            </a:r>
            <a:r>
              <a:rPr lang="en-US" sz="1200" b="1" dirty="0" smtClean="0"/>
              <a:t>your teen’s social network.</a:t>
            </a:r>
          </a:p>
          <a:p>
            <a:pPr marL="171450" indent="-171450">
              <a:buFont typeface="Arial"/>
              <a:buChar char="•"/>
            </a:pPr>
            <a:r>
              <a:rPr lang="en-US" sz="1200" b="1" dirty="0" smtClean="0"/>
              <a:t>Learn their language and interests.</a:t>
            </a:r>
          </a:p>
          <a:p>
            <a:pPr marL="171450" indent="-171450">
              <a:spcBef>
                <a:spcPts val="0"/>
              </a:spcBef>
              <a:buFont typeface="Arial" charset="0"/>
              <a:buChar char="•"/>
            </a:pPr>
            <a:r>
              <a:rPr lang="en-US" sz="1200" b="1" dirty="0" smtClean="0"/>
              <a:t>Establish and maintain structure.</a:t>
            </a:r>
          </a:p>
          <a:p>
            <a:pPr marL="171450" indent="-171450">
              <a:spcBef>
                <a:spcPts val="0"/>
              </a:spcBef>
              <a:buFont typeface="Arial" charset="0"/>
              <a:buChar char="•"/>
            </a:pPr>
            <a:r>
              <a:rPr lang="en-US" sz="1200" b="1" dirty="0" smtClean="0"/>
              <a:t>Discuss rules and responsibility.</a:t>
            </a:r>
          </a:p>
          <a:p>
            <a:pPr>
              <a:spcBef>
                <a:spcPts val="0"/>
              </a:spcBef>
            </a:pPr>
            <a:endParaRPr lang="en-US" sz="1100" b="1" dirty="0" smtClean="0"/>
          </a:p>
          <a:p>
            <a:pPr>
              <a:spcBef>
                <a:spcPts val="0"/>
              </a:spcBef>
            </a:pPr>
            <a:endParaRPr lang="en-US" sz="1100" b="1" dirty="0" smtClean="0"/>
          </a:p>
          <a:p>
            <a:pPr marL="0" indent="0">
              <a:buFont typeface="Arial"/>
              <a:buNone/>
            </a:pPr>
            <a:endParaRPr lang="en-US" sz="1200" b="1" dirty="0" smtClean="0"/>
          </a:p>
        </p:txBody>
      </p:sp>
      <p:sp>
        <p:nvSpPr>
          <p:cNvPr id="4" name="Slide Number Placeholder 3"/>
          <p:cNvSpPr>
            <a:spLocks noGrp="1"/>
          </p:cNvSpPr>
          <p:nvPr>
            <p:ph type="sldNum" sz="quarter" idx="10"/>
          </p:nvPr>
        </p:nvSpPr>
        <p:spPr/>
        <p:txBody>
          <a:bodyPr/>
          <a:lstStyle/>
          <a:p>
            <a:fld id="{E3670FEF-E8C4-C74F-ACF1-0EE26399CD60}" type="slidenum">
              <a:rPr lang="en-US" smtClean="0"/>
              <a:t>27</a:t>
            </a:fld>
            <a:endParaRPr lang="en-US"/>
          </a:p>
        </p:txBody>
      </p:sp>
    </p:spTree>
    <p:extLst>
      <p:ext uri="{BB962C8B-B14F-4D97-AF65-F5344CB8AC3E}">
        <p14:creationId xmlns:p14="http://schemas.microsoft.com/office/powerpoint/2010/main" val="3228328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Build Bridges with Teens</a:t>
            </a:r>
          </a:p>
          <a:p>
            <a:endParaRPr lang="en-US" b="1" dirty="0" smtClean="0"/>
          </a:p>
          <a:p>
            <a:r>
              <a:rPr lang="en-US" b="1" dirty="0" smtClean="0"/>
              <a:t>“We</a:t>
            </a:r>
            <a:r>
              <a:rPr lang="en-US" b="1" baseline="0" dirty="0" smtClean="0"/>
              <a:t> build too many walls and NOT ENOUGH BRIDGES.”  -- Sir Isaac Newton</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28</a:t>
            </a:fld>
            <a:endParaRPr lang="en-US"/>
          </a:p>
        </p:txBody>
      </p:sp>
    </p:spTree>
    <p:extLst>
      <p:ext uri="{BB962C8B-B14F-4D97-AF65-F5344CB8AC3E}">
        <p14:creationId xmlns:p14="http://schemas.microsoft.com/office/powerpoint/2010/main" val="48785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III.</a:t>
            </a:r>
            <a:r>
              <a:rPr lang="en-US" sz="1400" b="1" baseline="0" dirty="0" smtClean="0"/>
              <a:t>  Connecting with Others</a:t>
            </a:r>
            <a:endParaRPr lang="en-US" sz="1400" b="1" dirty="0"/>
          </a:p>
        </p:txBody>
      </p:sp>
      <p:sp>
        <p:nvSpPr>
          <p:cNvPr id="4" name="Slide Number Placeholder 3"/>
          <p:cNvSpPr>
            <a:spLocks noGrp="1"/>
          </p:cNvSpPr>
          <p:nvPr>
            <p:ph type="sldNum" sz="quarter" idx="10"/>
          </p:nvPr>
        </p:nvSpPr>
        <p:spPr/>
        <p:txBody>
          <a:bodyPr/>
          <a:lstStyle/>
          <a:p>
            <a:fld id="{E3670FEF-E8C4-C74F-ACF1-0EE26399CD60}" type="slidenum">
              <a:rPr lang="en-US" smtClean="0"/>
              <a:t>29</a:t>
            </a:fld>
            <a:endParaRPr lang="en-US"/>
          </a:p>
        </p:txBody>
      </p:sp>
    </p:spTree>
    <p:extLst>
      <p:ext uri="{BB962C8B-B14F-4D97-AF65-F5344CB8AC3E}">
        <p14:creationId xmlns:p14="http://schemas.microsoft.com/office/powerpoint/2010/main" val="245114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Traditional View of Relationship</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The lines represent the relationships between the dots.  Here you’ll see a line connecting person “A” and person “B.” That line is their relationship.</a:t>
            </a:r>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3</a:t>
            </a:fld>
            <a:endParaRPr lang="en-US"/>
          </a:p>
        </p:txBody>
      </p:sp>
    </p:spTree>
    <p:extLst>
      <p:ext uri="{BB962C8B-B14F-4D97-AF65-F5344CB8AC3E}">
        <p14:creationId xmlns:p14="http://schemas.microsoft.com/office/powerpoint/2010/main" val="109926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Seligman’s Research</a:t>
            </a:r>
          </a:p>
          <a:p>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"As a professor, I don't like this, but the cerebral virtues—curiosity, love of learning—are less strongly tied to happiness than interpersonal virtues like kindness, gratitude, and capacity for love.”</a:t>
            </a:r>
            <a:r>
              <a:rPr lang="en-US" sz="1100" b="1" dirty="0" smtClean="0"/>
              <a:t> – Martin Seligman.  </a:t>
            </a:r>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30</a:t>
            </a:fld>
            <a:endParaRPr lang="en-US"/>
          </a:p>
        </p:txBody>
      </p:sp>
    </p:spTree>
    <p:extLst>
      <p:ext uri="{BB962C8B-B14F-4D97-AF65-F5344CB8AC3E}">
        <p14:creationId xmlns:p14="http://schemas.microsoft.com/office/powerpoint/2010/main" val="2477495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Connect with Other Leaders</a:t>
            </a:r>
          </a:p>
          <a:p>
            <a:endParaRPr lang="en-US" b="1" dirty="0" smtClean="0"/>
          </a:p>
          <a:p>
            <a:pPr marL="171450" indent="-171450">
              <a:buFont typeface="Arial"/>
              <a:buChar char="•"/>
            </a:pPr>
            <a:r>
              <a:rPr lang="en-US" sz="1200" b="1" dirty="0" smtClean="0">
                <a:solidFill>
                  <a:srgbClr val="000090"/>
                </a:solidFill>
              </a:rPr>
              <a:t>Network with other experienced leaders.</a:t>
            </a:r>
          </a:p>
          <a:p>
            <a:pPr marL="171450" indent="-171450">
              <a:buFont typeface="Arial"/>
              <a:buChar char="•"/>
            </a:pPr>
            <a:r>
              <a:rPr lang="en-US" sz="1200" b="1" dirty="0" smtClean="0">
                <a:solidFill>
                  <a:srgbClr val="000090"/>
                </a:solidFill>
              </a:rPr>
              <a:t>Learn and share new ideas together.</a:t>
            </a:r>
          </a:p>
          <a:p>
            <a:pPr marL="171450" indent="-171450">
              <a:buFont typeface="Arial"/>
              <a:buChar char="•"/>
            </a:pPr>
            <a:r>
              <a:rPr lang="en-US" sz="1200" b="1" dirty="0" smtClean="0">
                <a:solidFill>
                  <a:srgbClr val="000090"/>
                </a:solidFill>
              </a:rPr>
              <a:t>Give support and encouragement to the younger and less experienced leaders.</a:t>
            </a:r>
          </a:p>
          <a:p>
            <a:pPr marL="171450" indent="-171450">
              <a:buFont typeface="Arial"/>
              <a:buChar char="•"/>
            </a:pPr>
            <a:r>
              <a:rPr lang="en-US" sz="1200" b="1" dirty="0" smtClean="0">
                <a:solidFill>
                  <a:srgbClr val="000090"/>
                </a:solidFill>
              </a:rPr>
              <a:t>Mentor younger leaders.</a:t>
            </a:r>
          </a:p>
          <a:p>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31</a:t>
            </a:fld>
            <a:endParaRPr lang="en-US"/>
          </a:p>
        </p:txBody>
      </p:sp>
    </p:spTree>
    <p:extLst>
      <p:ext uri="{BB962C8B-B14F-4D97-AF65-F5344CB8AC3E}">
        <p14:creationId xmlns:p14="http://schemas.microsoft.com/office/powerpoint/2010/main" val="1449368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smtClean="0"/>
              <a:t>Connect</a:t>
            </a:r>
            <a:r>
              <a:rPr lang="en-US" b="1" baseline="0" dirty="0" smtClean="0"/>
              <a:t> with church leadership</a:t>
            </a:r>
          </a:p>
          <a:p>
            <a:pPr marL="0" indent="0">
              <a:buFont typeface="Arial"/>
              <a:buNone/>
            </a:pPr>
            <a:endParaRPr lang="en-US" b="1" baseline="0" dirty="0" smtClean="0"/>
          </a:p>
          <a:p>
            <a:pPr marL="171450" indent="-171450">
              <a:buFont typeface="Arial"/>
              <a:buChar char="•"/>
            </a:pPr>
            <a:r>
              <a:rPr lang="en-US" b="1" baseline="0" dirty="0" smtClean="0"/>
              <a:t>Know your board members in the church.</a:t>
            </a:r>
          </a:p>
          <a:p>
            <a:pPr marL="171450" indent="-171450">
              <a:buFont typeface="Arial"/>
              <a:buChar char="•"/>
            </a:pPr>
            <a:r>
              <a:rPr lang="en-US" b="1" baseline="0" dirty="0" smtClean="0"/>
              <a:t>Share your ministry vision with them.</a:t>
            </a:r>
          </a:p>
          <a:p>
            <a:pPr marL="171450" indent="-171450">
              <a:buFont typeface="Arial"/>
              <a:buChar char="•"/>
            </a:pPr>
            <a:r>
              <a:rPr lang="en-US" b="1" baseline="0" dirty="0" smtClean="0"/>
              <a:t>Get them involved with your programs</a:t>
            </a: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32</a:t>
            </a:fld>
            <a:endParaRPr lang="en-US"/>
          </a:p>
        </p:txBody>
      </p:sp>
    </p:spTree>
    <p:extLst>
      <p:ext uri="{BB962C8B-B14F-4D97-AF65-F5344CB8AC3E}">
        <p14:creationId xmlns:p14="http://schemas.microsoft.com/office/powerpoint/2010/main" val="1905877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Connecting Others to Jesus</a:t>
            </a:r>
          </a:p>
          <a:p>
            <a:endParaRPr lang="en-US" b="1" dirty="0" smtClean="0"/>
          </a:p>
          <a:p>
            <a:pPr marL="171450" indent="-171450">
              <a:spcBef>
                <a:spcPts val="0"/>
              </a:spcBef>
              <a:buFont typeface="Arial"/>
              <a:buChar char="•"/>
            </a:pPr>
            <a:r>
              <a:rPr lang="en-US" sz="1200" b="1" dirty="0" smtClean="0"/>
              <a:t>Organize community programs to invite community families to attend, </a:t>
            </a:r>
            <a:r>
              <a:rPr lang="en-US" sz="1200" b="1" dirty="0" err="1" smtClean="0"/>
              <a:t>eg</a:t>
            </a:r>
            <a:r>
              <a:rPr lang="en-US" sz="1200" b="1" dirty="0" smtClean="0"/>
              <a:t>. Messy Church.</a:t>
            </a:r>
          </a:p>
          <a:p>
            <a:pPr marL="171450" indent="-171450">
              <a:spcBef>
                <a:spcPts val="0"/>
              </a:spcBef>
              <a:buFont typeface="Arial"/>
              <a:buChar char="•"/>
            </a:pPr>
            <a:r>
              <a:rPr lang="en-US" sz="1200" b="1" dirty="0" smtClean="0"/>
              <a:t>Introduce the kids and parents to Bible class and small groups</a:t>
            </a:r>
          </a:p>
          <a:p>
            <a:pPr marL="171450" indent="-171450">
              <a:spcBef>
                <a:spcPts val="0"/>
              </a:spcBef>
              <a:buFont typeface="Arial"/>
              <a:buChar char="•"/>
            </a:pPr>
            <a:r>
              <a:rPr lang="en-US" sz="1200" b="1" dirty="0" smtClean="0"/>
              <a:t>Introduce</a:t>
            </a:r>
            <a:r>
              <a:rPr lang="en-US" sz="1200" b="1" baseline="0" dirty="0" smtClean="0"/>
              <a:t> them to Jesus.</a:t>
            </a:r>
          </a:p>
          <a:p>
            <a:pPr marL="171450" indent="-171450">
              <a:spcBef>
                <a:spcPts val="0"/>
              </a:spcBef>
              <a:buFont typeface="Arial"/>
              <a:buChar char="•"/>
            </a:pPr>
            <a:endParaRPr lang="en-US" sz="1200" b="1" baseline="0" dirty="0" smtClean="0"/>
          </a:p>
          <a:p>
            <a:pPr marL="171450" indent="-171450">
              <a:spcBef>
                <a:spcPts val="0"/>
              </a:spcBef>
              <a:buFont typeface="Arial"/>
              <a:buChar char="•"/>
            </a:pPr>
            <a:endParaRPr lang="en-US" sz="1200" b="1" dirty="0" smtClean="0"/>
          </a:p>
          <a:p>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33</a:t>
            </a:fld>
            <a:endParaRPr lang="en-US"/>
          </a:p>
        </p:txBody>
      </p:sp>
    </p:spTree>
    <p:extLst>
      <p:ext uri="{BB962C8B-B14F-4D97-AF65-F5344CB8AC3E}">
        <p14:creationId xmlns:p14="http://schemas.microsoft.com/office/powerpoint/2010/main" val="2436250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Connect with Parents</a:t>
            </a:r>
          </a:p>
          <a:p>
            <a:pPr marL="171450" indent="-171450">
              <a:buFont typeface="Arial"/>
              <a:buChar char="•"/>
            </a:pPr>
            <a:endParaRPr lang="en-US" b="1" dirty="0" smtClean="0"/>
          </a:p>
          <a:p>
            <a:pPr marL="171450" indent="-171450">
              <a:buFont typeface="Arial"/>
              <a:buChar char="•"/>
            </a:pPr>
            <a:r>
              <a:rPr lang="en-US" sz="1200" b="1" dirty="0" smtClean="0"/>
              <a:t>Get to know the parents and develop good collaborative relationships.</a:t>
            </a:r>
          </a:p>
          <a:p>
            <a:pPr marL="171450" indent="-171450">
              <a:buFont typeface="Arial"/>
              <a:buChar char="•"/>
            </a:pPr>
            <a:r>
              <a:rPr lang="en-US" sz="1200" b="1" dirty="0" smtClean="0"/>
              <a:t>Involve them in your programs—transportation.</a:t>
            </a:r>
          </a:p>
          <a:p>
            <a:pPr marL="171450" indent="-171450">
              <a:buFont typeface="Arial"/>
              <a:buChar char="•"/>
            </a:pPr>
            <a:r>
              <a:rPr lang="en-US" sz="1200" b="1" dirty="0" smtClean="0"/>
              <a:t>Utilize their gifts and talents to strengthen your programs—building a boat, tell story, lead in a craft.</a:t>
            </a:r>
          </a:p>
          <a:p>
            <a:endParaRPr lang="en-US" sz="1200" b="1" dirty="0" smtClean="0"/>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34</a:t>
            </a:fld>
            <a:endParaRPr lang="en-US"/>
          </a:p>
        </p:txBody>
      </p:sp>
    </p:spTree>
    <p:extLst>
      <p:ext uri="{BB962C8B-B14F-4D97-AF65-F5344CB8AC3E}">
        <p14:creationId xmlns:p14="http://schemas.microsoft.com/office/powerpoint/2010/main" val="1653658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b="1" dirty="0" smtClean="0"/>
              <a:t>References</a:t>
            </a:r>
          </a:p>
          <a:p>
            <a:pPr marL="0" indent="0">
              <a:spcBef>
                <a:spcPts val="0"/>
              </a:spcBef>
              <a:buNone/>
            </a:pPr>
            <a:endParaRPr lang="en-US" b="1" dirty="0" smtClean="0"/>
          </a:p>
          <a:p>
            <a:pPr marL="0" indent="0">
              <a:spcBef>
                <a:spcPts val="0"/>
              </a:spcBef>
              <a:buNone/>
            </a:pPr>
            <a:r>
              <a:rPr lang="en-US" sz="1200" b="1" dirty="0" smtClean="0"/>
              <a:t>1. Michael J. </a:t>
            </a:r>
            <a:r>
              <a:rPr lang="en-US" sz="1200" b="1" dirty="0" err="1" smtClean="0"/>
              <a:t>Karcher</a:t>
            </a:r>
            <a:r>
              <a:rPr lang="en-US" sz="1200" b="1" dirty="0" smtClean="0"/>
              <a:t>, </a:t>
            </a:r>
            <a:r>
              <a:rPr lang="en-US" sz="1200" b="1" i="1" dirty="0" smtClean="0"/>
              <a:t>The Hemingway:  Measure of Adolescent Connectedness—Validation Studies </a:t>
            </a:r>
            <a:r>
              <a:rPr lang="en-US" sz="1200" b="1" dirty="0" smtClean="0"/>
              <a:t> at </a:t>
            </a:r>
            <a:r>
              <a:rPr lang="en-US" sz="1200" b="1" dirty="0" err="1" smtClean="0"/>
              <a:t>files.eric.ed.gov</a:t>
            </a:r>
            <a:endParaRPr lang="en-US" sz="1200" b="1" dirty="0" smtClean="0"/>
          </a:p>
          <a:p>
            <a:pPr marL="0" indent="0">
              <a:spcBef>
                <a:spcPts val="0"/>
              </a:spcBef>
              <a:buNone/>
            </a:pPr>
            <a:r>
              <a:rPr lang="en-US" sz="1200" b="1" dirty="0" smtClean="0">
                <a:effectLst>
                  <a:outerShdw blurRad="50800" dist="38100" dir="13500000" algn="br" rotWithShape="0">
                    <a:prstClr val="black">
                      <a:alpha val="40000"/>
                    </a:prstClr>
                  </a:outerShdw>
                </a:effectLst>
              </a:rPr>
              <a:t>2. </a:t>
            </a:r>
            <a:r>
              <a:rPr lang="en-US" sz="1200" b="1" dirty="0" smtClean="0"/>
              <a:t>Wired for Connectedness by Gideon Rosenblatt.</a:t>
            </a:r>
          </a:p>
          <a:p>
            <a:pPr>
              <a:spcBef>
                <a:spcPts val="0"/>
              </a:spcBef>
            </a:pPr>
            <a:endParaRPr lang="en-US" sz="1200" dirty="0" smtClean="0"/>
          </a:p>
          <a:p>
            <a:pPr marL="0" indent="0">
              <a:spcBef>
                <a:spcPts val="0"/>
              </a:spcBef>
              <a:buNone/>
            </a:pP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35</a:t>
            </a:fld>
            <a:endParaRPr lang="en-US"/>
          </a:p>
        </p:txBody>
      </p:sp>
    </p:spTree>
    <p:extLst>
      <p:ext uri="{BB962C8B-B14F-4D97-AF65-F5344CB8AC3E}">
        <p14:creationId xmlns:p14="http://schemas.microsoft.com/office/powerpoint/2010/main" val="1660740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effectLst>
                  <a:outerShdw blurRad="50800" dist="38100" dir="13500000" algn="br" rotWithShape="0">
                    <a:prstClr val="black">
                      <a:alpha val="40000"/>
                    </a:prstClr>
                  </a:outerShdw>
                </a:effectLst>
              </a:rPr>
              <a:t>3. </a:t>
            </a:r>
            <a:r>
              <a:rPr lang="en-US" sz="1200" b="1" dirty="0" smtClean="0"/>
              <a:t>Albert, B. (2010). </a:t>
            </a:r>
            <a:r>
              <a:rPr lang="en-US" sz="1200" b="1" i="1" dirty="0" smtClean="0"/>
              <a:t>With One Voice 2010: America’s Adults and Teens Sound Off About Teen Pregnancy. </a:t>
            </a:r>
            <a:r>
              <a:rPr lang="en-US" sz="1200" b="1" dirty="0" smtClean="0"/>
              <a:t>Washington, DC: The National Campaign to Prevent Teen and Unplanned Pregnancy, p. 8. </a:t>
            </a:r>
            <a:r>
              <a:rPr lang="en-US" sz="1200" b="1" dirty="0" err="1" smtClean="0"/>
              <a:t>www.thenationalcampaign.org</a:t>
            </a:r>
            <a:r>
              <a:rPr lang="en-US" sz="1200" b="1" dirty="0" smtClean="0"/>
              <a:t>/national-data/2010-polling-data.aspx </a:t>
            </a:r>
          </a:p>
          <a:p>
            <a:pPr marL="0" indent="0">
              <a:buNone/>
            </a:pPr>
            <a:endParaRPr lang="en-US" sz="1200" b="1" dirty="0" smtClean="0"/>
          </a:p>
          <a:p>
            <a:pPr marL="0" indent="0">
              <a:buNone/>
            </a:pPr>
            <a:r>
              <a:rPr lang="en-US" sz="1200" b="1" dirty="0" smtClean="0"/>
              <a:t>4. Minnesota Student Survey Interagency Team: Minnesota Departments of Education, Health, Human Services, and Public Safety. (2010). </a:t>
            </a:r>
            <a:r>
              <a:rPr lang="en-US" sz="1200" b="1" i="1" dirty="0" smtClean="0"/>
              <a:t>Minnesota Student Survey</a:t>
            </a:r>
            <a:r>
              <a:rPr lang="en-US" sz="1200" b="1" dirty="0" smtClean="0"/>
              <a:t>. </a:t>
            </a:r>
            <a:r>
              <a:rPr lang="en-US" sz="1200" b="1" dirty="0" err="1" smtClean="0"/>
              <a:t>education.state.mn.us</a:t>
            </a:r>
            <a:r>
              <a:rPr lang="en-US" sz="1200" b="1" dirty="0" smtClean="0"/>
              <a:t>/</a:t>
            </a:r>
            <a:r>
              <a:rPr lang="en-US" sz="1200" b="1" dirty="0" err="1" smtClean="0"/>
              <a:t>mde</a:t>
            </a:r>
            <a:r>
              <a:rPr lang="en-US" sz="1200" b="1" dirty="0" smtClean="0"/>
              <a:t>/</a:t>
            </a:r>
            <a:r>
              <a:rPr lang="en-US" sz="1200" b="1" dirty="0" err="1" smtClean="0"/>
              <a:t>Learning_Support</a:t>
            </a:r>
            <a:r>
              <a:rPr lang="en-US" sz="1200" b="1" dirty="0" smtClean="0"/>
              <a:t>/</a:t>
            </a:r>
            <a:r>
              <a:rPr lang="en-US" sz="1200" b="1" dirty="0" err="1" smtClean="0"/>
              <a:t>Safe_and_Healthy_Learners</a:t>
            </a:r>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36</a:t>
            </a:fld>
            <a:endParaRPr lang="en-US"/>
          </a:p>
        </p:txBody>
      </p:sp>
    </p:spTree>
    <p:extLst>
      <p:ext uri="{BB962C8B-B14F-4D97-AF65-F5344CB8AC3E}">
        <p14:creationId xmlns:p14="http://schemas.microsoft.com/office/powerpoint/2010/main" val="1409850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t>5.  Janis Whitlock </a:t>
            </a:r>
            <a:r>
              <a:rPr lang="en-US" sz="1200" b="1" dirty="0" err="1" smtClean="0"/>
              <a:t>et.al</a:t>
            </a:r>
            <a:r>
              <a:rPr lang="en-US" sz="1200" b="1" dirty="0" smtClean="0"/>
              <a:t>., “Connectedness and Suicide Prevention in Adolescents:  Pathways &amp; Implications,” </a:t>
            </a:r>
            <a:r>
              <a:rPr lang="en-US" sz="1200" b="1" i="1" dirty="0" smtClean="0"/>
              <a:t>Suicide &amp; Life-Threatening Behavior</a:t>
            </a:r>
            <a:r>
              <a:rPr lang="en-US" sz="1200" b="1" dirty="0" smtClean="0"/>
              <a:t>, June2014, vol. 44, Issue 3, pp. 233-351.  Online version:  20 JAN 2014.  </a:t>
            </a:r>
          </a:p>
          <a:p>
            <a:pPr marL="0" indent="0">
              <a:buNone/>
            </a:pPr>
            <a:r>
              <a:rPr lang="en-US" sz="1200" b="1" dirty="0" smtClean="0"/>
              <a:t>DO:  10.1111/sltb.12071</a:t>
            </a:r>
          </a:p>
          <a:p>
            <a:pPr marL="0" indent="0">
              <a:buNone/>
            </a:pPr>
            <a:endParaRPr lang="en-US" sz="1200" dirty="0" smtClean="0"/>
          </a:p>
          <a:p>
            <a:pPr marL="0" indent="0">
              <a:buNone/>
            </a:pPr>
            <a:r>
              <a:rPr lang="en-US" sz="1200" b="1" dirty="0" smtClean="0"/>
              <a:t>6.. Centers for Disease Control and Prevention.  </a:t>
            </a:r>
            <a:r>
              <a:rPr lang="en-US" sz="1200" b="1" i="1" dirty="0" smtClean="0"/>
              <a:t>School Connectedness:  Strategies for Increasing Protective Factors Among Youth.  </a:t>
            </a:r>
            <a:r>
              <a:rPr lang="en-US" sz="1200" b="1" dirty="0" smtClean="0"/>
              <a:t>Atlanta, GC:  U.S. Department of Health and Human Services, 2009.</a:t>
            </a:r>
          </a:p>
          <a:p>
            <a:endParaRPr lang="en-US" dirty="0"/>
          </a:p>
        </p:txBody>
      </p:sp>
      <p:sp>
        <p:nvSpPr>
          <p:cNvPr id="4" name="Slide Number Placeholder 3"/>
          <p:cNvSpPr>
            <a:spLocks noGrp="1"/>
          </p:cNvSpPr>
          <p:nvPr>
            <p:ph type="sldNum" sz="quarter" idx="10"/>
          </p:nvPr>
        </p:nvSpPr>
        <p:spPr/>
        <p:txBody>
          <a:bodyPr/>
          <a:lstStyle/>
          <a:p>
            <a:fld id="{E3670FEF-E8C4-C74F-ACF1-0EE26399CD60}" type="slidenum">
              <a:rPr lang="en-US" smtClean="0"/>
              <a:t>37</a:t>
            </a:fld>
            <a:endParaRPr lang="en-US"/>
          </a:p>
        </p:txBody>
      </p:sp>
    </p:spTree>
    <p:extLst>
      <p:ext uri="{BB962C8B-B14F-4D97-AF65-F5344CB8AC3E}">
        <p14:creationId xmlns:p14="http://schemas.microsoft.com/office/powerpoint/2010/main" val="42352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Relationship with a Connection</a:t>
            </a:r>
          </a:p>
          <a:p>
            <a:endParaRPr lang="en-US" b="1" dirty="0" smtClean="0"/>
          </a:p>
          <a:p>
            <a:pPr marL="171450" indent="-171450">
              <a:lnSpc>
                <a:spcPct val="90000"/>
              </a:lnSpc>
              <a:spcBef>
                <a:spcPts val="0"/>
              </a:spcBef>
              <a:buFont typeface="Arial"/>
              <a:buChar char="•"/>
            </a:pPr>
            <a:r>
              <a:rPr lang="en-US" sz="1200" b="1" dirty="0" smtClean="0"/>
              <a:t>That red square in the middle is the point of contact, the connection between person “A” and person “B.”</a:t>
            </a:r>
          </a:p>
          <a:p>
            <a:pPr marL="171450" indent="-171450">
              <a:lnSpc>
                <a:spcPct val="90000"/>
              </a:lnSpc>
              <a:spcBef>
                <a:spcPts val="0"/>
              </a:spcBef>
              <a:buFont typeface="Arial"/>
              <a:buChar char="•"/>
            </a:pPr>
            <a:r>
              <a:rPr lang="en-US" sz="1200" b="1" dirty="0" smtClean="0"/>
              <a:t>Connections are actions – action that puts people in contact with each other. </a:t>
            </a:r>
          </a:p>
          <a:p>
            <a:pPr marL="171450" indent="-171450">
              <a:lnSpc>
                <a:spcPct val="90000"/>
              </a:lnSpc>
              <a:spcBef>
                <a:spcPts val="0"/>
              </a:spcBef>
              <a:buFont typeface="Arial"/>
              <a:buChar char="•"/>
            </a:pPr>
            <a:r>
              <a:rPr lang="en-US" sz="1200" b="1" dirty="0" smtClean="0"/>
              <a:t>Your boss texting you to come in on the weekend; talking with your son about his class before bedtime.</a:t>
            </a:r>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4</a:t>
            </a:fld>
            <a:endParaRPr lang="en-US"/>
          </a:p>
        </p:txBody>
      </p:sp>
    </p:spTree>
    <p:extLst>
      <p:ext uri="{BB962C8B-B14F-4D97-AF65-F5344CB8AC3E}">
        <p14:creationId xmlns:p14="http://schemas.microsoft.com/office/powerpoint/2010/main" val="146522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Engagement Pyramid</a:t>
            </a:r>
          </a:p>
          <a:p>
            <a:endParaRPr lang="en-US" b="1" dirty="0" smtClean="0"/>
          </a:p>
          <a:p>
            <a:pPr marL="228600" indent="-228600">
              <a:buAutoNum type="arabicPeriod"/>
            </a:pPr>
            <a:r>
              <a:rPr lang="en-US" b="1" dirty="0" smtClean="0"/>
              <a:t>Observing</a:t>
            </a:r>
          </a:p>
          <a:p>
            <a:pPr marL="228600" indent="-228600">
              <a:buAutoNum type="arabicPeriod"/>
            </a:pPr>
            <a:r>
              <a:rPr lang="en-US" b="1" dirty="0" smtClean="0"/>
              <a:t>Following </a:t>
            </a:r>
          </a:p>
          <a:p>
            <a:pPr marL="228600" indent="-228600">
              <a:buAutoNum type="arabicPeriod"/>
            </a:pPr>
            <a:r>
              <a:rPr lang="en-US" b="1" dirty="0" smtClean="0"/>
              <a:t>Endorsing</a:t>
            </a:r>
          </a:p>
          <a:p>
            <a:pPr marL="228600" indent="-228600">
              <a:buAutoNum type="arabicPeriod"/>
            </a:pPr>
            <a:r>
              <a:rPr lang="en-US" b="1" dirty="0" smtClean="0"/>
              <a:t>Contributing</a:t>
            </a:r>
          </a:p>
          <a:p>
            <a:pPr marL="228600" indent="-228600">
              <a:buAutoNum type="arabicPeriod"/>
            </a:pPr>
            <a:r>
              <a:rPr lang="en-US" b="1" dirty="0" smtClean="0"/>
              <a:t>Owning</a:t>
            </a:r>
          </a:p>
          <a:p>
            <a:pPr marL="228600" indent="-228600">
              <a:buAutoNum type="arabicPeriod"/>
            </a:pPr>
            <a:r>
              <a:rPr lang="en-US" b="1" dirty="0" smtClean="0"/>
              <a:t>Leading</a:t>
            </a:r>
          </a:p>
          <a:p>
            <a:pPr marL="0" indent="0">
              <a:buNone/>
            </a:pP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5</a:t>
            </a:fld>
            <a:endParaRPr lang="en-US"/>
          </a:p>
        </p:txBody>
      </p:sp>
    </p:spTree>
    <p:extLst>
      <p:ext uri="{BB962C8B-B14F-4D97-AF65-F5344CB8AC3E}">
        <p14:creationId xmlns:p14="http://schemas.microsoft.com/office/powerpoint/2010/main" val="165553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Engagement Pyramid</a:t>
            </a:r>
          </a:p>
          <a:p>
            <a:endParaRPr lang="en-US" b="1" dirty="0" smtClean="0"/>
          </a:p>
          <a:p>
            <a:r>
              <a:rPr lang="en-US" b="1" dirty="0" smtClean="0"/>
              <a:t>Level 1: Observing – sporadic, occasional conversation</a:t>
            </a:r>
          </a:p>
          <a:p>
            <a:r>
              <a:rPr lang="en-US" b="1" dirty="0" smtClean="0"/>
              <a:t>Level 2: Following – regular, sharing information</a:t>
            </a:r>
          </a:p>
          <a:p>
            <a:r>
              <a:rPr lang="en-US" b="1" dirty="0" smtClean="0"/>
              <a:t>Level 3: Endorsing –</a:t>
            </a:r>
            <a:r>
              <a:rPr lang="en-US" b="1" baseline="0" dirty="0" smtClean="0"/>
              <a:t> trust enough to seek approval</a:t>
            </a:r>
          </a:p>
          <a:p>
            <a:r>
              <a:rPr lang="en-US" b="1" baseline="0" dirty="0" smtClean="0"/>
              <a:t>Level 4: Contributing – committed to discuss and contribute through phone calls, emails, face-to-face meeting</a:t>
            </a:r>
          </a:p>
          <a:p>
            <a:r>
              <a:rPr lang="en-US" b="1" baseline="0" dirty="0" smtClean="0"/>
              <a:t>Level 5: Owning – regular, direct 2-way communication</a:t>
            </a:r>
          </a:p>
          <a:p>
            <a:r>
              <a:rPr lang="en-US" b="1" baseline="0" dirty="0" smtClean="0"/>
              <a:t>Level 6: Leading – communication initiated by the person who leads</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6</a:t>
            </a:fld>
            <a:endParaRPr lang="en-US"/>
          </a:p>
        </p:txBody>
      </p:sp>
    </p:spTree>
    <p:extLst>
      <p:ext uri="{BB962C8B-B14F-4D97-AF65-F5344CB8AC3E}">
        <p14:creationId xmlns:p14="http://schemas.microsoft.com/office/powerpoint/2010/main" val="279109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Benefits of Connectedness</a:t>
            </a: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7</a:t>
            </a:fld>
            <a:endParaRPr lang="en-US"/>
          </a:p>
        </p:txBody>
      </p:sp>
    </p:spTree>
    <p:extLst>
      <p:ext uri="{BB962C8B-B14F-4D97-AF65-F5344CB8AC3E}">
        <p14:creationId xmlns:p14="http://schemas.microsoft.com/office/powerpoint/2010/main" val="402393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Benefits of Connectedness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1" dirty="0" smtClean="0"/>
          </a:p>
          <a:p>
            <a:pPr marL="171450" indent="-171450">
              <a:buFont typeface="Arial"/>
              <a:buChar char="•"/>
            </a:pPr>
            <a:r>
              <a:rPr lang="en-US" sz="1200" b="1" dirty="0" smtClean="0"/>
              <a:t>Gives a sense of identity.</a:t>
            </a:r>
          </a:p>
          <a:p>
            <a:pPr marL="171450" indent="-171450">
              <a:buFont typeface="Arial"/>
              <a:buChar char="•"/>
            </a:pPr>
            <a:r>
              <a:rPr lang="en-US" sz="1200" b="1" dirty="0" smtClean="0"/>
              <a:t>Increases ability to love and be loved.</a:t>
            </a:r>
          </a:p>
          <a:p>
            <a:pPr marL="171450" indent="-171450">
              <a:buFont typeface="Arial"/>
              <a:buChar char="•"/>
            </a:pPr>
            <a:r>
              <a:rPr lang="en-US" sz="1200" b="1" dirty="0" smtClean="0"/>
              <a:t>Gives</a:t>
            </a:r>
            <a:r>
              <a:rPr lang="en-US" sz="1200" b="1" baseline="0" dirty="0" smtClean="0"/>
              <a:t> a h</a:t>
            </a:r>
            <a:r>
              <a:rPr lang="en-US" sz="1200" b="1" dirty="0" smtClean="0"/>
              <a:t>igh level of happiness.</a:t>
            </a:r>
          </a:p>
          <a:p>
            <a:pPr marL="171450" indent="-171450">
              <a:buFont typeface="Arial"/>
              <a:buChar char="•"/>
            </a:pPr>
            <a:r>
              <a:rPr lang="en-US" sz="1200" b="1" dirty="0" smtClean="0"/>
              <a:t>Provides</a:t>
            </a:r>
            <a:r>
              <a:rPr lang="en-US" sz="1200" b="1" baseline="0" dirty="0" smtClean="0"/>
              <a:t> v</a:t>
            </a:r>
            <a:r>
              <a:rPr lang="en-US" sz="1200" b="1" dirty="0" smtClean="0"/>
              <a:t>alidation of self-worth.</a:t>
            </a:r>
          </a:p>
          <a:p>
            <a:pPr marL="171450" indent="-171450">
              <a:buFont typeface="Arial"/>
              <a:buChar char="•"/>
            </a:pPr>
            <a:r>
              <a:rPr lang="en-US" sz="1200" b="1" dirty="0" smtClean="0"/>
              <a:t>Provides</a:t>
            </a:r>
            <a:r>
              <a:rPr lang="en-US" sz="1200" b="1" baseline="0" dirty="0" smtClean="0"/>
              <a:t> a</a:t>
            </a:r>
            <a:r>
              <a:rPr lang="en-US" sz="1200" b="1" dirty="0" smtClean="0"/>
              <a:t> source of help in times of trouble.</a:t>
            </a:r>
          </a:p>
          <a:p>
            <a:pPr marL="171450" indent="-171450">
              <a:buFont typeface="Arial"/>
              <a:buChar char="•"/>
            </a:pPr>
            <a:r>
              <a:rPr lang="en-US" sz="1200" b="1" dirty="0" smtClean="0"/>
              <a:t>Enriches</a:t>
            </a:r>
            <a:r>
              <a:rPr lang="en-US" sz="1200" b="1" baseline="0" dirty="0" smtClean="0"/>
              <a:t> a </a:t>
            </a:r>
            <a:r>
              <a:rPr lang="en-US" sz="1200" b="1" dirty="0" smtClean="0"/>
              <a:t>diversity of ideas and influences to help us grow and learn.</a:t>
            </a: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fld id="{E3670FEF-E8C4-C74F-ACF1-0EE26399CD60}" type="slidenum">
              <a:rPr lang="en-US" smtClean="0"/>
              <a:t>8</a:t>
            </a:fld>
            <a:endParaRPr lang="en-US"/>
          </a:p>
        </p:txBody>
      </p:sp>
    </p:spTree>
    <p:extLst>
      <p:ext uri="{BB962C8B-B14F-4D97-AF65-F5344CB8AC3E}">
        <p14:creationId xmlns:p14="http://schemas.microsoft.com/office/powerpoint/2010/main" val="2758472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Research</a:t>
            </a:r>
            <a:r>
              <a:rPr lang="en-US" b="1" baseline="0" dirty="0" smtClean="0"/>
              <a:t> Findings of Connected People</a:t>
            </a:r>
          </a:p>
          <a:p>
            <a:endParaRPr lang="en-US" b="1" baseline="0" dirty="0" smtClean="0"/>
          </a:p>
          <a:p>
            <a:pPr marL="171450" indent="-171450">
              <a:buFont typeface="Wingdings" charset="2"/>
              <a:buChar char="ü"/>
            </a:pPr>
            <a:r>
              <a:rPr lang="en-US" b="1" baseline="0" dirty="0" smtClean="0"/>
              <a:t>HEALTHY</a:t>
            </a:r>
          </a:p>
          <a:p>
            <a:pPr marL="171450" indent="-171450">
              <a:buFont typeface="Wingdings" charset="2"/>
              <a:buChar char="ü"/>
            </a:pPr>
            <a:r>
              <a:rPr lang="en-US" b="1" baseline="0" dirty="0" smtClean="0"/>
              <a:t>SAFE</a:t>
            </a:r>
          </a:p>
          <a:p>
            <a:pPr marL="171450" indent="-171450">
              <a:buFont typeface="Wingdings" charset="2"/>
              <a:buChar char="ü"/>
            </a:pPr>
            <a:r>
              <a:rPr lang="en-US" b="1" baseline="0" dirty="0" smtClean="0"/>
              <a:t>ENGAGED</a:t>
            </a:r>
          </a:p>
          <a:p>
            <a:pPr marL="171450" indent="-171450">
              <a:buFont typeface="Wingdings" charset="2"/>
              <a:buChar char="ü"/>
            </a:pPr>
            <a:r>
              <a:rPr lang="en-US" b="1" baseline="0" dirty="0" smtClean="0"/>
              <a:t>SUPPORTED</a:t>
            </a:r>
          </a:p>
          <a:p>
            <a:pPr marL="171450" indent="-171450">
              <a:buFont typeface="Wingdings" charset="2"/>
              <a:buChar char="ü"/>
            </a:pPr>
            <a:r>
              <a:rPr lang="en-US" b="1" baseline="0" dirty="0" smtClean="0"/>
              <a:t>CHALLENGED</a:t>
            </a:r>
          </a:p>
          <a:p>
            <a:pPr marL="171450" indent="-171450">
              <a:buFont typeface="Wingdings" charset="2"/>
              <a:buChar char="ü"/>
            </a:pPr>
            <a:endParaRPr lang="en-US" b="1" baseline="0" dirty="0" smtClean="0"/>
          </a:p>
        </p:txBody>
      </p:sp>
      <p:sp>
        <p:nvSpPr>
          <p:cNvPr id="4" name="Slide Number Placeholder 3"/>
          <p:cNvSpPr>
            <a:spLocks noGrp="1"/>
          </p:cNvSpPr>
          <p:nvPr>
            <p:ph type="sldNum" sz="quarter" idx="10"/>
          </p:nvPr>
        </p:nvSpPr>
        <p:spPr/>
        <p:txBody>
          <a:bodyPr/>
          <a:lstStyle/>
          <a:p>
            <a:fld id="{E3670FEF-E8C4-C74F-ACF1-0EE26399CD60}" type="slidenum">
              <a:rPr lang="en-US" smtClean="0"/>
              <a:t>9</a:t>
            </a:fld>
            <a:endParaRPr lang="en-US"/>
          </a:p>
        </p:txBody>
      </p:sp>
    </p:spTree>
    <p:extLst>
      <p:ext uri="{BB962C8B-B14F-4D97-AF65-F5344CB8AC3E}">
        <p14:creationId xmlns:p14="http://schemas.microsoft.com/office/powerpoint/2010/main" val="1984585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8/8/17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8/8/17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8/8/17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8/8/17</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277113"/>
            <a:ext cx="9144000" cy="5714999"/>
          </a:xfrm>
          <a:prstGeom prst="rect">
            <a:avLst/>
          </a:prstGeom>
        </p:spPr>
      </p:pic>
      <p:sp>
        <p:nvSpPr>
          <p:cNvPr id="8" name="Title 7"/>
          <p:cNvSpPr>
            <a:spLocks noGrp="1"/>
          </p:cNvSpPr>
          <p:nvPr>
            <p:ph type="title"/>
          </p:nvPr>
        </p:nvSpPr>
        <p:spPr>
          <a:xfrm>
            <a:off x="453571" y="181429"/>
            <a:ext cx="8327572" cy="1095684"/>
          </a:xfrm>
          <a:effectLst>
            <a:outerShdw blurRad="50800" dist="38100" dir="13500000" algn="br" rotWithShape="0">
              <a:prstClr val="black">
                <a:alpha val="40000"/>
              </a:prstClr>
            </a:outerShdw>
          </a:effectLst>
        </p:spPr>
        <p:txBody>
          <a:bodyPr>
            <a:normAutofit/>
          </a:bodyPr>
          <a:lstStyle/>
          <a:p>
            <a:r>
              <a:rPr lang="en-US" sz="4800" b="1" dirty="0" smtClean="0">
                <a:solidFill>
                  <a:schemeClr val="bg1"/>
                </a:solidFill>
                <a:effectLst>
                  <a:outerShdw blurRad="50800" dist="76200" dir="13500000" algn="br" rotWithShape="0">
                    <a:prstClr val="black">
                      <a:alpha val="40000"/>
                    </a:prstClr>
                  </a:outerShdw>
                </a:effectLst>
              </a:rPr>
              <a:t>WIRED FOR CONNECTEDNESS</a:t>
            </a:r>
            <a:endParaRPr lang="en-US" sz="4800" b="1" dirty="0">
              <a:solidFill>
                <a:schemeClr val="bg1"/>
              </a:solidFill>
              <a:effectLst>
                <a:outerShdw blurRad="50800" dist="76200" dir="13500000" algn="br" rotWithShape="0">
                  <a:prstClr val="black">
                    <a:alpha val="40000"/>
                  </a:prstClr>
                </a:outerShdw>
              </a:effectLst>
            </a:endParaRPr>
          </a:p>
        </p:txBody>
      </p:sp>
      <p:sp>
        <p:nvSpPr>
          <p:cNvPr id="9" name="TextBox 8"/>
          <p:cNvSpPr txBox="1"/>
          <p:nvPr/>
        </p:nvSpPr>
        <p:spPr>
          <a:xfrm>
            <a:off x="943429" y="5823857"/>
            <a:ext cx="3307065" cy="830997"/>
          </a:xfrm>
          <a:prstGeom prst="rect">
            <a:avLst/>
          </a:prstGeom>
          <a:noFill/>
        </p:spPr>
        <p:txBody>
          <a:bodyPr wrap="none" rtlCol="0">
            <a:spAutoFit/>
          </a:bodyPr>
          <a:lstStyle/>
          <a:p>
            <a:r>
              <a:rPr lang="en-US" sz="2400" b="1" dirty="0" smtClean="0">
                <a:solidFill>
                  <a:srgbClr val="0000FF"/>
                </a:solidFill>
              </a:rPr>
              <a:t>Linda Mei Lin Koh</a:t>
            </a:r>
          </a:p>
          <a:p>
            <a:r>
              <a:rPr lang="en-US" sz="2400" b="1" dirty="0" smtClean="0">
                <a:solidFill>
                  <a:srgbClr val="0000FF"/>
                </a:solidFill>
              </a:rPr>
              <a:t>GC Children’s Ministries</a:t>
            </a:r>
            <a:endParaRPr lang="en-US" sz="2400" b="1" dirty="0">
              <a:solidFill>
                <a:srgbClr val="0000FF"/>
              </a:solidFill>
            </a:endParaRPr>
          </a:p>
        </p:txBody>
      </p:sp>
    </p:spTree>
    <p:extLst>
      <p:ext uri="{BB962C8B-B14F-4D97-AF65-F5344CB8AC3E}">
        <p14:creationId xmlns:p14="http://schemas.microsoft.com/office/powerpoint/2010/main" val="4275792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8504" y="617742"/>
            <a:ext cx="8277224" cy="4415937"/>
          </a:xfrm>
          <a:prstGeom prst="rect">
            <a:avLst/>
          </a:prstGeom>
          <a:ln>
            <a:noFill/>
          </a:ln>
          <a:effectLst>
            <a:softEdge rad="112500"/>
          </a:effectLst>
        </p:spPr>
      </p:pic>
      <p:pic>
        <p:nvPicPr>
          <p:cNvPr id="9" name="Picture 8"/>
          <p:cNvPicPr>
            <a:picLocks noChangeAspect="1"/>
          </p:cNvPicPr>
          <p:nvPr/>
        </p:nvPicPr>
        <p:blipFill rotWithShape="1">
          <a:blip r:embed="rId4"/>
          <a:srcRect l="6422" t="8314" r="10885" b="10060"/>
          <a:stretch/>
        </p:blipFill>
        <p:spPr>
          <a:xfrm rot="21026557">
            <a:off x="6191377" y="805424"/>
            <a:ext cx="2514326" cy="3033330"/>
          </a:xfrm>
          <a:prstGeom prst="ellipse">
            <a:avLst/>
          </a:prstGeom>
          <a:ln>
            <a:noFill/>
          </a:ln>
          <a:effectLst>
            <a:softEdge rad="112500"/>
          </a:effectLst>
        </p:spPr>
      </p:pic>
      <p:sp>
        <p:nvSpPr>
          <p:cNvPr id="11" name="Title 10"/>
          <p:cNvSpPr>
            <a:spLocks noGrp="1"/>
          </p:cNvSpPr>
          <p:nvPr>
            <p:ph type="title"/>
          </p:nvPr>
        </p:nvSpPr>
        <p:spPr>
          <a:xfrm>
            <a:off x="146452" y="5276228"/>
            <a:ext cx="8901327" cy="1320164"/>
          </a:xfrm>
        </p:spPr>
        <p:txBody>
          <a:bodyPr>
            <a:noAutofit/>
          </a:bodyPr>
          <a:lstStyle/>
          <a:p>
            <a:pPr>
              <a:lnSpc>
                <a:spcPct val="90000"/>
              </a:lnSpc>
            </a:pPr>
            <a:r>
              <a:rPr lang="en-US" sz="6000" b="1" dirty="0" smtClean="0">
                <a:solidFill>
                  <a:srgbClr val="0000FF"/>
                </a:solidFill>
                <a:latin typeface="Arial Rounded MT Bold"/>
                <a:cs typeface="Arial Rounded MT Bold"/>
              </a:rPr>
              <a:t>I. Connecting with God </a:t>
            </a:r>
            <a:endParaRPr lang="en-US" sz="6000" b="1" dirty="0">
              <a:solidFill>
                <a:srgbClr val="0000FF"/>
              </a:solidFill>
              <a:latin typeface="Arial Rounded MT Bold"/>
              <a:cs typeface="Arial Rounded MT Bold"/>
            </a:endParaRPr>
          </a:p>
        </p:txBody>
      </p:sp>
    </p:spTree>
    <p:extLst>
      <p:ext uri="{BB962C8B-B14F-4D97-AF65-F5344CB8AC3E}">
        <p14:creationId xmlns:p14="http://schemas.microsoft.com/office/powerpoint/2010/main" val="11918766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2109" y="403642"/>
            <a:ext cx="8229600" cy="1137775"/>
          </a:xfrm>
          <a:effectLst>
            <a:outerShdw blurRad="50800" dist="38100" dir="13500000" algn="br" rotWithShape="0">
              <a:prstClr val="black">
                <a:alpha val="40000"/>
              </a:prstClr>
            </a:outerShdw>
          </a:effectLst>
        </p:spPr>
        <p:txBody>
          <a:bodyPr>
            <a:noAutofit/>
          </a:bodyPr>
          <a:lstStyle/>
          <a:p>
            <a:r>
              <a:rPr lang="en-US" b="1" dirty="0" smtClean="0">
                <a:effectLst>
                  <a:outerShdw blurRad="50800" dist="76200" dir="13500000" algn="br" rotWithShape="0">
                    <a:prstClr val="black">
                      <a:alpha val="40000"/>
                    </a:prstClr>
                  </a:outerShdw>
                </a:effectLst>
                <a:latin typeface="Arial Rounded MT Bold" charset="0"/>
                <a:ea typeface="Arial Rounded MT Bold" charset="0"/>
                <a:cs typeface="Arial Rounded MT Bold" charset="0"/>
              </a:rPr>
              <a:t>How to Stay Connected with God</a:t>
            </a:r>
            <a:endParaRPr lang="en-US" b="1" dirty="0">
              <a:effectLst>
                <a:outerShdw blurRad="50800" dist="76200" dir="13500000" algn="br" rotWithShape="0">
                  <a:prstClr val="black">
                    <a:alpha val="40000"/>
                  </a:prstClr>
                </a:outerShdw>
              </a:effectLst>
              <a:latin typeface="Arial Rounded MT Bold" charset="0"/>
              <a:ea typeface="Arial Rounded MT Bold" charset="0"/>
              <a:cs typeface="Arial Rounded MT Bold" charset="0"/>
            </a:endParaRPr>
          </a:p>
        </p:txBody>
      </p:sp>
      <p:sp>
        <p:nvSpPr>
          <p:cNvPr id="2" name="Content Placeholder 1"/>
          <p:cNvSpPr>
            <a:spLocks noGrp="1"/>
          </p:cNvSpPr>
          <p:nvPr>
            <p:ph sz="quarter" idx="13"/>
          </p:nvPr>
        </p:nvSpPr>
        <p:spPr>
          <a:xfrm>
            <a:off x="4453893" y="1852041"/>
            <a:ext cx="4578890" cy="3447288"/>
          </a:xfrm>
        </p:spPr>
        <p:txBody>
          <a:bodyPr>
            <a:noAutofit/>
          </a:bodyPr>
          <a:lstStyle/>
          <a:p>
            <a:pPr>
              <a:spcBef>
                <a:spcPts val="0"/>
              </a:spcBef>
            </a:pPr>
            <a:r>
              <a:rPr lang="en-US" sz="4000" b="1" dirty="0" smtClean="0"/>
              <a:t>Reading and  studying the  </a:t>
            </a:r>
            <a:r>
              <a:rPr lang="en-US" sz="4000" b="1" dirty="0" smtClean="0"/>
              <a:t>bible daily.</a:t>
            </a:r>
          </a:p>
          <a:p>
            <a:pPr>
              <a:spcBef>
                <a:spcPts val="0"/>
              </a:spcBef>
            </a:pPr>
            <a:r>
              <a:rPr lang="en-US" sz="4000" b="1" dirty="0" smtClean="0"/>
              <a:t>Praying daily</a:t>
            </a:r>
            <a:r>
              <a:rPr lang="en-US" sz="4000" b="1" dirty="0"/>
              <a:t> </a:t>
            </a:r>
            <a:r>
              <a:rPr lang="en-US" sz="4000" b="1" dirty="0" smtClean="0"/>
              <a:t>and</a:t>
            </a:r>
            <a:r>
              <a:rPr lang="en-US" sz="4000" b="1" dirty="0" smtClean="0"/>
              <a:t> listening </a:t>
            </a:r>
            <a:r>
              <a:rPr lang="en-US" sz="4000" b="1" dirty="0"/>
              <a:t>for His answers. </a:t>
            </a:r>
            <a:endParaRPr lang="en-US" sz="4000" b="1" dirty="0" smtClean="0"/>
          </a:p>
          <a:p>
            <a:pPr>
              <a:spcBef>
                <a:spcPts val="0"/>
              </a:spcBef>
            </a:pPr>
            <a:r>
              <a:rPr lang="en-US" sz="4000" b="1" dirty="0" smtClean="0"/>
              <a:t>Be involved in church.</a:t>
            </a:r>
            <a:endParaRPr lang="en-US" sz="3600" b="1" dirty="0" smtClean="0"/>
          </a:p>
          <a:p>
            <a:pPr>
              <a:spcBef>
                <a:spcPts val="0"/>
              </a:spcBef>
            </a:pPr>
            <a:endParaRPr lang="en-US" sz="3600" b="1" dirty="0"/>
          </a:p>
        </p:txBody>
      </p:sp>
      <p:pic>
        <p:nvPicPr>
          <p:cNvPr id="4" name="Picture 3"/>
          <p:cNvPicPr>
            <a:picLocks noChangeAspect="1"/>
          </p:cNvPicPr>
          <p:nvPr/>
        </p:nvPicPr>
        <p:blipFill>
          <a:blip r:embed="rId3"/>
          <a:stretch>
            <a:fillRect/>
          </a:stretch>
        </p:blipFill>
        <p:spPr>
          <a:xfrm>
            <a:off x="224975" y="2296178"/>
            <a:ext cx="4033516" cy="3576254"/>
          </a:xfrm>
          <a:prstGeom prst="rect">
            <a:avLst/>
          </a:prstGeom>
        </p:spPr>
      </p:pic>
    </p:spTree>
    <p:extLst>
      <p:ext uri="{BB962C8B-B14F-4D97-AF65-F5344CB8AC3E}">
        <p14:creationId xmlns:p14="http://schemas.microsoft.com/office/powerpoint/2010/main" val="9976445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8971" y="4077992"/>
            <a:ext cx="8512629" cy="2455278"/>
          </a:xfrm>
        </p:spPr>
        <p:txBody>
          <a:bodyPr>
            <a:noAutofit/>
          </a:bodyPr>
          <a:lstStyle/>
          <a:p>
            <a:pPr>
              <a:spcBef>
                <a:spcPts val="0"/>
              </a:spcBef>
            </a:pPr>
            <a:r>
              <a:rPr lang="en-US" sz="4000" b="1" dirty="0"/>
              <a:t>Spend time with other Christians who love Jesus. </a:t>
            </a:r>
            <a:endParaRPr lang="en-US" sz="4000" b="1" dirty="0" smtClean="0"/>
          </a:p>
          <a:p>
            <a:pPr>
              <a:spcBef>
                <a:spcPts val="0"/>
              </a:spcBef>
            </a:pPr>
            <a:r>
              <a:rPr lang="en-US" sz="4000" b="1" dirty="0" smtClean="0"/>
              <a:t>Serve people in </a:t>
            </a:r>
            <a:r>
              <a:rPr lang="en-US" sz="4000" b="1" dirty="0"/>
              <a:t>the </a:t>
            </a:r>
            <a:r>
              <a:rPr lang="en-US" sz="4000" b="1" dirty="0" smtClean="0"/>
              <a:t>church and in the community. </a:t>
            </a:r>
            <a:endParaRPr lang="en-US" sz="4000" b="1" dirty="0"/>
          </a:p>
          <a:p>
            <a:pPr>
              <a:spcBef>
                <a:spcPts val="0"/>
              </a:spcBef>
            </a:pPr>
            <a:endParaRPr lang="en-US" sz="3600" b="1" dirty="0"/>
          </a:p>
        </p:txBody>
      </p:sp>
      <p:pic>
        <p:nvPicPr>
          <p:cNvPr id="4" name="Picture 3"/>
          <p:cNvPicPr>
            <a:picLocks noChangeAspect="1"/>
          </p:cNvPicPr>
          <p:nvPr/>
        </p:nvPicPr>
        <p:blipFill>
          <a:blip r:embed="rId3"/>
          <a:stretch>
            <a:fillRect/>
          </a:stretch>
        </p:blipFill>
        <p:spPr>
          <a:xfrm rot="21272636">
            <a:off x="457200" y="475184"/>
            <a:ext cx="4598715" cy="3036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a:stretch>
            <a:fillRect/>
          </a:stretch>
        </p:blipFill>
        <p:spPr>
          <a:xfrm rot="718779">
            <a:off x="4660752" y="521968"/>
            <a:ext cx="4624576" cy="3451022"/>
          </a:xfrm>
          <a:prstGeom prst="ellipse">
            <a:avLst/>
          </a:prstGeom>
          <a:ln w="38100" cap="rnd" cmpd="sng">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2022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9251"/>
          <a:stretch/>
        </p:blipFill>
        <p:spPr>
          <a:xfrm>
            <a:off x="370115" y="732824"/>
            <a:ext cx="8425542" cy="5493805"/>
          </a:xfrm>
          <a:prstGeom prst="rect">
            <a:avLst/>
          </a:prstGeom>
          <a:ln>
            <a:noFill/>
          </a:ln>
          <a:effectLst>
            <a:softEdge rad="112500"/>
          </a:effectLst>
        </p:spPr>
      </p:pic>
    </p:spTree>
    <p:extLst>
      <p:ext uri="{BB962C8B-B14F-4D97-AF65-F5344CB8AC3E}">
        <p14:creationId xmlns:p14="http://schemas.microsoft.com/office/powerpoint/2010/main" val="5592935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706" y="348866"/>
            <a:ext cx="7128786" cy="3877080"/>
          </a:xfrm>
          <a:prstGeom prst="rect">
            <a:avLst/>
          </a:prstGeom>
          <a:ln>
            <a:noFill/>
          </a:ln>
          <a:effectLst>
            <a:softEdge rad="112500"/>
          </a:effectLst>
        </p:spPr>
      </p:pic>
      <p:sp>
        <p:nvSpPr>
          <p:cNvPr id="11" name="Title 10"/>
          <p:cNvSpPr>
            <a:spLocks noGrp="1"/>
          </p:cNvSpPr>
          <p:nvPr>
            <p:ph type="title"/>
          </p:nvPr>
        </p:nvSpPr>
        <p:spPr>
          <a:xfrm>
            <a:off x="956400" y="4790956"/>
            <a:ext cx="7258092" cy="1252728"/>
          </a:xfrm>
          <a:effectLst/>
        </p:spPr>
        <p:txBody>
          <a:bodyPr>
            <a:noAutofit/>
          </a:bodyPr>
          <a:lstStyle/>
          <a:p>
            <a:pPr>
              <a:lnSpc>
                <a:spcPct val="90000"/>
              </a:lnSpc>
            </a:pPr>
            <a:r>
              <a:rPr lang="en-US" sz="6000" b="1" dirty="0" smtClean="0">
                <a:solidFill>
                  <a:srgbClr val="0000FF"/>
                </a:solidFill>
                <a:latin typeface="Arial Rounded MT Bold"/>
                <a:cs typeface="Arial Rounded MT Bold"/>
              </a:rPr>
              <a:t>II. Connecting </a:t>
            </a:r>
            <a:r>
              <a:rPr lang="en-US" sz="6000" b="1" dirty="0">
                <a:solidFill>
                  <a:srgbClr val="0000FF"/>
                </a:solidFill>
                <a:latin typeface="Arial Rounded MT Bold"/>
                <a:cs typeface="Arial Rounded MT Bold"/>
              </a:rPr>
              <a:t>w</a:t>
            </a:r>
            <a:r>
              <a:rPr lang="en-US" sz="6000" b="1" dirty="0" smtClean="0">
                <a:solidFill>
                  <a:srgbClr val="0000FF"/>
                </a:solidFill>
                <a:latin typeface="Arial Rounded MT Bold"/>
                <a:cs typeface="Arial Rounded MT Bold"/>
              </a:rPr>
              <a:t>ith Your Children &amp; Teens</a:t>
            </a:r>
            <a:endParaRPr lang="en-US" sz="6000" b="1" dirty="0">
              <a:solidFill>
                <a:srgbClr val="0000FF"/>
              </a:solidFill>
              <a:latin typeface="Arial Rounded MT Bold"/>
              <a:cs typeface="Arial Rounded MT Bold"/>
            </a:endParaRPr>
          </a:p>
        </p:txBody>
      </p:sp>
    </p:spTree>
    <p:extLst>
      <p:ext uri="{BB962C8B-B14F-4D97-AF65-F5344CB8AC3E}">
        <p14:creationId xmlns:p14="http://schemas.microsoft.com/office/powerpoint/2010/main" val="1113929946"/>
      </p:ext>
    </p:extLst>
  </p:cSld>
  <p:clrMapOvr>
    <a:masterClrMapping/>
  </p:clrMapOvr>
  <mc:AlternateContent xmlns:mc="http://schemas.openxmlformats.org/markup-compatibility/2006" xmlns:p14="http://schemas.microsoft.com/office/powerpoint/2010/main">
    <mc:Choice Requires="p14">
      <p:transition spd="slow" p14:dur="11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942" y="2700908"/>
            <a:ext cx="9194333" cy="3915612"/>
          </a:xfrm>
        </p:spPr>
        <p:txBody>
          <a:bodyPr>
            <a:noAutofit/>
          </a:bodyPr>
          <a:lstStyle/>
          <a:p>
            <a:pPr marL="0" indent="0">
              <a:spcBef>
                <a:spcPts val="0"/>
              </a:spcBef>
              <a:buNone/>
            </a:pPr>
            <a:r>
              <a:rPr lang="en-US" sz="4000" b="1" dirty="0" smtClean="0">
                <a:latin typeface="Lucida Calligraphy"/>
                <a:cs typeface="Lucida Calligraphy"/>
              </a:rPr>
              <a:t>“Let parents become acquainted with their children seeking to understand their tastes and dispositions, entering into their feelings, and drawing out what is in their hearts.”</a:t>
            </a:r>
            <a:endParaRPr lang="en-US" sz="4000" b="1" dirty="0">
              <a:latin typeface="Lucida Calligraphy"/>
              <a:cs typeface="Lucida Calligraphy"/>
            </a:endParaRPr>
          </a:p>
        </p:txBody>
      </p:sp>
      <p:sp>
        <p:nvSpPr>
          <p:cNvPr id="3" name="Title 2"/>
          <p:cNvSpPr>
            <a:spLocks noGrp="1"/>
          </p:cNvSpPr>
          <p:nvPr>
            <p:ph type="title"/>
          </p:nvPr>
        </p:nvSpPr>
        <p:spPr>
          <a:xfrm>
            <a:off x="174942" y="338328"/>
            <a:ext cx="5774294" cy="1252728"/>
          </a:xfrm>
          <a:effectLst>
            <a:outerShdw blurRad="50800" dist="38100" dir="13500000" algn="br" rotWithShape="0">
              <a:prstClr val="black">
                <a:alpha val="40000"/>
              </a:prstClr>
            </a:outerShdw>
          </a:effectLst>
        </p:spPr>
        <p:txBody>
          <a:bodyPr>
            <a:noAutofit/>
          </a:bodyPr>
          <a:lstStyle/>
          <a:p>
            <a:pPr>
              <a:lnSpc>
                <a:spcPct val="90000"/>
              </a:lnSpc>
            </a:pPr>
            <a:r>
              <a:rPr lang="en-US" b="1" dirty="0" smtClean="0"/>
              <a:t>Ellen White, </a:t>
            </a:r>
            <a:r>
              <a:rPr lang="en-US" b="1" i="1" dirty="0" smtClean="0"/>
              <a:t>Adventist Home, p. 193</a:t>
            </a:r>
            <a:endParaRPr lang="en-US" b="1" dirty="0"/>
          </a:p>
        </p:txBody>
      </p:sp>
      <p:pic>
        <p:nvPicPr>
          <p:cNvPr id="4" name="Picture 3"/>
          <p:cNvPicPr>
            <a:picLocks noChangeAspect="1"/>
          </p:cNvPicPr>
          <p:nvPr/>
        </p:nvPicPr>
        <p:blipFill>
          <a:blip r:embed="rId3"/>
          <a:stretch>
            <a:fillRect/>
          </a:stretch>
        </p:blipFill>
        <p:spPr>
          <a:xfrm>
            <a:off x="5949236" y="338328"/>
            <a:ext cx="2912506" cy="2178460"/>
          </a:xfrm>
          <a:prstGeom prst="rect">
            <a:avLst/>
          </a:prstGeom>
          <a:ln>
            <a:noFill/>
          </a:ln>
          <a:effectLst>
            <a:softEdge rad="112500"/>
          </a:effectLst>
        </p:spPr>
      </p:pic>
    </p:spTree>
    <p:extLst>
      <p:ext uri="{BB962C8B-B14F-4D97-AF65-F5344CB8AC3E}">
        <p14:creationId xmlns:p14="http://schemas.microsoft.com/office/powerpoint/2010/main" val="34380478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4353" y="2716589"/>
            <a:ext cx="8085255" cy="3450696"/>
          </a:xfrm>
        </p:spPr>
        <p:txBody>
          <a:bodyPr>
            <a:noAutofit/>
          </a:bodyPr>
          <a:lstStyle/>
          <a:p>
            <a:pPr marL="0" indent="0">
              <a:spcBef>
                <a:spcPts val="0"/>
              </a:spcBef>
              <a:buNone/>
            </a:pPr>
            <a:r>
              <a:rPr lang="en-US" sz="4800" b="1" dirty="0" smtClean="0">
                <a:latin typeface="Apple Chancery"/>
                <a:cs typeface="Apple Chancery"/>
              </a:rPr>
              <a:t>“Let </a:t>
            </a:r>
            <a:r>
              <a:rPr lang="en-US" sz="4800" b="1" dirty="0">
                <a:latin typeface="Apple Chancery"/>
                <a:cs typeface="Apple Chancery"/>
              </a:rPr>
              <a:t>parents and children bear this in mind every day, relating themselves to one another as members of the family of God. </a:t>
            </a:r>
            <a:r>
              <a:rPr lang="en-US" sz="4800" b="1" dirty="0" smtClean="0">
                <a:latin typeface="Apple Chancery"/>
                <a:cs typeface="Apple Chancery"/>
              </a:rPr>
              <a:t>.”</a:t>
            </a:r>
            <a:endParaRPr lang="en-US" sz="4800" b="1" dirty="0">
              <a:latin typeface="Apple Chancery"/>
              <a:cs typeface="Apple Chancery"/>
            </a:endParaRPr>
          </a:p>
        </p:txBody>
      </p:sp>
      <p:sp>
        <p:nvSpPr>
          <p:cNvPr id="3" name="Title 2"/>
          <p:cNvSpPr>
            <a:spLocks noGrp="1"/>
          </p:cNvSpPr>
          <p:nvPr>
            <p:ph type="title"/>
          </p:nvPr>
        </p:nvSpPr>
        <p:spPr>
          <a:xfrm>
            <a:off x="906779" y="424596"/>
            <a:ext cx="5258535" cy="1252728"/>
          </a:xfrm>
          <a:effectLst>
            <a:outerShdw blurRad="50800" dist="38100" dir="13500000" algn="br" rotWithShape="0">
              <a:prstClr val="black">
                <a:alpha val="40000"/>
              </a:prstClr>
            </a:outerShdw>
          </a:effectLst>
        </p:spPr>
        <p:txBody>
          <a:bodyPr>
            <a:noAutofit/>
          </a:bodyPr>
          <a:lstStyle/>
          <a:p>
            <a:pPr>
              <a:lnSpc>
                <a:spcPct val="90000"/>
              </a:lnSpc>
            </a:pPr>
            <a:r>
              <a:rPr lang="en-US" sz="5400" b="1" dirty="0" smtClean="0">
                <a:effectLst>
                  <a:outerShdw blurRad="50800" dist="76200" dir="13500000" algn="br" rotWithShape="0">
                    <a:prstClr val="black">
                      <a:alpha val="40000"/>
                    </a:prstClr>
                  </a:outerShdw>
                </a:effectLst>
              </a:rPr>
              <a:t>Adventist Home, p. 17</a:t>
            </a:r>
            <a:endParaRPr lang="en-US" sz="5400" b="1" dirty="0">
              <a:effectLst>
                <a:outerShdw blurRad="50800" dist="76200" dir="13500000" algn="br" rotWithShape="0">
                  <a:prstClr val="black">
                    <a:alpha val="40000"/>
                  </a:prstClr>
                </a:outerShdw>
              </a:effectLst>
            </a:endParaRPr>
          </a:p>
        </p:txBody>
      </p:sp>
      <p:pic>
        <p:nvPicPr>
          <p:cNvPr id="4" name="Picture 3"/>
          <p:cNvPicPr>
            <a:picLocks noChangeAspect="1"/>
          </p:cNvPicPr>
          <p:nvPr/>
        </p:nvPicPr>
        <p:blipFill>
          <a:blip r:embed="rId3"/>
          <a:stretch>
            <a:fillRect/>
          </a:stretch>
        </p:blipFill>
        <p:spPr>
          <a:xfrm rot="470156">
            <a:off x="6302058" y="335493"/>
            <a:ext cx="2518520" cy="2178460"/>
          </a:xfrm>
          <a:prstGeom prst="ellipse">
            <a:avLst/>
          </a:prstGeom>
          <a:ln>
            <a:noFill/>
          </a:ln>
          <a:effectLst>
            <a:softEdge rad="112500"/>
          </a:effectLst>
        </p:spPr>
      </p:pic>
    </p:spTree>
    <p:extLst>
      <p:ext uri="{BB962C8B-B14F-4D97-AF65-F5344CB8AC3E}">
        <p14:creationId xmlns:p14="http://schemas.microsoft.com/office/powerpoint/2010/main" val="3511644958"/>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3239589"/>
            <a:ext cx="9379131" cy="3618411"/>
          </a:xfrm>
        </p:spPr>
        <p:txBody>
          <a:bodyPr>
            <a:noAutofit/>
          </a:bodyPr>
          <a:lstStyle/>
          <a:p>
            <a:pPr>
              <a:spcBef>
                <a:spcPts val="0"/>
              </a:spcBef>
            </a:pPr>
            <a:r>
              <a:rPr lang="en-US" sz="3600" b="1" dirty="0"/>
              <a:t>The subjective experience of </a:t>
            </a:r>
            <a:r>
              <a:rPr lang="en-US" sz="3600" b="1" dirty="0" smtClean="0">
                <a:solidFill>
                  <a:srgbClr val="FF0000"/>
                </a:solidFill>
              </a:rPr>
              <a:t>belonging </a:t>
            </a:r>
            <a:r>
              <a:rPr lang="en-US" sz="3600" b="1" dirty="0"/>
              <a:t>and </a:t>
            </a:r>
            <a:r>
              <a:rPr lang="en-US" sz="3600" b="1" dirty="0" smtClean="0"/>
              <a:t>feeling </a:t>
            </a:r>
            <a:r>
              <a:rPr lang="en-US" sz="3600" b="1" dirty="0">
                <a:solidFill>
                  <a:srgbClr val="FF0000"/>
                </a:solidFill>
              </a:rPr>
              <a:t>useful</a:t>
            </a:r>
            <a:r>
              <a:rPr lang="en-US" sz="3600" b="1" dirty="0"/>
              <a:t> and </a:t>
            </a:r>
            <a:r>
              <a:rPr lang="en-US" sz="3600" b="1" dirty="0">
                <a:solidFill>
                  <a:srgbClr val="FF0000"/>
                </a:solidFill>
              </a:rPr>
              <a:t>valued</a:t>
            </a:r>
            <a:r>
              <a:rPr lang="en-US" sz="3600" b="1" dirty="0"/>
              <a:t> in at least one proximal </a:t>
            </a:r>
            <a:r>
              <a:rPr lang="en-US" sz="3600" b="1" dirty="0" smtClean="0"/>
              <a:t>context </a:t>
            </a:r>
            <a:r>
              <a:rPr lang="en-US" sz="3600" b="1" dirty="0"/>
              <a:t>will enhance positive </a:t>
            </a:r>
            <a:r>
              <a:rPr lang="en-US" sz="3600" b="1" dirty="0" smtClean="0"/>
              <a:t>emotions </a:t>
            </a:r>
            <a:r>
              <a:rPr lang="en-US" sz="3600" b="1" dirty="0"/>
              <a:t>and cognitions pertaining to self and other interrelatedness and will result in fewer or less severe </a:t>
            </a:r>
            <a:r>
              <a:rPr lang="en-US" sz="3600" b="1" dirty="0" smtClean="0"/>
              <a:t>suicide </a:t>
            </a:r>
            <a:r>
              <a:rPr lang="en-US" sz="3600" b="1" dirty="0"/>
              <a:t>risk </a:t>
            </a:r>
            <a:r>
              <a:rPr lang="en-US" sz="3600" b="1" dirty="0" smtClean="0"/>
              <a:t>behaviors</a:t>
            </a:r>
            <a:r>
              <a:rPr lang="en-US" sz="3600" b="1" dirty="0"/>
              <a:t>.</a:t>
            </a:r>
          </a:p>
          <a:p>
            <a:pPr>
              <a:spcBef>
                <a:spcPts val="0"/>
              </a:spcBef>
            </a:pPr>
            <a:endParaRPr lang="en-US" sz="2800" b="1" dirty="0"/>
          </a:p>
        </p:txBody>
      </p:sp>
      <p:sp>
        <p:nvSpPr>
          <p:cNvPr id="5" name="Title 4"/>
          <p:cNvSpPr>
            <a:spLocks noGrp="1"/>
          </p:cNvSpPr>
          <p:nvPr>
            <p:ph type="title"/>
          </p:nvPr>
        </p:nvSpPr>
        <p:spPr>
          <a:xfrm>
            <a:off x="574765" y="470262"/>
            <a:ext cx="8229600" cy="653143"/>
          </a:xfrm>
        </p:spPr>
        <p:txBody>
          <a:bodyPr>
            <a:normAutofit fontScale="90000"/>
          </a:bodyPr>
          <a:lstStyle/>
          <a:p>
            <a:r>
              <a:rPr lang="en-US" b="1" dirty="0" smtClean="0">
                <a:effectLst>
                  <a:outerShdw blurRad="50800" dist="76200" dir="13500000" algn="br" rotWithShape="0">
                    <a:prstClr val="black">
                      <a:alpha val="40000"/>
                    </a:prstClr>
                  </a:outerShdw>
                </a:effectLst>
              </a:rPr>
              <a:t/>
            </a:r>
            <a:br>
              <a:rPr lang="en-US" b="1" dirty="0" smtClean="0">
                <a:effectLst>
                  <a:outerShdw blurRad="50800" dist="76200" dir="13500000" algn="br" rotWithShape="0">
                    <a:prstClr val="black">
                      <a:alpha val="40000"/>
                    </a:prstClr>
                  </a:outerShdw>
                </a:effectLst>
              </a:rPr>
            </a:br>
            <a:r>
              <a:rPr lang="en-US" sz="4000" b="1" dirty="0" smtClean="0">
                <a:solidFill>
                  <a:srgbClr val="FF0000"/>
                </a:solidFill>
              </a:rPr>
              <a:t> </a:t>
            </a:r>
            <a:r>
              <a:rPr lang="en-US" sz="4000" b="1" dirty="0">
                <a:solidFill>
                  <a:srgbClr val="FF0000"/>
                </a:solidFill>
              </a:rPr>
              <a:t/>
            </a:r>
            <a:br>
              <a:rPr lang="en-US" sz="4000" b="1" dirty="0">
                <a:solidFill>
                  <a:srgbClr val="FF0000"/>
                </a:solidFill>
              </a:rPr>
            </a:br>
            <a:r>
              <a:rPr lang="en-US" b="1" dirty="0"/>
              <a:t> Research on </a:t>
            </a:r>
            <a:r>
              <a:rPr lang="en-US" b="1" dirty="0">
                <a:effectLst>
                  <a:outerShdw blurRad="50800" dist="76200" dir="13500000" algn="br" rotWithShape="0">
                    <a:prstClr val="black">
                      <a:alpha val="40000"/>
                    </a:prstClr>
                  </a:outerShdw>
                </a:effectLst>
              </a:rPr>
              <a:t>Connectedness</a:t>
            </a:r>
            <a:r>
              <a:rPr lang="en-US" b="1" dirty="0"/>
              <a:t> </a:t>
            </a:r>
            <a:r>
              <a:rPr lang="en-US" b="1" dirty="0">
                <a:effectLst>
                  <a:outerShdw blurRad="50800" dist="76200" dir="13500000" algn="br" rotWithShape="0">
                    <a:prstClr val="black">
                      <a:alpha val="40000"/>
                    </a:prstClr>
                  </a:outerShdw>
                </a:effectLst>
              </a:rPr>
              <a:t>and Suicide Prevention in Adolescents </a:t>
            </a:r>
            <a:r>
              <a:rPr lang="en-US" b="1" dirty="0">
                <a:solidFill>
                  <a:srgbClr val="FF0000"/>
                </a:solidFill>
              </a:rPr>
              <a:t/>
            </a:r>
            <a:br>
              <a:rPr lang="en-US" b="1" dirty="0">
                <a:solidFill>
                  <a:srgbClr val="FF0000"/>
                </a:solidFill>
              </a:rPr>
            </a:br>
            <a:endParaRPr lang="en-US" b="1" dirty="0">
              <a:solidFill>
                <a:srgbClr val="FF0000"/>
              </a:solidFill>
            </a:endParaRPr>
          </a:p>
        </p:txBody>
      </p:sp>
      <p:sp>
        <p:nvSpPr>
          <p:cNvPr id="8" name="TextBox 7"/>
          <p:cNvSpPr txBox="1"/>
          <p:nvPr/>
        </p:nvSpPr>
        <p:spPr>
          <a:xfrm>
            <a:off x="875210" y="2008483"/>
            <a:ext cx="7929155" cy="1477328"/>
          </a:xfrm>
          <a:prstGeom prst="rect">
            <a:avLst/>
          </a:prstGeom>
          <a:noFill/>
        </p:spPr>
        <p:txBody>
          <a:bodyPr wrap="square" rtlCol="0">
            <a:spAutoFit/>
          </a:bodyPr>
          <a:lstStyle/>
          <a:p>
            <a:r>
              <a:rPr lang="en-US" sz="3600" b="1" dirty="0">
                <a:solidFill>
                  <a:srgbClr val="FF0000"/>
                </a:solidFill>
              </a:rPr>
              <a:t>Suicide and Life-Threatening </a:t>
            </a:r>
            <a:r>
              <a:rPr lang="en-US" sz="3600" b="1" dirty="0" smtClean="0">
                <a:solidFill>
                  <a:srgbClr val="FF0000"/>
                </a:solidFill>
              </a:rPr>
              <a:t>Behavior 		  Journal, 2014</a:t>
            </a:r>
            <a:endParaRPr lang="en-US" sz="3600" b="1" dirty="0">
              <a:solidFill>
                <a:srgbClr val="FF0000"/>
              </a:solidFill>
            </a:endParaRPr>
          </a:p>
          <a:p>
            <a:endParaRPr lang="en-US" dirty="0"/>
          </a:p>
        </p:txBody>
      </p:sp>
    </p:spTree>
    <p:extLst>
      <p:ext uri="{BB962C8B-B14F-4D97-AF65-F5344CB8AC3E}">
        <p14:creationId xmlns:p14="http://schemas.microsoft.com/office/powerpoint/2010/main" val="394911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1563188"/>
            <a:ext cx="9067800" cy="4898572"/>
          </a:xfrm>
          <a:prstGeom prst="rect">
            <a:avLst/>
          </a:prstGeom>
        </p:spPr>
      </p:pic>
      <p:sp>
        <p:nvSpPr>
          <p:cNvPr id="2" name="Title 1"/>
          <p:cNvSpPr>
            <a:spLocks noGrp="1"/>
          </p:cNvSpPr>
          <p:nvPr>
            <p:ph type="title"/>
          </p:nvPr>
        </p:nvSpPr>
        <p:spPr>
          <a:xfrm>
            <a:off x="457200" y="338328"/>
            <a:ext cx="8229600" cy="886416"/>
          </a:xfrm>
          <a:effectLst>
            <a:outerShdw blurRad="50800" dist="38100" dir="13500000" algn="br" rotWithShape="0">
              <a:prstClr val="black">
                <a:alpha val="40000"/>
              </a:prstClr>
            </a:outerShdw>
          </a:effectLst>
        </p:spPr>
        <p:txBody>
          <a:bodyPr>
            <a:normAutofit fontScale="90000"/>
          </a:bodyPr>
          <a:lstStyle/>
          <a:p>
            <a:r>
              <a:rPr lang="en-US" dirty="0" err="1" smtClean="0">
                <a:effectLst>
                  <a:outerShdw blurRad="50800" dist="76200" dir="13500000" algn="br" rotWithShape="0">
                    <a:prstClr val="black">
                      <a:alpha val="40000"/>
                    </a:prstClr>
                  </a:outerShdw>
                </a:effectLst>
                <a:latin typeface="Cambria" charset="0"/>
                <a:ea typeface="Cambria" charset="0"/>
                <a:cs typeface="Cambria" charset="0"/>
              </a:rPr>
              <a:t>Karcher’s</a:t>
            </a:r>
            <a:r>
              <a:rPr lang="en-US" dirty="0" smtClean="0">
                <a:effectLst>
                  <a:outerShdw blurRad="50800" dist="76200" dir="13500000" algn="br" rotWithShape="0">
                    <a:prstClr val="black">
                      <a:alpha val="40000"/>
                    </a:prstClr>
                  </a:outerShdw>
                </a:effectLst>
                <a:latin typeface="Cambria" charset="0"/>
                <a:ea typeface="Cambria" charset="0"/>
                <a:cs typeface="Cambria" charset="0"/>
              </a:rPr>
              <a:t> Research on Adolescent Connectedness</a:t>
            </a:r>
            <a:endParaRPr lang="en-US" dirty="0">
              <a:effectLst>
                <a:outerShdw blurRad="50800" dist="76200" dir="13500000" algn="br" rotWithShape="0">
                  <a:prstClr val="black">
                    <a:alpha val="40000"/>
                  </a:prstClr>
                </a:outerShdw>
              </a:effectLst>
              <a:latin typeface="Cambria" charset="0"/>
              <a:ea typeface="Cambria" charset="0"/>
              <a:cs typeface="Cambria" charset="0"/>
            </a:endParaRPr>
          </a:p>
        </p:txBody>
      </p:sp>
    </p:spTree>
    <p:extLst>
      <p:ext uri="{BB962C8B-B14F-4D97-AF65-F5344CB8AC3E}">
        <p14:creationId xmlns:p14="http://schemas.microsoft.com/office/powerpoint/2010/main" val="3136385857"/>
      </p:ext>
    </p:extLst>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48939" y="1690335"/>
            <a:ext cx="7559039" cy="5167665"/>
          </a:xfrm>
          <a:prstGeom prst="rect">
            <a:avLst/>
          </a:prstGeom>
        </p:spPr>
      </p:pic>
      <p:sp>
        <p:nvSpPr>
          <p:cNvPr id="4" name="Title 3"/>
          <p:cNvSpPr>
            <a:spLocks noGrp="1"/>
          </p:cNvSpPr>
          <p:nvPr>
            <p:ph type="title"/>
          </p:nvPr>
        </p:nvSpPr>
        <p:spPr>
          <a:xfrm>
            <a:off x="478971" y="490728"/>
            <a:ext cx="8229600" cy="1042424"/>
          </a:xfrm>
          <a:effectLst>
            <a:outerShdw blurRad="50800" dist="38100" dir="13500000" algn="br" rotWithShape="0">
              <a:prstClr val="black">
                <a:alpha val="40000"/>
              </a:prstClr>
            </a:outerShdw>
          </a:effectLst>
        </p:spPr>
        <p:txBody>
          <a:bodyPr>
            <a:noAutofit/>
          </a:bodyPr>
          <a:lstStyle/>
          <a:p>
            <a:pPr>
              <a:lnSpc>
                <a:spcPct val="90000"/>
              </a:lnSpc>
            </a:pPr>
            <a:r>
              <a:rPr lang="en-US" sz="4800" b="1" dirty="0">
                <a:effectLst>
                  <a:outerShdw blurRad="50800" dist="76200" dir="13500000" algn="br" rotWithShape="0">
                    <a:prstClr val="black">
                      <a:alpha val="40000"/>
                    </a:prstClr>
                  </a:outerShdw>
                </a:effectLst>
              </a:rPr>
              <a:t>Hemingway’s Measure of Adolescent Connectedness</a:t>
            </a:r>
            <a:endParaRPr lang="en-US" sz="4800" b="1" dirty="0">
              <a:effectLst>
                <a:outerShdw blurRad="50800" dist="76200" dir="13500000" algn="br" rotWithShape="0">
                  <a:prstClr val="black">
                    <a:alpha val="40000"/>
                  </a:prstClr>
                </a:outerShdw>
              </a:effectLst>
              <a:latin typeface="Candara"/>
              <a:cs typeface="Candara"/>
            </a:endParaRPr>
          </a:p>
        </p:txBody>
      </p:sp>
    </p:spTree>
    <p:extLst>
      <p:ext uri="{BB962C8B-B14F-4D97-AF65-F5344CB8AC3E}">
        <p14:creationId xmlns:p14="http://schemas.microsoft.com/office/powerpoint/2010/main" val="5947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747052"/>
            <a:ext cx="8839862" cy="3450696"/>
          </a:xfrm>
        </p:spPr>
        <p:txBody>
          <a:bodyPr>
            <a:noAutofit/>
          </a:bodyPr>
          <a:lstStyle/>
          <a:p>
            <a:pPr marL="0" indent="0">
              <a:lnSpc>
                <a:spcPct val="90000"/>
              </a:lnSpc>
              <a:spcBef>
                <a:spcPts val="0"/>
              </a:spcBef>
              <a:buNone/>
            </a:pPr>
            <a:r>
              <a:rPr lang="en-US" sz="3600" b="1" dirty="0" smtClean="0">
                <a:latin typeface="Arial Narrow" charset="0"/>
                <a:ea typeface="Arial Narrow" charset="0"/>
                <a:cs typeface="Arial Narrow" charset="0"/>
              </a:rPr>
              <a:t>A connection</a:t>
            </a:r>
            <a:r>
              <a:rPr lang="en-US" sz="3600" b="1" dirty="0">
                <a:latin typeface="Arial Narrow" charset="0"/>
                <a:ea typeface="Arial Narrow" charset="0"/>
                <a:cs typeface="Arial Narrow" charset="0"/>
              </a:rPr>
              <a:t> </a:t>
            </a:r>
            <a:r>
              <a:rPr lang="en-US" sz="3600" b="1" dirty="0" smtClean="0">
                <a:latin typeface="Arial Narrow" charset="0"/>
                <a:ea typeface="Arial Narrow" charset="0"/>
                <a:cs typeface="Arial Narrow" charset="0"/>
              </a:rPr>
              <a:t>is a </a:t>
            </a:r>
            <a:r>
              <a:rPr lang="en-US" sz="3600" b="1" dirty="0" smtClean="0">
                <a:solidFill>
                  <a:srgbClr val="FF0000"/>
                </a:solidFill>
                <a:latin typeface="Arial Narrow" charset="0"/>
                <a:ea typeface="Arial Narrow" charset="0"/>
                <a:cs typeface="Arial Narrow" charset="0"/>
              </a:rPr>
              <a:t>point of contact</a:t>
            </a:r>
            <a:r>
              <a:rPr lang="en-US" sz="3600" b="1" dirty="0" smtClean="0">
                <a:latin typeface="Arial Narrow" charset="0"/>
                <a:ea typeface="Arial Narrow" charset="0"/>
                <a:cs typeface="Arial Narrow" charset="0"/>
              </a:rPr>
              <a:t>. It can be:</a:t>
            </a:r>
          </a:p>
          <a:p>
            <a:pPr marL="0" indent="0">
              <a:lnSpc>
                <a:spcPct val="90000"/>
              </a:lnSpc>
              <a:spcBef>
                <a:spcPts val="0"/>
              </a:spcBef>
              <a:buNone/>
            </a:pPr>
            <a:endParaRPr lang="en-US" sz="3600" b="1" dirty="0" smtClean="0">
              <a:latin typeface="Arial Narrow" charset="0"/>
              <a:ea typeface="Arial Narrow" charset="0"/>
              <a:cs typeface="Arial Narrow" charset="0"/>
            </a:endParaRPr>
          </a:p>
          <a:p>
            <a:pPr>
              <a:lnSpc>
                <a:spcPct val="90000"/>
              </a:lnSpc>
              <a:spcBef>
                <a:spcPts val="0"/>
              </a:spcBef>
              <a:buFont typeface="Wingdings" charset="2"/>
              <a:buChar char="Ø"/>
            </a:pPr>
            <a:r>
              <a:rPr lang="en-US" sz="3600" b="1" dirty="0" smtClean="0">
                <a:latin typeface="Arial Narrow" charset="0"/>
                <a:ea typeface="Arial Narrow" charset="0"/>
                <a:cs typeface="Arial Narrow" charset="0"/>
              </a:rPr>
              <a:t>Your voice in my ear </a:t>
            </a:r>
            <a:endParaRPr lang="en-US" sz="3600" b="1" dirty="0">
              <a:latin typeface="Arial Narrow" charset="0"/>
              <a:ea typeface="Arial Narrow" charset="0"/>
              <a:cs typeface="Arial Narrow" charset="0"/>
            </a:endParaRPr>
          </a:p>
          <a:p>
            <a:pPr>
              <a:lnSpc>
                <a:spcPct val="90000"/>
              </a:lnSpc>
              <a:spcBef>
                <a:spcPts val="0"/>
              </a:spcBef>
              <a:buFont typeface="Wingdings" charset="2"/>
              <a:buChar char="Ø"/>
            </a:pPr>
            <a:r>
              <a:rPr lang="en-US" sz="3600" b="1" dirty="0">
                <a:latin typeface="Arial Narrow" charset="0"/>
                <a:ea typeface="Arial Narrow" charset="0"/>
                <a:cs typeface="Arial Narrow" charset="0"/>
              </a:rPr>
              <a:t>A</a:t>
            </a:r>
            <a:r>
              <a:rPr lang="en-US" sz="3600" b="1" dirty="0" smtClean="0">
                <a:latin typeface="Arial Narrow" charset="0"/>
                <a:ea typeface="Arial Narrow" charset="0"/>
                <a:cs typeface="Arial Narrow" charset="0"/>
              </a:rPr>
              <a:t> simple pat on the back from a loved one just when you need it the most. </a:t>
            </a:r>
          </a:p>
          <a:p>
            <a:pPr>
              <a:lnSpc>
                <a:spcPct val="90000"/>
              </a:lnSpc>
              <a:spcBef>
                <a:spcPts val="0"/>
              </a:spcBef>
              <a:buFont typeface="Wingdings" charset="2"/>
              <a:buChar char="Ø"/>
            </a:pPr>
            <a:r>
              <a:rPr lang="en-US" sz="3600" b="1" dirty="0" smtClean="0">
                <a:latin typeface="Arial Narrow" charset="0"/>
                <a:ea typeface="Arial Narrow" charset="0"/>
                <a:cs typeface="Arial Narrow" charset="0"/>
              </a:rPr>
              <a:t>Compelling speeches, amusing emails, and irritating phone calls are all forms of connection.</a:t>
            </a:r>
          </a:p>
          <a:p>
            <a:pPr>
              <a:lnSpc>
                <a:spcPct val="90000"/>
              </a:lnSpc>
              <a:spcBef>
                <a:spcPts val="0"/>
              </a:spcBef>
              <a:buFont typeface="Wingdings" charset="2"/>
              <a:buChar char="Ø"/>
            </a:pPr>
            <a:r>
              <a:rPr lang="en-US" sz="3600" b="1" dirty="0">
                <a:latin typeface="Arial Narrow" charset="0"/>
                <a:ea typeface="Arial Narrow" charset="0"/>
                <a:cs typeface="Arial Narrow" charset="0"/>
              </a:rPr>
              <a:t>C</a:t>
            </a:r>
            <a:r>
              <a:rPr lang="en-US" sz="3600" b="1" dirty="0" smtClean="0">
                <a:latin typeface="Arial Narrow" charset="0"/>
                <a:ea typeface="Arial Narrow" charset="0"/>
                <a:cs typeface="Arial Narrow" charset="0"/>
              </a:rPr>
              <a:t>ontact between you and someone who has–or wants to have–a relationship with you.</a:t>
            </a:r>
            <a:endParaRPr lang="en-US" sz="3600" b="1" dirty="0">
              <a:latin typeface="Arial Narrow" charset="0"/>
              <a:ea typeface="Arial Narrow" charset="0"/>
              <a:cs typeface="Arial Narrow" charset="0"/>
            </a:endParaRPr>
          </a:p>
        </p:txBody>
      </p:sp>
      <p:sp>
        <p:nvSpPr>
          <p:cNvPr id="3" name="Title 2"/>
          <p:cNvSpPr>
            <a:spLocks noGrp="1"/>
          </p:cNvSpPr>
          <p:nvPr>
            <p:ph type="title"/>
          </p:nvPr>
        </p:nvSpPr>
        <p:spPr/>
        <p:txBody>
          <a:bodyPr>
            <a:normAutofit/>
          </a:bodyPr>
          <a:lstStyle/>
          <a:p>
            <a:r>
              <a:rPr lang="en-US" sz="5400" b="1" dirty="0" smtClean="0">
                <a:effectLst>
                  <a:outerShdw blurRad="50800" dist="76200" dir="13500000" algn="br" rotWithShape="0">
                    <a:prstClr val="black">
                      <a:alpha val="40000"/>
                    </a:prstClr>
                  </a:outerShdw>
                </a:effectLst>
              </a:rPr>
              <a:t>What is a Connection?</a:t>
            </a:r>
            <a:endParaRPr lang="en-US" sz="5400" b="1" dirty="0">
              <a:effectLst>
                <a:outerShdw blurRad="50800" dist="76200" dir="13500000" algn="br" rotWithShape="0">
                  <a:prstClr val="black">
                    <a:alpha val="40000"/>
                  </a:prstClr>
                </a:outerShdw>
              </a:effectLst>
            </a:endParaRPr>
          </a:p>
        </p:txBody>
      </p:sp>
    </p:spTree>
    <p:extLst>
      <p:ext uri="{BB962C8B-B14F-4D97-AF65-F5344CB8AC3E}">
        <p14:creationId xmlns:p14="http://schemas.microsoft.com/office/powerpoint/2010/main" val="672855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16387" y="2938062"/>
            <a:ext cx="8711225" cy="3919938"/>
          </a:xfrm>
        </p:spPr>
        <p:txBody>
          <a:bodyPr>
            <a:normAutofit/>
          </a:bodyPr>
          <a:lstStyle/>
          <a:p>
            <a:pPr>
              <a:lnSpc>
                <a:spcPct val="110000"/>
              </a:lnSpc>
              <a:spcBef>
                <a:spcPts val="0"/>
              </a:spcBef>
            </a:pPr>
            <a:r>
              <a:rPr lang="en-US" sz="3600" b="1" dirty="0" smtClean="0"/>
              <a:t>Protects teens against unintended </a:t>
            </a:r>
            <a:r>
              <a:rPr lang="en-US" sz="3600" b="1" dirty="0"/>
              <a:t>pregnancy; HIV and other sexually transmitted infections (STIs); violence; depression; eating disorders; alcohol, tobacco and drug use; and poor academic achievement. </a:t>
            </a:r>
          </a:p>
          <a:p>
            <a:endParaRPr lang="en-US" sz="3600" b="1" dirty="0" smtClean="0"/>
          </a:p>
          <a:p>
            <a:endParaRPr lang="en-US" sz="3600" b="1" dirty="0"/>
          </a:p>
        </p:txBody>
      </p:sp>
      <p:sp>
        <p:nvSpPr>
          <p:cNvPr id="4" name="Title 3"/>
          <p:cNvSpPr>
            <a:spLocks noGrp="1"/>
          </p:cNvSpPr>
          <p:nvPr>
            <p:ph type="title"/>
          </p:nvPr>
        </p:nvSpPr>
        <p:spPr>
          <a:xfrm>
            <a:off x="79185" y="834053"/>
            <a:ext cx="9144000" cy="1252728"/>
          </a:xfrm>
          <a:effectLst>
            <a:glow rad="101600">
              <a:schemeClr val="accent5">
                <a:satMod val="175000"/>
                <a:alpha val="40000"/>
              </a:schemeClr>
            </a:glow>
            <a:outerShdw blurRad="50800" dist="38100" dir="13500000" algn="br" rotWithShape="0">
              <a:prstClr val="black">
                <a:alpha val="40000"/>
              </a:prstClr>
            </a:outerShdw>
          </a:effectLst>
        </p:spPr>
        <p:txBody>
          <a:bodyPr>
            <a:noAutofit/>
          </a:bodyPr>
          <a:lstStyle/>
          <a:p>
            <a:r>
              <a:rPr lang="en-US" b="1" dirty="0" smtClean="0">
                <a:effectLst>
                  <a:outerShdw blurRad="50800" dist="76200" dir="13500000" algn="br" rotWithShape="0">
                    <a:prstClr val="black">
                      <a:alpha val="40000"/>
                    </a:prstClr>
                  </a:outerShdw>
                </a:effectLst>
              </a:rPr>
              <a:t>Benefits of Strong Parent-Child Connectedness</a:t>
            </a:r>
            <a:r>
              <a:rPr lang="en-US" sz="4000" b="1" dirty="0" smtClean="0">
                <a:effectLst>
                  <a:outerShdw blurRad="50800" dist="76200" dir="13500000" algn="br" rotWithShape="0">
                    <a:prstClr val="black">
                      <a:alpha val="40000"/>
                    </a:prstClr>
                  </a:outerShdw>
                </a:effectLst>
              </a:rPr>
              <a:t/>
            </a:r>
            <a:br>
              <a:rPr lang="en-US" sz="4000" b="1" dirty="0" smtClean="0">
                <a:effectLst>
                  <a:outerShdw blurRad="50800" dist="76200" dir="13500000" algn="br" rotWithShape="0">
                    <a:prstClr val="black">
                      <a:alpha val="40000"/>
                    </a:prstClr>
                  </a:outerShdw>
                </a:effectLst>
              </a:rPr>
            </a:br>
            <a:endParaRPr lang="en-US" sz="4000" dirty="0">
              <a:solidFill>
                <a:srgbClr val="FF0000"/>
              </a:solidFill>
              <a:latin typeface="Calibri"/>
              <a:cs typeface="Calibri"/>
            </a:endParaRPr>
          </a:p>
        </p:txBody>
      </p:sp>
      <p:sp>
        <p:nvSpPr>
          <p:cNvPr id="2" name="TextBox 1"/>
          <p:cNvSpPr txBox="1"/>
          <p:nvPr/>
        </p:nvSpPr>
        <p:spPr>
          <a:xfrm>
            <a:off x="374758" y="2086781"/>
            <a:ext cx="8552854" cy="646331"/>
          </a:xfrm>
          <a:prstGeom prst="rect">
            <a:avLst/>
          </a:prstGeom>
          <a:noFill/>
        </p:spPr>
        <p:txBody>
          <a:bodyPr wrap="none" rtlCol="0">
            <a:spAutoFit/>
          </a:bodyPr>
          <a:lstStyle/>
          <a:p>
            <a:r>
              <a:rPr lang="en-US" sz="3600" b="1" dirty="0" smtClean="0">
                <a:solidFill>
                  <a:srgbClr val="FF0000"/>
                </a:solidFill>
                <a:latin typeface="Arial Narrow" charset="0"/>
                <a:ea typeface="Arial Narrow" charset="0"/>
                <a:cs typeface="Arial Narrow" charset="0"/>
              </a:rPr>
              <a:t>2010 Minnesota Student Survey Trends Report</a:t>
            </a:r>
            <a:endParaRPr lang="en-US" sz="3600" b="1" dirty="0">
              <a:solidFill>
                <a:srgbClr val="FF0000"/>
              </a:solidFill>
              <a:latin typeface="Arial Narrow" charset="0"/>
              <a:ea typeface="Arial Narrow" charset="0"/>
              <a:cs typeface="Arial Narrow" charset="0"/>
            </a:endParaRPr>
          </a:p>
        </p:txBody>
      </p:sp>
    </p:spTree>
    <p:extLst>
      <p:ext uri="{BB962C8B-B14F-4D97-AF65-F5344CB8AC3E}">
        <p14:creationId xmlns:p14="http://schemas.microsoft.com/office/powerpoint/2010/main" val="3090787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712" t="8321" r="48858" b="10698"/>
          <a:stretch/>
        </p:blipFill>
        <p:spPr>
          <a:xfrm rot="371242">
            <a:off x="6851978" y="1625169"/>
            <a:ext cx="2238549" cy="2446130"/>
          </a:xfrm>
          <a:prstGeom prst="ellipse">
            <a:avLst/>
          </a:prstGeom>
          <a:ln w="285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ontent Placeholder 1"/>
          <p:cNvSpPr>
            <a:spLocks noGrp="1"/>
          </p:cNvSpPr>
          <p:nvPr>
            <p:ph idx="1"/>
          </p:nvPr>
        </p:nvSpPr>
        <p:spPr>
          <a:xfrm>
            <a:off x="256749" y="2325188"/>
            <a:ext cx="7789970" cy="4532812"/>
          </a:xfrm>
        </p:spPr>
        <p:txBody>
          <a:bodyPr>
            <a:normAutofit/>
          </a:bodyPr>
          <a:lstStyle/>
          <a:p>
            <a:pPr>
              <a:spcBef>
                <a:spcPts val="0"/>
              </a:spcBef>
            </a:pPr>
            <a:r>
              <a:rPr lang="en-US" sz="4000" b="1" dirty="0" smtClean="0"/>
              <a:t> Research </a:t>
            </a:r>
            <a:r>
              <a:rPr lang="en-US" sz="4000" b="1" dirty="0" smtClean="0"/>
              <a:t>shows </a:t>
            </a:r>
            <a:r>
              <a:rPr lang="en-US" sz="4000" b="1" dirty="0" smtClean="0"/>
              <a:t>a strong relationship between </a:t>
            </a:r>
            <a:r>
              <a:rPr lang="en-US" sz="4000" b="1" dirty="0" smtClean="0"/>
              <a:t>school connectedness </a:t>
            </a:r>
            <a:r>
              <a:rPr lang="en-US" sz="4000" b="1" dirty="0" smtClean="0"/>
              <a:t>and educational outcomes, such as school attendance, staying in school longer, and higher grades and classroom scores.  </a:t>
            </a:r>
            <a:endParaRPr lang="en-US" sz="4000" b="1" dirty="0"/>
          </a:p>
          <a:p>
            <a:endParaRPr lang="en-US" sz="3200" b="1" dirty="0"/>
          </a:p>
        </p:txBody>
      </p:sp>
      <p:sp>
        <p:nvSpPr>
          <p:cNvPr id="3" name="Title 2"/>
          <p:cNvSpPr>
            <a:spLocks noGrp="1"/>
          </p:cNvSpPr>
          <p:nvPr>
            <p:ph type="title"/>
          </p:nvPr>
        </p:nvSpPr>
        <p:spPr>
          <a:xfrm>
            <a:off x="356930" y="885295"/>
            <a:ext cx="8787069" cy="1252728"/>
          </a:xfrm>
        </p:spPr>
        <p:txBody>
          <a:bodyPr>
            <a:normAutofit fontScale="90000"/>
          </a:bodyPr>
          <a:lstStyle/>
          <a:p>
            <a:r>
              <a:rPr lang="en-US" b="1" dirty="0" smtClean="0">
                <a:effectLst>
                  <a:outerShdw blurRad="50800" dist="76200" dir="13500000" algn="br" rotWithShape="0">
                    <a:prstClr val="black">
                      <a:alpha val="40000"/>
                    </a:prstClr>
                  </a:outerShdw>
                </a:effectLst>
              </a:rPr>
              <a:t>Centers for Disease Control and Prevention, </a:t>
            </a:r>
            <a:r>
              <a:rPr lang="en-US" b="1" i="1" dirty="0" smtClean="0">
                <a:effectLst>
                  <a:outerShdw blurRad="50800" dist="76200" dir="13500000" algn="br" rotWithShape="0">
                    <a:prstClr val="black">
                      <a:alpha val="40000"/>
                    </a:prstClr>
                  </a:outerShdw>
                </a:effectLst>
              </a:rPr>
              <a:t>School Connectedness, </a:t>
            </a:r>
            <a:r>
              <a:rPr lang="en-US" b="1" dirty="0" smtClean="0">
                <a:effectLst>
                  <a:outerShdw blurRad="50800" dist="38100" dir="13500000" algn="br" rotWithShape="0">
                    <a:prstClr val="black">
                      <a:alpha val="40000"/>
                    </a:prstClr>
                  </a:outerShdw>
                </a:effectLst>
              </a:rPr>
              <a:t>2009 </a:t>
            </a:r>
            <a:r>
              <a:rPr lang="en-US" dirty="0" smtClean="0">
                <a:effectLst>
                  <a:outerShdw blurRad="50800" dist="76200" dir="13500000" algn="br" rotWithShape="0">
                    <a:prstClr val="black">
                      <a:alpha val="40000"/>
                    </a:prstClr>
                  </a:outerShdw>
                </a:effectLst>
              </a:rPr>
              <a:t/>
            </a:r>
            <a:br>
              <a:rPr lang="en-US" dirty="0" smtClean="0">
                <a:effectLst>
                  <a:outerShdw blurRad="50800" dist="76200" dir="13500000" algn="br" rotWithShape="0">
                    <a:prstClr val="black">
                      <a:alpha val="40000"/>
                    </a:prstClr>
                  </a:outerShdw>
                </a:effectLst>
              </a:rPr>
            </a:br>
            <a:endParaRPr lang="en-US" b="1" dirty="0">
              <a:solidFill>
                <a:schemeClr val="bg1"/>
              </a:solidFill>
              <a:effectLst>
                <a:outerShdw blurRad="50800" dist="76200" dir="13500000" algn="br" rotWithShape="0">
                  <a:prstClr val="black">
                    <a:alpha val="40000"/>
                  </a:prstClr>
                </a:outerShdw>
              </a:effectLst>
            </a:endParaRPr>
          </a:p>
        </p:txBody>
      </p:sp>
    </p:spTree>
    <p:extLst>
      <p:ext uri="{BB962C8B-B14F-4D97-AF65-F5344CB8AC3E}">
        <p14:creationId xmlns:p14="http://schemas.microsoft.com/office/powerpoint/2010/main" val="17035493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9634" y="2832538"/>
            <a:ext cx="8334103" cy="3450696"/>
          </a:xfrm>
        </p:spPr>
        <p:txBody>
          <a:bodyPr>
            <a:noAutofit/>
          </a:bodyPr>
          <a:lstStyle/>
          <a:p>
            <a:r>
              <a:rPr lang="en-US" sz="3600" b="1" dirty="0" smtClean="0">
                <a:solidFill>
                  <a:srgbClr val="FF0000"/>
                </a:solidFill>
              </a:rPr>
              <a:t>Adult Support</a:t>
            </a:r>
            <a:r>
              <a:rPr lang="en-US" sz="3600" b="1" dirty="0" smtClean="0"/>
              <a:t>: School staff dedicate their time, interest, attention and emotional support to students.</a:t>
            </a:r>
          </a:p>
          <a:p>
            <a:r>
              <a:rPr lang="en-US" sz="3600" b="1" dirty="0" smtClean="0">
                <a:solidFill>
                  <a:srgbClr val="FF0000"/>
                </a:solidFill>
              </a:rPr>
              <a:t>Belonging to a Positive Peer Group</a:t>
            </a:r>
            <a:r>
              <a:rPr lang="en-US" sz="3600" b="1" dirty="0" smtClean="0"/>
              <a:t>:  A stable network of peers can improve student perceptions of school.</a:t>
            </a:r>
            <a:endParaRPr lang="en-US" sz="3600" b="1" dirty="0">
              <a:solidFill>
                <a:srgbClr val="FF0000"/>
              </a:solidFill>
            </a:endParaRPr>
          </a:p>
        </p:txBody>
      </p:sp>
      <p:sp>
        <p:nvSpPr>
          <p:cNvPr id="3" name="Title 2"/>
          <p:cNvSpPr>
            <a:spLocks noGrp="1"/>
          </p:cNvSpPr>
          <p:nvPr>
            <p:ph type="title"/>
          </p:nvPr>
        </p:nvSpPr>
        <p:spPr>
          <a:xfrm>
            <a:off x="0" y="338329"/>
            <a:ext cx="5656217" cy="1252728"/>
          </a:xfrm>
        </p:spPr>
        <p:txBody>
          <a:bodyPr>
            <a:normAutofit fontScale="90000"/>
          </a:bodyPr>
          <a:lstStyle/>
          <a:p>
            <a:r>
              <a:rPr lang="en-US" sz="4000" b="1" dirty="0" smtClean="0"/>
              <a:t>Factors That Can Increase School Connectedness</a:t>
            </a:r>
            <a:endParaRPr lang="en-US" sz="4000" b="1" dirty="0"/>
          </a:p>
        </p:txBody>
      </p:sp>
      <p:pic>
        <p:nvPicPr>
          <p:cNvPr id="6" name="Picture 5"/>
          <p:cNvPicPr>
            <a:picLocks noChangeAspect="1"/>
          </p:cNvPicPr>
          <p:nvPr/>
        </p:nvPicPr>
        <p:blipFill rotWithShape="1">
          <a:blip r:embed="rId3"/>
          <a:srcRect l="8286" r="22857" b="5854"/>
          <a:stretch/>
        </p:blipFill>
        <p:spPr>
          <a:xfrm>
            <a:off x="5512526" y="338328"/>
            <a:ext cx="3448594" cy="2494209"/>
          </a:xfrm>
          <a:prstGeom prst="rect">
            <a:avLst/>
          </a:prstGeom>
          <a:ln>
            <a:noFill/>
          </a:ln>
          <a:effectLst>
            <a:softEdge rad="112500"/>
          </a:effectLst>
        </p:spPr>
      </p:pic>
    </p:spTree>
    <p:extLst>
      <p:ext uri="{BB962C8B-B14F-4D97-AF65-F5344CB8AC3E}">
        <p14:creationId xmlns:p14="http://schemas.microsoft.com/office/powerpoint/2010/main" val="1565651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698" y="611536"/>
            <a:ext cx="8791302" cy="3450696"/>
          </a:xfrm>
        </p:spPr>
        <p:txBody>
          <a:bodyPr>
            <a:noAutofit/>
          </a:bodyPr>
          <a:lstStyle/>
          <a:p>
            <a:r>
              <a:rPr lang="en-US" sz="3600" b="1" dirty="0" smtClean="0">
                <a:solidFill>
                  <a:srgbClr val="FF0000"/>
                </a:solidFill>
              </a:rPr>
              <a:t>Commitment to Education</a:t>
            </a:r>
            <a:r>
              <a:rPr lang="en-US" sz="3600" b="1" dirty="0" smtClean="0"/>
              <a:t>:  Believing that school is important to their future, and perceiving that the adults in school are invested in their education, can get students engage in their own learning and involved in school activities.</a:t>
            </a:r>
          </a:p>
          <a:p>
            <a:r>
              <a:rPr lang="en-US" sz="3600" b="1" dirty="0" smtClean="0">
                <a:solidFill>
                  <a:srgbClr val="FF0000"/>
                </a:solidFill>
              </a:rPr>
              <a:t>Social Environment</a:t>
            </a:r>
            <a:r>
              <a:rPr lang="en-US" sz="3600" b="1" dirty="0" smtClean="0"/>
              <a:t>:  The physical environment and psychosocial climate cam set the stage for positive student perceptions of school—safe and clean.</a:t>
            </a:r>
            <a:endParaRPr lang="en-US" sz="3600" b="1" dirty="0">
              <a:solidFill>
                <a:srgbClr val="FF0000"/>
              </a:solidFill>
            </a:endParaRPr>
          </a:p>
        </p:txBody>
      </p:sp>
    </p:spTree>
    <p:extLst>
      <p:ext uri="{BB962C8B-B14F-4D97-AF65-F5344CB8AC3E}">
        <p14:creationId xmlns:p14="http://schemas.microsoft.com/office/powerpoint/2010/main" val="411449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98" y="541698"/>
            <a:ext cx="5578227" cy="1078463"/>
          </a:xfrm>
          <a:effectLst>
            <a:outerShdw blurRad="50800" dist="38100" dir="13500000" algn="br" rotWithShape="0">
              <a:prstClr val="black">
                <a:alpha val="40000"/>
              </a:prstClr>
            </a:outerShdw>
          </a:effectLst>
        </p:spPr>
        <p:txBody>
          <a:bodyPr>
            <a:noAutofit/>
          </a:bodyPr>
          <a:lstStyle/>
          <a:p>
            <a:pPr>
              <a:lnSpc>
                <a:spcPct val="90000"/>
              </a:lnSpc>
            </a:pPr>
            <a:r>
              <a:rPr lang="en-US" b="1" dirty="0" smtClean="0">
                <a:effectLst>
                  <a:outerShdw blurRad="50800" dist="76200" dir="13500000" algn="br" rotWithShape="0">
                    <a:prstClr val="black">
                      <a:alpha val="40000"/>
                    </a:prstClr>
                  </a:outerShdw>
                </a:effectLst>
              </a:rPr>
              <a:t>How to Stay Connected with Teens</a:t>
            </a:r>
            <a:endParaRPr lang="en-US" b="1" dirty="0">
              <a:effectLst>
                <a:outerShdw blurRad="50800" dist="76200" dir="13500000" algn="br" rotWithShape="0">
                  <a:prstClr val="black">
                    <a:alpha val="40000"/>
                  </a:prstClr>
                </a:outerShdw>
              </a:effectLst>
            </a:endParaRPr>
          </a:p>
        </p:txBody>
      </p:sp>
      <p:sp>
        <p:nvSpPr>
          <p:cNvPr id="3" name="Content Placeholder 2"/>
          <p:cNvSpPr>
            <a:spLocks noGrp="1"/>
          </p:cNvSpPr>
          <p:nvPr>
            <p:ph idx="1"/>
          </p:nvPr>
        </p:nvSpPr>
        <p:spPr>
          <a:xfrm>
            <a:off x="315129" y="2458797"/>
            <a:ext cx="8631081" cy="4519074"/>
          </a:xfrm>
        </p:spPr>
        <p:txBody>
          <a:bodyPr>
            <a:noAutofit/>
          </a:bodyPr>
          <a:lstStyle/>
          <a:p>
            <a:pPr>
              <a:lnSpc>
                <a:spcPct val="110000"/>
              </a:lnSpc>
              <a:spcBef>
                <a:spcPts val="0"/>
              </a:spcBef>
            </a:pPr>
            <a:r>
              <a:rPr lang="en-US" sz="4000" b="1" dirty="0" smtClean="0"/>
              <a:t>Be supportive of what they do.</a:t>
            </a:r>
          </a:p>
          <a:p>
            <a:pPr>
              <a:lnSpc>
                <a:spcPct val="110000"/>
              </a:lnSpc>
              <a:spcBef>
                <a:spcPts val="0"/>
              </a:spcBef>
            </a:pPr>
            <a:r>
              <a:rPr lang="en-US" sz="4000" b="1" dirty="0" smtClean="0"/>
              <a:t>Listen, empathize.  Keep advice to a minimum.</a:t>
            </a:r>
          </a:p>
          <a:p>
            <a:pPr>
              <a:lnSpc>
                <a:spcPct val="110000"/>
              </a:lnSpc>
              <a:spcBef>
                <a:spcPts val="0"/>
              </a:spcBef>
            </a:pPr>
            <a:r>
              <a:rPr lang="en-US" sz="4000" b="1" dirty="0" smtClean="0"/>
              <a:t>Be available when your teen wants to talk.</a:t>
            </a:r>
          </a:p>
          <a:p>
            <a:pPr>
              <a:lnSpc>
                <a:spcPct val="110000"/>
              </a:lnSpc>
              <a:spcBef>
                <a:spcPts val="0"/>
              </a:spcBef>
            </a:pPr>
            <a:r>
              <a:rPr lang="en-US" sz="4000" b="1" dirty="0" smtClean="0"/>
              <a:t>Welcome your teen’s friends.</a:t>
            </a:r>
          </a:p>
          <a:p>
            <a:pPr>
              <a:lnSpc>
                <a:spcPct val="110000"/>
              </a:lnSpc>
              <a:spcBef>
                <a:spcPts val="0"/>
              </a:spcBef>
            </a:pPr>
            <a:endParaRPr lang="en-US" sz="3600" dirty="0"/>
          </a:p>
        </p:txBody>
      </p:sp>
      <p:pic>
        <p:nvPicPr>
          <p:cNvPr id="5" name="Picture 4"/>
          <p:cNvPicPr>
            <a:picLocks noChangeAspect="1"/>
          </p:cNvPicPr>
          <p:nvPr/>
        </p:nvPicPr>
        <p:blipFill rotWithShape="1">
          <a:blip r:embed="rId3">
            <a:clrChange>
              <a:clrFrom>
                <a:srgbClr val="FFFFFF"/>
              </a:clrFrom>
              <a:clrTo>
                <a:srgbClr val="FFFFFF">
                  <a:alpha val="0"/>
                </a:srgbClr>
              </a:clrTo>
            </a:clrChange>
          </a:blip>
          <a:srcRect l="5609" r="15001" b="24070"/>
          <a:stretch/>
        </p:blipFill>
        <p:spPr>
          <a:xfrm>
            <a:off x="5773625" y="345755"/>
            <a:ext cx="3172585" cy="2113042"/>
          </a:xfrm>
          <a:prstGeom prst="rect">
            <a:avLst/>
          </a:prstGeom>
        </p:spPr>
      </p:pic>
    </p:spTree>
    <p:extLst>
      <p:ext uri="{BB962C8B-B14F-4D97-AF65-F5344CB8AC3E}">
        <p14:creationId xmlns:p14="http://schemas.microsoft.com/office/powerpoint/2010/main" val="32716409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84860" y="120920"/>
            <a:ext cx="3559139" cy="2818223"/>
          </a:xfrm>
          <a:prstGeom prst="ellipse">
            <a:avLst/>
          </a:prstGeom>
          <a:ln>
            <a:noFill/>
          </a:ln>
          <a:effectLst>
            <a:softEdge rad="112500"/>
          </a:effectLst>
        </p:spPr>
      </p:pic>
      <p:sp>
        <p:nvSpPr>
          <p:cNvPr id="2" name="Content Placeholder 1"/>
          <p:cNvSpPr>
            <a:spLocks noGrp="1"/>
          </p:cNvSpPr>
          <p:nvPr>
            <p:ph idx="1"/>
          </p:nvPr>
        </p:nvSpPr>
        <p:spPr>
          <a:xfrm>
            <a:off x="157215" y="2536045"/>
            <a:ext cx="8786027" cy="3952122"/>
          </a:xfrm>
        </p:spPr>
        <p:txBody>
          <a:bodyPr>
            <a:noAutofit/>
          </a:bodyPr>
          <a:lstStyle/>
          <a:p>
            <a:pPr>
              <a:spcBef>
                <a:spcPts val="0"/>
              </a:spcBef>
            </a:pPr>
            <a:r>
              <a:rPr lang="en-US" sz="4000" b="1" dirty="0">
                <a:latin typeface="Arial Narrow" charset="0"/>
                <a:ea typeface="Arial Narrow" charset="0"/>
                <a:cs typeface="Arial Narrow" charset="0"/>
              </a:rPr>
              <a:t>Fill your relationship with </a:t>
            </a:r>
            <a:r>
              <a:rPr lang="en-US" sz="4000" b="1" dirty="0" smtClean="0">
                <a:latin typeface="Arial Narrow" charset="0"/>
                <a:ea typeface="Arial Narrow" charset="0"/>
                <a:cs typeface="Arial Narrow" charset="0"/>
              </a:rPr>
              <a:t>good interactions.</a:t>
            </a:r>
          </a:p>
          <a:p>
            <a:pPr>
              <a:spcBef>
                <a:spcPts val="0"/>
              </a:spcBef>
            </a:pPr>
            <a:r>
              <a:rPr lang="en-US" sz="4000" b="1" dirty="0" smtClean="0">
                <a:latin typeface="Arial Narrow" charset="0"/>
                <a:ea typeface="Arial Narrow" charset="0"/>
                <a:cs typeface="Arial Narrow" charset="0"/>
              </a:rPr>
              <a:t>Spend </a:t>
            </a:r>
            <a:r>
              <a:rPr lang="en-US" sz="4000" b="1" dirty="0">
                <a:latin typeface="Arial Narrow" charset="0"/>
                <a:ea typeface="Arial Narrow" charset="0"/>
                <a:cs typeface="Arial Narrow" charset="0"/>
              </a:rPr>
              <a:t>some time together every single </a:t>
            </a:r>
            <a:r>
              <a:rPr lang="en-US" sz="4000" b="1" dirty="0" smtClean="0">
                <a:latin typeface="Arial Narrow" charset="0"/>
                <a:ea typeface="Arial Narrow" charset="0"/>
                <a:cs typeface="Arial Narrow" charset="0"/>
              </a:rPr>
              <a:t>day—fun and play.</a:t>
            </a:r>
          </a:p>
          <a:p>
            <a:pPr>
              <a:spcBef>
                <a:spcPts val="0"/>
              </a:spcBef>
            </a:pPr>
            <a:r>
              <a:rPr lang="en-US" sz="4000" b="1" dirty="0" smtClean="0">
                <a:latin typeface="Arial Narrow" charset="0"/>
                <a:ea typeface="Arial Narrow" charset="0"/>
                <a:cs typeface="Arial Narrow" charset="0"/>
              </a:rPr>
              <a:t>Acknowledge separations and reunions—goodbyes, hugs, welcome them home.</a:t>
            </a:r>
          </a:p>
        </p:txBody>
      </p:sp>
      <p:sp>
        <p:nvSpPr>
          <p:cNvPr id="3" name="Title 2"/>
          <p:cNvSpPr>
            <a:spLocks noGrp="1"/>
          </p:cNvSpPr>
          <p:nvPr>
            <p:ph type="title"/>
          </p:nvPr>
        </p:nvSpPr>
        <p:spPr>
          <a:xfrm>
            <a:off x="157215" y="466918"/>
            <a:ext cx="6591928" cy="1252728"/>
          </a:xfrm>
          <a:effectLst>
            <a:outerShdw blurRad="50800" dist="38100" dir="13500000" algn="br" rotWithShape="0">
              <a:prstClr val="black">
                <a:alpha val="40000"/>
              </a:prstClr>
            </a:outerShdw>
          </a:effectLst>
        </p:spPr>
        <p:txBody>
          <a:bodyPr>
            <a:noAutofit/>
          </a:bodyPr>
          <a:lstStyle/>
          <a:p>
            <a:r>
              <a:rPr lang="en-US" b="1" dirty="0" smtClean="0">
                <a:effectLst>
                  <a:outerShdw blurRad="50800" dist="76200" dir="13500000" algn="br" rotWithShape="0">
                    <a:prstClr val="black">
                      <a:alpha val="40000"/>
                    </a:prstClr>
                  </a:outerShdw>
                </a:effectLst>
              </a:rPr>
              <a:t>More Tips for Connecting with Teens</a:t>
            </a:r>
            <a:endParaRPr lang="en-US" b="1" dirty="0">
              <a:effectLst>
                <a:outerShdw blurRad="50800" dist="76200" dir="13500000" algn="br" rotWithShape="0">
                  <a:prstClr val="black">
                    <a:alpha val="40000"/>
                  </a:prstClr>
                </a:outerShdw>
              </a:effectLst>
            </a:endParaRPr>
          </a:p>
        </p:txBody>
      </p:sp>
    </p:spTree>
    <p:extLst>
      <p:ext uri="{BB962C8B-B14F-4D97-AF65-F5344CB8AC3E}">
        <p14:creationId xmlns:p14="http://schemas.microsoft.com/office/powerpoint/2010/main" val="233519397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edge">
                                      <p:cBhvr>
                                        <p:cTn id="17"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0" y="139700"/>
            <a:ext cx="8623300" cy="6565900"/>
          </a:xfrm>
          <a:prstGeom prst="rect">
            <a:avLst/>
          </a:prstGeom>
        </p:spPr>
      </p:pic>
      <p:sp>
        <p:nvSpPr>
          <p:cNvPr id="2" name="TextBox 1"/>
          <p:cNvSpPr txBox="1"/>
          <p:nvPr/>
        </p:nvSpPr>
        <p:spPr>
          <a:xfrm>
            <a:off x="1045028" y="6008914"/>
            <a:ext cx="7357655" cy="1077218"/>
          </a:xfrm>
          <a:prstGeom prst="rect">
            <a:avLst/>
          </a:prstGeom>
          <a:noFill/>
        </p:spPr>
        <p:txBody>
          <a:bodyPr wrap="none" rtlCol="0">
            <a:spAutoFit/>
          </a:bodyPr>
          <a:lstStyle/>
          <a:p>
            <a:r>
              <a:rPr lang="en-US" sz="3200" b="1" dirty="0">
                <a:solidFill>
                  <a:srgbClr val="FF0000"/>
                </a:solidFill>
              </a:rPr>
              <a:t>Know Your Teens and Social Connections</a:t>
            </a:r>
          </a:p>
          <a:p>
            <a:endParaRPr lang="en-US" sz="3200" dirty="0">
              <a:solidFill>
                <a:srgbClr val="FF0000"/>
              </a:solidFill>
            </a:endParaRPr>
          </a:p>
        </p:txBody>
      </p:sp>
    </p:spTree>
    <p:extLst>
      <p:ext uri="{BB962C8B-B14F-4D97-AF65-F5344CB8AC3E}">
        <p14:creationId xmlns:p14="http://schemas.microsoft.com/office/powerpoint/2010/main" val="311532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8673" y="296685"/>
            <a:ext cx="8597496" cy="914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Content Placeholder 1"/>
          <p:cNvSpPr>
            <a:spLocks noGrp="1"/>
          </p:cNvSpPr>
          <p:nvPr>
            <p:ph idx="1"/>
          </p:nvPr>
        </p:nvSpPr>
        <p:spPr>
          <a:xfrm>
            <a:off x="268673" y="4024807"/>
            <a:ext cx="8595969" cy="3694522"/>
          </a:xfrm>
        </p:spPr>
        <p:txBody>
          <a:bodyPr>
            <a:noAutofit/>
          </a:bodyPr>
          <a:lstStyle/>
          <a:p>
            <a:pPr>
              <a:spcBef>
                <a:spcPts val="0"/>
              </a:spcBef>
            </a:pPr>
            <a:r>
              <a:rPr lang="en-US" sz="4400" b="1" dirty="0" smtClean="0"/>
              <a:t>Learn your teen’s social network.</a:t>
            </a:r>
          </a:p>
          <a:p>
            <a:pPr>
              <a:spcBef>
                <a:spcPts val="0"/>
              </a:spcBef>
            </a:pPr>
            <a:r>
              <a:rPr lang="en-US" sz="4400" b="1" dirty="0" smtClean="0"/>
              <a:t>Learn their language </a:t>
            </a:r>
            <a:r>
              <a:rPr lang="en-US" sz="4400" b="1" dirty="0"/>
              <a:t>&amp;</a:t>
            </a:r>
            <a:r>
              <a:rPr lang="en-US" sz="4400" b="1" dirty="0" smtClean="0"/>
              <a:t> interests.</a:t>
            </a:r>
          </a:p>
          <a:p>
            <a:pPr>
              <a:spcBef>
                <a:spcPts val="0"/>
              </a:spcBef>
            </a:pPr>
            <a:r>
              <a:rPr lang="en-US" sz="4400" b="1" dirty="0" smtClean="0"/>
              <a:t>Establish and maintain structure.</a:t>
            </a:r>
          </a:p>
          <a:p>
            <a:pPr>
              <a:spcBef>
                <a:spcPts val="0"/>
              </a:spcBef>
            </a:pPr>
            <a:r>
              <a:rPr lang="en-US" sz="4400" b="1" dirty="0" smtClean="0"/>
              <a:t>Discuss rules and responsibility.</a:t>
            </a:r>
          </a:p>
          <a:p>
            <a:pPr>
              <a:spcBef>
                <a:spcPts val="0"/>
              </a:spcBef>
            </a:pPr>
            <a:endParaRPr lang="en-US" sz="4000" b="1" dirty="0"/>
          </a:p>
          <a:p>
            <a:pPr>
              <a:spcBef>
                <a:spcPts val="0"/>
              </a:spcBef>
            </a:pPr>
            <a:endParaRPr lang="en-US" sz="4000" b="1" dirty="0"/>
          </a:p>
          <a:p>
            <a:pPr>
              <a:spcBef>
                <a:spcPts val="0"/>
              </a:spcBef>
            </a:pPr>
            <a:endParaRPr lang="en-US" sz="4000" b="1"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68673" y="296685"/>
            <a:ext cx="8595969" cy="3564788"/>
          </a:xfrm>
          <a:prstGeom prst="rect">
            <a:avLst/>
          </a:prstGeom>
        </p:spPr>
      </p:pic>
    </p:spTree>
    <p:extLst>
      <p:ext uri="{BB962C8B-B14F-4D97-AF65-F5344CB8AC3E}">
        <p14:creationId xmlns:p14="http://schemas.microsoft.com/office/powerpoint/2010/main" val="32318451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52025" y="304812"/>
            <a:ext cx="8674261" cy="5138045"/>
          </a:xfrm>
          <a:prstGeom prst="rect">
            <a:avLst/>
          </a:prstGeom>
        </p:spPr>
      </p:pic>
      <p:sp>
        <p:nvSpPr>
          <p:cNvPr id="5" name="Rectangle 4"/>
          <p:cNvSpPr/>
          <p:nvPr/>
        </p:nvSpPr>
        <p:spPr>
          <a:xfrm>
            <a:off x="252025" y="5599066"/>
            <a:ext cx="8378704" cy="1015663"/>
          </a:xfrm>
          <a:prstGeom prst="rect">
            <a:avLst/>
          </a:prstGeom>
          <a:noFill/>
        </p:spPr>
        <p:txBody>
          <a:bodyPr wrap="none" lIns="91440" tIns="45720" rIns="91440" bIns="45720">
            <a:spAutoFit/>
          </a:bodyPr>
          <a:lstStyle/>
          <a:p>
            <a:pPr algn="ctr"/>
            <a:r>
              <a:rPr lang="en-US" sz="6000" b="1" cap="none" spc="0" dirty="0" smtClean="0">
                <a:ln w="12700">
                  <a:noFill/>
                  <a:prstDash val="solid"/>
                </a:ln>
                <a:solidFill>
                  <a:srgbClr val="C00000"/>
                </a:solidFill>
                <a:effectLst>
                  <a:outerShdw blurRad="41275" dist="20320" dir="1800000" algn="tl" rotWithShape="0">
                    <a:srgbClr val="000000">
                      <a:alpha val="40000"/>
                    </a:srgbClr>
                  </a:outerShdw>
                </a:effectLst>
              </a:rPr>
              <a:t>Build Bridges With Teens</a:t>
            </a:r>
            <a:endParaRPr lang="en-US" sz="6000" b="1" cap="none" spc="0" dirty="0">
              <a:ln w="12700">
                <a:noFill/>
                <a:prstDash val="solid"/>
              </a:ln>
              <a:solidFill>
                <a:srgbClr val="C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02239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2129" y="545655"/>
            <a:ext cx="7759871" cy="4371932"/>
          </a:xfrm>
          <a:prstGeom prst="rect">
            <a:avLst/>
          </a:prstGeom>
          <a:ln>
            <a:noFill/>
          </a:ln>
          <a:effectLst>
            <a:softEdge rad="112500"/>
          </a:effectLst>
        </p:spPr>
      </p:pic>
      <p:sp>
        <p:nvSpPr>
          <p:cNvPr id="3" name="Content Placeholder 2"/>
          <p:cNvSpPr>
            <a:spLocks noGrp="1"/>
          </p:cNvSpPr>
          <p:nvPr>
            <p:ph idx="1"/>
          </p:nvPr>
        </p:nvSpPr>
        <p:spPr>
          <a:xfrm>
            <a:off x="819837" y="4670452"/>
            <a:ext cx="8569234" cy="1725348"/>
          </a:xfrm>
        </p:spPr>
        <p:txBody>
          <a:bodyPr>
            <a:noAutofit/>
          </a:bodyPr>
          <a:lstStyle/>
          <a:p>
            <a:pPr marL="0" indent="0">
              <a:spcBef>
                <a:spcPts val="0"/>
              </a:spcBef>
              <a:buNone/>
            </a:pPr>
            <a:r>
              <a:rPr lang="en-US" sz="6000" b="1" dirty="0" smtClean="0">
                <a:solidFill>
                  <a:srgbClr val="0000FF"/>
                </a:solidFill>
                <a:cs typeface="Arial Rounded MT Bold"/>
              </a:rPr>
              <a:t>III. </a:t>
            </a:r>
            <a:r>
              <a:rPr lang="en-US" sz="6000" b="1" dirty="0" smtClean="0">
                <a:solidFill>
                  <a:srgbClr val="0000FF"/>
                </a:solidFill>
                <a:cs typeface="Arial Rounded MT Bold"/>
              </a:rPr>
              <a:t> Connecting </a:t>
            </a:r>
            <a:r>
              <a:rPr lang="en-US" sz="6000" b="1" dirty="0" smtClean="0">
                <a:solidFill>
                  <a:srgbClr val="0000FF"/>
                </a:solidFill>
                <a:cs typeface="Arial Rounded MT Bold"/>
              </a:rPr>
              <a:t>With </a:t>
            </a:r>
            <a:r>
              <a:rPr lang="en-US" sz="6000" b="1" dirty="0" smtClean="0">
                <a:solidFill>
                  <a:srgbClr val="0000FF"/>
                </a:solidFill>
                <a:cs typeface="Arial Rounded MT Bold"/>
              </a:rPr>
              <a:t>				   Others</a:t>
            </a:r>
            <a:endParaRPr lang="en-US" sz="6000" b="1" dirty="0">
              <a:solidFill>
                <a:srgbClr val="0000FF"/>
              </a:solidFill>
              <a:cs typeface="Arial Rounded MT Bold"/>
            </a:endParaRPr>
          </a:p>
        </p:txBody>
      </p:sp>
    </p:spTree>
    <p:extLst>
      <p:ext uri="{BB962C8B-B14F-4D97-AF65-F5344CB8AC3E}">
        <p14:creationId xmlns:p14="http://schemas.microsoft.com/office/powerpoint/2010/main" val="14990116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mple-Relationship-Graph.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300" y="1848928"/>
            <a:ext cx="7277100" cy="2425700"/>
          </a:xfrm>
          <a:prstGeom prst="rect">
            <a:avLst/>
          </a:prstGeom>
        </p:spPr>
      </p:pic>
      <p:sp>
        <p:nvSpPr>
          <p:cNvPr id="5" name="Title 4"/>
          <p:cNvSpPr>
            <a:spLocks noGrp="1"/>
          </p:cNvSpPr>
          <p:nvPr>
            <p:ph type="title"/>
          </p:nvPr>
        </p:nvSpPr>
        <p:spPr>
          <a:xfrm>
            <a:off x="527050" y="325501"/>
            <a:ext cx="8229600" cy="1252728"/>
          </a:xfrm>
        </p:spPr>
        <p:txBody>
          <a:bodyPr/>
          <a:lstStyle/>
          <a:p>
            <a:r>
              <a:rPr lang="en-US" b="1" dirty="0" smtClean="0">
                <a:effectLst>
                  <a:outerShdw blurRad="50800" dist="76200" dir="13500000" algn="br" rotWithShape="0">
                    <a:prstClr val="black">
                      <a:alpha val="40000"/>
                    </a:prstClr>
                  </a:outerShdw>
                </a:effectLst>
              </a:rPr>
              <a:t>Traditional View of Relationship</a:t>
            </a:r>
            <a:endParaRPr lang="en-US" b="1" dirty="0">
              <a:effectLst>
                <a:outerShdw blurRad="50800" dist="76200" dir="13500000" algn="br" rotWithShape="0">
                  <a:prstClr val="black">
                    <a:alpha val="40000"/>
                  </a:prstClr>
                </a:outerShdw>
              </a:effectLst>
            </a:endParaRPr>
          </a:p>
        </p:txBody>
      </p:sp>
      <p:sp>
        <p:nvSpPr>
          <p:cNvPr id="6" name="Content Placeholder 5"/>
          <p:cNvSpPr>
            <a:spLocks noGrp="1"/>
          </p:cNvSpPr>
          <p:nvPr>
            <p:ph idx="1"/>
          </p:nvPr>
        </p:nvSpPr>
        <p:spPr>
          <a:xfrm>
            <a:off x="527050" y="4283124"/>
            <a:ext cx="8801639" cy="2001708"/>
          </a:xfrm>
        </p:spPr>
        <p:txBody>
          <a:bodyPr>
            <a:noAutofit/>
          </a:bodyPr>
          <a:lstStyle/>
          <a:p>
            <a:pPr marL="0" indent="0">
              <a:spcBef>
                <a:spcPts val="0"/>
              </a:spcBef>
              <a:buNone/>
            </a:pPr>
            <a:r>
              <a:rPr lang="en-US" sz="3600" b="1" dirty="0"/>
              <a:t>The lines represent the relationships between the </a:t>
            </a:r>
            <a:r>
              <a:rPr lang="en-US" sz="3600" b="1" dirty="0" smtClean="0"/>
              <a:t>dots.  Here you’ll </a:t>
            </a:r>
            <a:r>
              <a:rPr lang="en-US" sz="3600" b="1" dirty="0"/>
              <a:t>see a line connecting person “A” and person “B.” That line is their relationship.</a:t>
            </a:r>
          </a:p>
        </p:txBody>
      </p:sp>
    </p:spTree>
    <p:extLst>
      <p:ext uri="{BB962C8B-B14F-4D97-AF65-F5344CB8AC3E}">
        <p14:creationId xmlns:p14="http://schemas.microsoft.com/office/powerpoint/2010/main" val="2423954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9327" y="2143666"/>
            <a:ext cx="8505345" cy="2455885"/>
          </a:xfrm>
        </p:spPr>
        <p:txBody>
          <a:bodyPr>
            <a:noAutofit/>
          </a:bodyPr>
          <a:lstStyle/>
          <a:p>
            <a:pPr marL="0" indent="0">
              <a:spcBef>
                <a:spcPts val="0"/>
              </a:spcBef>
              <a:buNone/>
            </a:pPr>
            <a:r>
              <a:rPr lang="en-US" sz="4000" b="1" dirty="0" smtClean="0">
                <a:latin typeface="Cambria" charset="0"/>
                <a:ea typeface="Cambria" charset="0"/>
                <a:cs typeface="Cambria" charset="0"/>
              </a:rPr>
              <a:t>"</a:t>
            </a:r>
            <a:r>
              <a:rPr lang="en-US" sz="4000" b="1" dirty="0">
                <a:latin typeface="Cambria" charset="0"/>
                <a:ea typeface="Cambria" charset="0"/>
                <a:cs typeface="Cambria" charset="0"/>
              </a:rPr>
              <a:t>As a professor, I don't like this, but the cerebral virtues—curiosity, love of learning—are less strongly tied to happiness than </a:t>
            </a:r>
            <a:r>
              <a:rPr lang="en-US" sz="4000" b="1" dirty="0" smtClean="0">
                <a:latin typeface="Cambria" charset="0"/>
                <a:ea typeface="Cambria" charset="0"/>
                <a:cs typeface="Cambria" charset="0"/>
              </a:rPr>
              <a:t>to interpersonal </a:t>
            </a:r>
            <a:r>
              <a:rPr lang="en-US" sz="4000" b="1" dirty="0">
                <a:latin typeface="Cambria" charset="0"/>
                <a:ea typeface="Cambria" charset="0"/>
                <a:cs typeface="Cambria" charset="0"/>
              </a:rPr>
              <a:t>virtues like kindness, gratitude, and capacity for love</a:t>
            </a:r>
            <a:r>
              <a:rPr lang="en-US" sz="4000" b="1" dirty="0" smtClean="0">
                <a:latin typeface="Cambria" charset="0"/>
                <a:ea typeface="Cambria" charset="0"/>
                <a:cs typeface="Cambria" charset="0"/>
              </a:rPr>
              <a:t>.” </a:t>
            </a:r>
          </a:p>
          <a:p>
            <a:pPr marL="0" indent="0">
              <a:spcBef>
                <a:spcPts val="0"/>
              </a:spcBef>
              <a:buNone/>
            </a:pPr>
            <a:r>
              <a:rPr lang="en-US" sz="4000" b="1" dirty="0">
                <a:latin typeface="Cambria" charset="0"/>
                <a:ea typeface="Cambria" charset="0"/>
                <a:cs typeface="Cambria" charset="0"/>
              </a:rPr>
              <a:t>	</a:t>
            </a:r>
            <a:r>
              <a:rPr lang="en-US" sz="4000" b="1" dirty="0" smtClean="0">
                <a:latin typeface="Cambria" charset="0"/>
                <a:ea typeface="Cambria" charset="0"/>
                <a:cs typeface="Cambria" charset="0"/>
              </a:rPr>
              <a:t>			– Martin Seligman</a:t>
            </a:r>
            <a:endParaRPr lang="en-US" sz="4000" b="1" dirty="0">
              <a:latin typeface="Cambria" charset="0"/>
              <a:ea typeface="Cambria" charset="0"/>
              <a:cs typeface="Cambria" charset="0"/>
            </a:endParaRPr>
          </a:p>
        </p:txBody>
      </p:sp>
      <p:sp>
        <p:nvSpPr>
          <p:cNvPr id="3" name="Title 2"/>
          <p:cNvSpPr>
            <a:spLocks noGrp="1"/>
          </p:cNvSpPr>
          <p:nvPr>
            <p:ph type="title"/>
          </p:nvPr>
        </p:nvSpPr>
        <p:spPr>
          <a:effectLst>
            <a:outerShdw blurRad="50800" dist="38100" dir="13500000" algn="br" rotWithShape="0">
              <a:prstClr val="black">
                <a:alpha val="40000"/>
              </a:prstClr>
            </a:outerShdw>
          </a:effectLst>
        </p:spPr>
        <p:txBody>
          <a:bodyPr>
            <a:normAutofit/>
          </a:bodyPr>
          <a:lstStyle/>
          <a:p>
            <a:r>
              <a:rPr lang="en-US" sz="6000" b="1" dirty="0" smtClean="0">
                <a:effectLst>
                  <a:outerShdw blurRad="50800" dist="76200" dir="13500000" algn="br" rotWithShape="0">
                    <a:prstClr val="black">
                      <a:alpha val="40000"/>
                    </a:prstClr>
                  </a:outerShdw>
                </a:effectLst>
              </a:rPr>
              <a:t>Seligman’s Research</a:t>
            </a:r>
            <a:endParaRPr lang="en-US" sz="6000" b="1" dirty="0">
              <a:effectLst>
                <a:outerShdw blurRad="50800" dist="76200" dir="13500000" algn="br" rotWithShape="0">
                  <a:prstClr val="black">
                    <a:alpha val="40000"/>
                  </a:prstClr>
                </a:outerShdw>
              </a:effectLst>
            </a:endParaRPr>
          </a:p>
        </p:txBody>
      </p:sp>
    </p:spTree>
    <p:extLst>
      <p:ext uri="{BB962C8B-B14F-4D97-AF65-F5344CB8AC3E}">
        <p14:creationId xmlns:p14="http://schemas.microsoft.com/office/powerpoint/2010/main" val="1914287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14102" y="422514"/>
            <a:ext cx="4808572" cy="3205715"/>
          </a:xfrm>
          <a:prstGeom prst="rect">
            <a:avLst/>
          </a:prstGeom>
          <a:ln>
            <a:noFill/>
          </a:ln>
          <a:effectLst>
            <a:softEdge rad="112500"/>
          </a:effectLst>
        </p:spPr>
      </p:pic>
      <p:sp>
        <p:nvSpPr>
          <p:cNvPr id="6" name="Title 5"/>
          <p:cNvSpPr>
            <a:spLocks noGrp="1"/>
          </p:cNvSpPr>
          <p:nvPr>
            <p:ph type="title"/>
          </p:nvPr>
        </p:nvSpPr>
        <p:spPr>
          <a:xfrm>
            <a:off x="207376" y="338328"/>
            <a:ext cx="3706852" cy="1252728"/>
          </a:xfrm>
          <a:effectLst>
            <a:outerShdw blurRad="50800" dist="38100" dir="13500000" algn="br" rotWithShape="0">
              <a:prstClr val="black">
                <a:alpha val="40000"/>
              </a:prstClr>
            </a:outerShdw>
          </a:effectLst>
        </p:spPr>
        <p:txBody>
          <a:bodyPr>
            <a:noAutofit/>
          </a:bodyPr>
          <a:lstStyle/>
          <a:p>
            <a:r>
              <a:rPr lang="en-US" b="1" dirty="0" smtClean="0"/>
              <a:t>Connect with Other Leaders</a:t>
            </a:r>
            <a:endParaRPr lang="en-US" b="1" dirty="0"/>
          </a:p>
        </p:txBody>
      </p:sp>
      <p:sp>
        <p:nvSpPr>
          <p:cNvPr id="7" name="Content Placeholder 6"/>
          <p:cNvSpPr>
            <a:spLocks noGrp="1"/>
          </p:cNvSpPr>
          <p:nvPr>
            <p:ph idx="1"/>
          </p:nvPr>
        </p:nvSpPr>
        <p:spPr>
          <a:xfrm>
            <a:off x="309935" y="3628229"/>
            <a:ext cx="8512739" cy="3229771"/>
          </a:xfrm>
        </p:spPr>
        <p:txBody>
          <a:bodyPr>
            <a:normAutofit lnSpcReduction="10000"/>
          </a:bodyPr>
          <a:lstStyle/>
          <a:p>
            <a:pPr>
              <a:spcBef>
                <a:spcPts val="0"/>
              </a:spcBef>
            </a:pPr>
            <a:r>
              <a:rPr lang="en-US" sz="3600" b="1" dirty="0" smtClean="0">
                <a:solidFill>
                  <a:srgbClr val="000090"/>
                </a:solidFill>
              </a:rPr>
              <a:t>Network with other experienced leaders.</a:t>
            </a:r>
          </a:p>
          <a:p>
            <a:pPr>
              <a:spcBef>
                <a:spcPts val="0"/>
              </a:spcBef>
            </a:pPr>
            <a:r>
              <a:rPr lang="en-US" sz="3600" b="1" dirty="0" smtClean="0">
                <a:solidFill>
                  <a:srgbClr val="000090"/>
                </a:solidFill>
              </a:rPr>
              <a:t>Learn and share new ideas together.</a:t>
            </a:r>
          </a:p>
          <a:p>
            <a:pPr>
              <a:spcBef>
                <a:spcPts val="0"/>
              </a:spcBef>
            </a:pPr>
            <a:r>
              <a:rPr lang="en-US" sz="3600" b="1" dirty="0" smtClean="0">
                <a:solidFill>
                  <a:srgbClr val="000090"/>
                </a:solidFill>
              </a:rPr>
              <a:t>Give support and encouragement to the younger and less experienced leaders.</a:t>
            </a:r>
          </a:p>
          <a:p>
            <a:pPr>
              <a:spcBef>
                <a:spcPts val="0"/>
              </a:spcBef>
            </a:pPr>
            <a:r>
              <a:rPr lang="en-US" sz="3600" b="1" dirty="0" smtClean="0">
                <a:solidFill>
                  <a:srgbClr val="000090"/>
                </a:solidFill>
              </a:rPr>
              <a:t>Mentor younger leaders.</a:t>
            </a:r>
            <a:endParaRPr lang="en-US" sz="3600" b="1" dirty="0">
              <a:solidFill>
                <a:srgbClr val="000090"/>
              </a:solidFill>
            </a:endParaRPr>
          </a:p>
        </p:txBody>
      </p:sp>
    </p:spTree>
    <p:extLst>
      <p:ext uri="{BB962C8B-B14F-4D97-AF65-F5344CB8AC3E}">
        <p14:creationId xmlns:p14="http://schemas.microsoft.com/office/powerpoint/2010/main" val="14283342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heel(1)">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heel(1)">
                                      <p:cBhvr>
                                        <p:cTn id="22"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41655" y="1221997"/>
            <a:ext cx="6664567" cy="3199367"/>
          </a:xfrm>
          <a:prstGeom prst="rect">
            <a:avLst/>
          </a:prstGeom>
        </p:spPr>
      </p:pic>
      <p:sp>
        <p:nvSpPr>
          <p:cNvPr id="6" name="Title 5"/>
          <p:cNvSpPr>
            <a:spLocks noGrp="1"/>
          </p:cNvSpPr>
          <p:nvPr>
            <p:ph type="title"/>
          </p:nvPr>
        </p:nvSpPr>
        <p:spPr>
          <a:xfrm>
            <a:off x="35967" y="394423"/>
            <a:ext cx="9108033" cy="1252728"/>
          </a:xfrm>
          <a:effectLst>
            <a:outerShdw blurRad="50800" dist="38100" dir="13500000" algn="br" rotWithShape="0">
              <a:prstClr val="black">
                <a:alpha val="40000"/>
              </a:prstClr>
            </a:outerShdw>
          </a:effectLst>
        </p:spPr>
        <p:txBody>
          <a:bodyPr>
            <a:noAutofit/>
          </a:bodyPr>
          <a:lstStyle/>
          <a:p>
            <a:r>
              <a:rPr lang="en-US" sz="4800" b="1" dirty="0">
                <a:ln w="12700">
                  <a:noFill/>
                  <a:prstDash val="solid"/>
                </a:ln>
                <a:solidFill>
                  <a:schemeClr val="bg1"/>
                </a:solidFill>
                <a:effectLst>
                  <a:outerShdw blurRad="41275" dist="20320" dir="1800000" algn="tl" rotWithShape="0">
                    <a:srgbClr val="000000">
                      <a:alpha val="40000"/>
                    </a:srgbClr>
                  </a:outerShdw>
                </a:effectLst>
              </a:rPr>
              <a:t>Connect with church leadership</a:t>
            </a:r>
            <a:br>
              <a:rPr lang="en-US" sz="4800" b="1" dirty="0">
                <a:ln w="12700">
                  <a:noFill/>
                  <a:prstDash val="solid"/>
                </a:ln>
                <a:solidFill>
                  <a:schemeClr val="bg1"/>
                </a:solidFill>
                <a:effectLst>
                  <a:outerShdw blurRad="41275" dist="20320" dir="1800000" algn="tl" rotWithShape="0">
                    <a:srgbClr val="000000">
                      <a:alpha val="40000"/>
                    </a:srgbClr>
                  </a:outerShdw>
                </a:effectLst>
              </a:rPr>
            </a:br>
            <a:endParaRPr lang="en-US" sz="4800" dirty="0">
              <a:solidFill>
                <a:schemeClr val="bg1"/>
              </a:solidFill>
            </a:endParaRPr>
          </a:p>
        </p:txBody>
      </p:sp>
      <p:sp>
        <p:nvSpPr>
          <p:cNvPr id="7" name="Content Placeholder 6"/>
          <p:cNvSpPr>
            <a:spLocks noGrp="1"/>
          </p:cNvSpPr>
          <p:nvPr>
            <p:ph idx="1"/>
          </p:nvPr>
        </p:nvSpPr>
        <p:spPr>
          <a:xfrm>
            <a:off x="130630" y="4700236"/>
            <a:ext cx="8839200" cy="1409466"/>
          </a:xfrm>
        </p:spPr>
        <p:txBody>
          <a:bodyPr>
            <a:noAutofit/>
          </a:bodyPr>
          <a:lstStyle/>
          <a:p>
            <a:pPr>
              <a:lnSpc>
                <a:spcPct val="90000"/>
              </a:lnSpc>
              <a:spcBef>
                <a:spcPts val="0"/>
              </a:spcBef>
            </a:pPr>
            <a:r>
              <a:rPr lang="en-US" sz="3600" b="1" dirty="0" smtClean="0"/>
              <a:t>Know your board members in the church.</a:t>
            </a:r>
          </a:p>
          <a:p>
            <a:pPr>
              <a:lnSpc>
                <a:spcPct val="90000"/>
              </a:lnSpc>
              <a:spcBef>
                <a:spcPts val="0"/>
              </a:spcBef>
            </a:pPr>
            <a:r>
              <a:rPr lang="en-US" sz="3600" b="1" dirty="0" smtClean="0"/>
              <a:t>Share your ministry vision with the pastor and with the key people in the church. </a:t>
            </a:r>
          </a:p>
          <a:p>
            <a:pPr>
              <a:lnSpc>
                <a:spcPct val="90000"/>
              </a:lnSpc>
              <a:spcBef>
                <a:spcPts val="0"/>
              </a:spcBef>
            </a:pPr>
            <a:r>
              <a:rPr lang="en-US" sz="3600" b="1" dirty="0" smtClean="0"/>
              <a:t>Get them involved with your programs.</a:t>
            </a:r>
          </a:p>
        </p:txBody>
      </p:sp>
    </p:spTree>
    <p:extLst>
      <p:ext uri="{BB962C8B-B14F-4D97-AF65-F5344CB8AC3E}">
        <p14:creationId xmlns:p14="http://schemas.microsoft.com/office/powerpoint/2010/main" val="24010847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4389119"/>
          </a:xfrm>
          <a:prstGeom prst="rect">
            <a:avLst/>
          </a:prstGeom>
        </p:spPr>
      </p:pic>
      <p:sp>
        <p:nvSpPr>
          <p:cNvPr id="6" name="Content Placeholder 5"/>
          <p:cNvSpPr>
            <a:spLocks noGrp="1"/>
          </p:cNvSpPr>
          <p:nvPr>
            <p:ph idx="1"/>
          </p:nvPr>
        </p:nvSpPr>
        <p:spPr>
          <a:xfrm>
            <a:off x="0" y="4598126"/>
            <a:ext cx="9143999" cy="2434045"/>
          </a:xfrm>
        </p:spPr>
        <p:txBody>
          <a:bodyPr>
            <a:normAutofit fontScale="85000" lnSpcReduction="20000"/>
          </a:bodyPr>
          <a:lstStyle/>
          <a:p>
            <a:pPr>
              <a:spcBef>
                <a:spcPts val="0"/>
              </a:spcBef>
            </a:pPr>
            <a:r>
              <a:rPr lang="en-US" sz="4200" b="1" dirty="0" smtClean="0"/>
              <a:t>Organize community programs to invite community families to attend, </a:t>
            </a:r>
            <a:r>
              <a:rPr lang="en-US" sz="4200" b="1" dirty="0" err="1" smtClean="0"/>
              <a:t>eg</a:t>
            </a:r>
            <a:r>
              <a:rPr lang="en-US" sz="4200" b="1" dirty="0" smtClean="0"/>
              <a:t>. Messy Church.</a:t>
            </a:r>
          </a:p>
          <a:p>
            <a:pPr>
              <a:spcBef>
                <a:spcPts val="0"/>
              </a:spcBef>
            </a:pPr>
            <a:r>
              <a:rPr lang="en-US" sz="4200" b="1" dirty="0" smtClean="0"/>
              <a:t>Introduce the kids and parents to Bible class and small groups.  </a:t>
            </a:r>
          </a:p>
          <a:p>
            <a:endParaRPr lang="en-US" sz="3600" dirty="0"/>
          </a:p>
        </p:txBody>
      </p:sp>
    </p:spTree>
    <p:extLst>
      <p:ext uri="{BB962C8B-B14F-4D97-AF65-F5344CB8AC3E}">
        <p14:creationId xmlns:p14="http://schemas.microsoft.com/office/powerpoint/2010/main" val="12240494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
                                        <p:tgtEl>
                                          <p:spTgt spid="6">
                                            <p:txEl>
                                              <p:pRg st="1" end="1"/>
                                            </p:txEl>
                                          </p:spTgt>
                                        </p:tgtEl>
                                      </p:cBhvr>
                                    </p:animEffect>
                                    <p:anim calcmode="lin" valueType="num">
                                      <p:cBhvr>
                                        <p:cTn id="17" dur="4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6">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71257" y="338328"/>
            <a:ext cx="4793910" cy="3232186"/>
          </a:xfrm>
          <a:prstGeom prst="rect">
            <a:avLst/>
          </a:prstGeom>
          <a:ln>
            <a:noFill/>
          </a:ln>
          <a:effectLst>
            <a:softEdge rad="112500"/>
          </a:effectLst>
        </p:spPr>
      </p:pic>
      <p:sp>
        <p:nvSpPr>
          <p:cNvPr id="5" name="Title 4"/>
          <p:cNvSpPr>
            <a:spLocks noGrp="1"/>
          </p:cNvSpPr>
          <p:nvPr>
            <p:ph type="title"/>
          </p:nvPr>
        </p:nvSpPr>
        <p:spPr>
          <a:xfrm>
            <a:off x="360602" y="338328"/>
            <a:ext cx="3710655" cy="1252728"/>
          </a:xfrm>
          <a:effectLst>
            <a:outerShdw blurRad="50800" dist="38100" dir="13500000" algn="br" rotWithShape="0">
              <a:prstClr val="black">
                <a:alpha val="40000"/>
              </a:prstClr>
            </a:outerShdw>
          </a:effectLst>
        </p:spPr>
        <p:txBody>
          <a:bodyPr>
            <a:noAutofit/>
          </a:bodyPr>
          <a:lstStyle/>
          <a:p>
            <a:r>
              <a:rPr lang="en-US" b="1" dirty="0" smtClean="0">
                <a:effectLst>
                  <a:outerShdw blurRad="50800" dist="76200" dir="13500000" algn="br" rotWithShape="0">
                    <a:prstClr val="black">
                      <a:alpha val="40000"/>
                    </a:prstClr>
                  </a:outerShdw>
                </a:effectLst>
              </a:rPr>
              <a:t>Connect with Parents</a:t>
            </a:r>
            <a:endParaRPr lang="en-US" b="1" dirty="0">
              <a:effectLst>
                <a:outerShdw blurRad="50800" dist="76200" dir="13500000" algn="br" rotWithShape="0">
                  <a:prstClr val="black">
                    <a:alpha val="40000"/>
                  </a:prstClr>
                </a:outerShdw>
              </a:effectLst>
            </a:endParaRPr>
          </a:p>
        </p:txBody>
      </p:sp>
      <p:sp>
        <p:nvSpPr>
          <p:cNvPr id="6" name="Content Placeholder 5"/>
          <p:cNvSpPr>
            <a:spLocks noGrp="1"/>
          </p:cNvSpPr>
          <p:nvPr>
            <p:ph idx="1"/>
          </p:nvPr>
        </p:nvSpPr>
        <p:spPr>
          <a:xfrm>
            <a:off x="1" y="3731623"/>
            <a:ext cx="9144000" cy="3091542"/>
          </a:xfrm>
        </p:spPr>
        <p:txBody>
          <a:bodyPr>
            <a:normAutofit fontScale="92500"/>
          </a:bodyPr>
          <a:lstStyle/>
          <a:p>
            <a:pPr>
              <a:spcBef>
                <a:spcPts val="0"/>
              </a:spcBef>
            </a:pPr>
            <a:r>
              <a:rPr lang="en-US" sz="3500" b="1" dirty="0" smtClean="0"/>
              <a:t>Get to know the parents and develop good collaborative relationships.</a:t>
            </a:r>
          </a:p>
          <a:p>
            <a:pPr>
              <a:spcBef>
                <a:spcPts val="0"/>
              </a:spcBef>
            </a:pPr>
            <a:r>
              <a:rPr lang="en-US" sz="3500" b="1" dirty="0" smtClean="0"/>
              <a:t>Involve them in your programs—transportation.</a:t>
            </a:r>
          </a:p>
          <a:p>
            <a:pPr>
              <a:spcBef>
                <a:spcPts val="0"/>
              </a:spcBef>
            </a:pPr>
            <a:r>
              <a:rPr lang="en-US" sz="3500" b="1" dirty="0" smtClean="0"/>
              <a:t>Utilize their gifts and talents to strengthen your programs—building a boat, </a:t>
            </a:r>
            <a:r>
              <a:rPr lang="en-US" sz="3500" b="1" dirty="0" smtClean="0"/>
              <a:t>telling </a:t>
            </a:r>
            <a:r>
              <a:rPr lang="en-US" sz="3500" b="1" dirty="0" smtClean="0"/>
              <a:t>story, </a:t>
            </a:r>
            <a:r>
              <a:rPr lang="en-US" sz="3500" b="1" dirty="0" smtClean="0"/>
              <a:t>leading </a:t>
            </a:r>
            <a:r>
              <a:rPr lang="en-US" sz="3500" b="1" dirty="0" smtClean="0"/>
              <a:t>a craft.</a:t>
            </a:r>
          </a:p>
          <a:p>
            <a:endParaRPr lang="en-US" sz="3200" dirty="0"/>
          </a:p>
        </p:txBody>
      </p:sp>
    </p:spTree>
    <p:extLst>
      <p:ext uri="{BB962C8B-B14F-4D97-AF65-F5344CB8AC3E}">
        <p14:creationId xmlns:p14="http://schemas.microsoft.com/office/powerpoint/2010/main" val="2638344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1433" y="2544839"/>
            <a:ext cx="8271933" cy="3450696"/>
          </a:xfrm>
        </p:spPr>
        <p:txBody>
          <a:bodyPr>
            <a:noAutofit/>
          </a:bodyPr>
          <a:lstStyle/>
          <a:p>
            <a:pPr marL="0" indent="0">
              <a:spcBef>
                <a:spcPts val="0"/>
              </a:spcBef>
              <a:buNone/>
            </a:pPr>
            <a:r>
              <a:rPr lang="en-US" sz="4000" b="1" dirty="0" smtClean="0"/>
              <a:t>1. Michael J. </a:t>
            </a:r>
            <a:r>
              <a:rPr lang="en-US" sz="4000" b="1" dirty="0" err="1" smtClean="0"/>
              <a:t>Karcher</a:t>
            </a:r>
            <a:r>
              <a:rPr lang="en-US" sz="4000" b="1" dirty="0" smtClean="0"/>
              <a:t>, </a:t>
            </a:r>
            <a:r>
              <a:rPr lang="en-US" sz="4000" b="1" i="1" dirty="0" smtClean="0"/>
              <a:t>The Hemingway:  Measure of Adolescent Connectedness—Validation Studies </a:t>
            </a:r>
            <a:r>
              <a:rPr lang="en-US" sz="4000" b="1" dirty="0" smtClean="0"/>
              <a:t> at </a:t>
            </a:r>
            <a:r>
              <a:rPr lang="en-US" sz="4000" b="1" dirty="0" err="1" smtClean="0"/>
              <a:t>files.eric.ed.gov</a:t>
            </a:r>
            <a:endParaRPr lang="en-US" sz="4000" b="1" dirty="0"/>
          </a:p>
          <a:p>
            <a:pPr marL="0" indent="0">
              <a:spcBef>
                <a:spcPts val="0"/>
              </a:spcBef>
              <a:buNone/>
            </a:pPr>
            <a:r>
              <a:rPr lang="en-US" sz="4000" b="1" dirty="0" smtClean="0">
                <a:effectLst>
                  <a:outerShdw blurRad="50800" dist="38100" dir="13500000" algn="br" rotWithShape="0">
                    <a:prstClr val="black">
                      <a:alpha val="40000"/>
                    </a:prstClr>
                  </a:outerShdw>
                </a:effectLst>
              </a:rPr>
              <a:t>2</a:t>
            </a:r>
            <a:r>
              <a:rPr lang="en-US" sz="4000" b="1" dirty="0" smtClean="0">
                <a:effectLst>
                  <a:outerShdw blurRad="50800" dist="38100" dir="13500000" algn="br" rotWithShape="0">
                    <a:prstClr val="black">
                      <a:alpha val="40000"/>
                    </a:prstClr>
                  </a:outerShdw>
                </a:effectLst>
              </a:rPr>
              <a:t>. </a:t>
            </a:r>
            <a:r>
              <a:rPr lang="en-US" sz="4000" b="1" dirty="0" smtClean="0"/>
              <a:t>Wired for Connectedness by Gideon </a:t>
            </a:r>
            <a:r>
              <a:rPr lang="en-US" sz="4000" b="1" dirty="0" smtClean="0"/>
              <a:t>Rosenblatt.</a:t>
            </a:r>
            <a:endParaRPr lang="en-US" sz="4000" b="1" dirty="0" smtClean="0"/>
          </a:p>
          <a:p>
            <a:pPr>
              <a:spcBef>
                <a:spcPts val="0"/>
              </a:spcBef>
            </a:pPr>
            <a:endParaRPr lang="en-US" sz="4000" dirty="0"/>
          </a:p>
        </p:txBody>
      </p:sp>
      <p:sp>
        <p:nvSpPr>
          <p:cNvPr id="3" name="Title 2"/>
          <p:cNvSpPr>
            <a:spLocks noGrp="1"/>
          </p:cNvSpPr>
          <p:nvPr>
            <p:ph type="title"/>
          </p:nvPr>
        </p:nvSpPr>
        <p:spPr>
          <a:xfrm>
            <a:off x="461433" y="495082"/>
            <a:ext cx="8229600" cy="1252728"/>
          </a:xfrm>
        </p:spPr>
        <p:txBody>
          <a:bodyPr>
            <a:normAutofit/>
          </a:bodyPr>
          <a:lstStyle/>
          <a:p>
            <a:r>
              <a:rPr lang="en-US" sz="5400" b="1" dirty="0" smtClean="0">
                <a:effectLst>
                  <a:outerShdw blurRad="50800" dist="38100" dir="13500000" algn="br" rotWithShape="0">
                    <a:prstClr val="black">
                      <a:alpha val="40000"/>
                    </a:prstClr>
                  </a:outerShdw>
                </a:effectLst>
              </a:rPr>
              <a:t>REFERENCES</a:t>
            </a:r>
            <a:endParaRPr lang="en-US" sz="5400" b="1" dirty="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921282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3509" y="298028"/>
            <a:ext cx="8621485" cy="3450696"/>
          </a:xfrm>
        </p:spPr>
        <p:txBody>
          <a:bodyPr>
            <a:noAutofit/>
          </a:bodyPr>
          <a:lstStyle/>
          <a:p>
            <a:pPr marL="0" indent="0">
              <a:buNone/>
            </a:pPr>
            <a:r>
              <a:rPr lang="en-US" sz="3200" b="1" dirty="0">
                <a:effectLst>
                  <a:outerShdw blurRad="50800" dist="38100" dir="13500000" algn="br" rotWithShape="0">
                    <a:prstClr val="black">
                      <a:alpha val="40000"/>
                    </a:prstClr>
                  </a:outerShdw>
                </a:effectLst>
              </a:rPr>
              <a:t>3. </a:t>
            </a:r>
            <a:r>
              <a:rPr lang="en-US" sz="3200" b="1" dirty="0"/>
              <a:t>Albert, B. (2010). </a:t>
            </a:r>
            <a:r>
              <a:rPr lang="en-US" sz="3200" b="1" i="1" dirty="0"/>
              <a:t>With One Voice 2010: America’s Adults and Teens Sound Off About Teen Pregnancy. </a:t>
            </a:r>
            <a:r>
              <a:rPr lang="en-US" sz="3200" b="1" dirty="0"/>
              <a:t>Washington, DC: The National Campaign to Prevent Teen and Unplanned Pregnancy, p. 8. </a:t>
            </a:r>
            <a:r>
              <a:rPr lang="en-US" sz="3200" b="1" dirty="0" err="1"/>
              <a:t>www.thenationalcampaign.org</a:t>
            </a:r>
            <a:r>
              <a:rPr lang="en-US" sz="3200" b="1" dirty="0"/>
              <a:t>/national-data/2010-polling-data.aspx </a:t>
            </a:r>
          </a:p>
          <a:p>
            <a:pPr marL="0" indent="0">
              <a:buNone/>
            </a:pPr>
            <a:r>
              <a:rPr lang="en-US" sz="3200" b="1" dirty="0" smtClean="0"/>
              <a:t>4</a:t>
            </a:r>
            <a:r>
              <a:rPr lang="en-US" sz="3200" b="1" dirty="0"/>
              <a:t>. </a:t>
            </a:r>
            <a:r>
              <a:rPr lang="en-US" sz="3200" b="1" dirty="0" smtClean="0"/>
              <a:t>Minnesota </a:t>
            </a:r>
            <a:r>
              <a:rPr lang="en-US" sz="3200" b="1" dirty="0"/>
              <a:t>Student Survey Interagency Team: Minnesota Departments of Education, Health, Human Services, and Public Safety. (2010). </a:t>
            </a:r>
            <a:r>
              <a:rPr lang="en-US" sz="3200" b="1" i="1" dirty="0"/>
              <a:t>Minnesota Student Survey</a:t>
            </a:r>
            <a:r>
              <a:rPr lang="en-US" sz="3200" b="1" dirty="0"/>
              <a:t>. </a:t>
            </a:r>
            <a:r>
              <a:rPr lang="en-US" sz="3200" b="1" dirty="0" err="1"/>
              <a:t>education.state.mn.us</a:t>
            </a:r>
            <a:r>
              <a:rPr lang="en-US" sz="3200" b="1" dirty="0"/>
              <a:t>/</a:t>
            </a:r>
            <a:r>
              <a:rPr lang="en-US" sz="3200" b="1" dirty="0" err="1"/>
              <a:t>mde</a:t>
            </a:r>
            <a:r>
              <a:rPr lang="en-US" sz="3200" b="1" dirty="0"/>
              <a:t>/</a:t>
            </a:r>
            <a:r>
              <a:rPr lang="en-US" sz="3200" b="1" dirty="0" err="1"/>
              <a:t>Learning_Support</a:t>
            </a:r>
            <a:r>
              <a:rPr lang="en-US" sz="3200" b="1" dirty="0"/>
              <a:t>/</a:t>
            </a:r>
            <a:r>
              <a:rPr lang="en-US" sz="3200" b="1" dirty="0" err="1"/>
              <a:t>Safe_and_Healthy_Learners</a:t>
            </a:r>
            <a:r>
              <a:rPr lang="en-US" sz="3200" b="1" dirty="0" smtClean="0"/>
              <a:t>/</a:t>
            </a:r>
          </a:p>
        </p:txBody>
      </p:sp>
    </p:spTree>
    <p:extLst>
      <p:ext uri="{BB962C8B-B14F-4D97-AF65-F5344CB8AC3E}">
        <p14:creationId xmlns:p14="http://schemas.microsoft.com/office/powerpoint/2010/main" val="1654353568"/>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7827" y="493776"/>
            <a:ext cx="8242663" cy="4535107"/>
          </a:xfrm>
        </p:spPr>
        <p:txBody>
          <a:bodyPr>
            <a:noAutofit/>
          </a:bodyPr>
          <a:lstStyle/>
          <a:p>
            <a:pPr marL="0" indent="0">
              <a:buNone/>
            </a:pPr>
            <a:r>
              <a:rPr lang="en-US" sz="3200" b="1" dirty="0"/>
              <a:t>5.  Janis Whitlock </a:t>
            </a:r>
            <a:r>
              <a:rPr lang="en-US" sz="3200" b="1" dirty="0" err="1"/>
              <a:t>et.al</a:t>
            </a:r>
            <a:r>
              <a:rPr lang="en-US" sz="3200" b="1" dirty="0"/>
              <a:t>., “Connectedness and Suicide Prevention in Adolescents:  Pathways &amp; Implications,” </a:t>
            </a:r>
            <a:r>
              <a:rPr lang="en-US" sz="3200" b="1" i="1" dirty="0"/>
              <a:t>Suicide &amp; Life-Threatening Behavior</a:t>
            </a:r>
            <a:r>
              <a:rPr lang="en-US" sz="3200" b="1" dirty="0"/>
              <a:t>, June2014, vol. 44, Issue 3, pp. 233-351.  Online version:  20 JAN 2014.  </a:t>
            </a:r>
          </a:p>
          <a:p>
            <a:pPr marL="0" indent="0">
              <a:buNone/>
            </a:pPr>
            <a:r>
              <a:rPr lang="en-US" sz="3200" b="1" dirty="0"/>
              <a:t>DO:  10.1111/sltb.12071</a:t>
            </a:r>
          </a:p>
          <a:p>
            <a:pPr marL="0" indent="0">
              <a:buNone/>
            </a:pPr>
            <a:endParaRPr lang="en-US" sz="3200" dirty="0" smtClean="0"/>
          </a:p>
          <a:p>
            <a:pPr marL="0" indent="0">
              <a:buNone/>
            </a:pPr>
            <a:r>
              <a:rPr lang="en-US" sz="3200" b="1" dirty="0" smtClean="0"/>
              <a:t>6.. Centers for Disease Control and Prevention.  </a:t>
            </a:r>
            <a:r>
              <a:rPr lang="en-US" sz="3200" b="1" i="1" dirty="0" smtClean="0"/>
              <a:t>School Connectedness:  Strategies for Increasing Protective Factors Among Youth.  </a:t>
            </a:r>
            <a:r>
              <a:rPr lang="en-US" sz="3200" b="1" dirty="0" smtClean="0"/>
              <a:t>Atlanta, GC:  U.S. Department of Health and Human Services, 2009.</a:t>
            </a:r>
            <a:endParaRPr lang="en-US" sz="3200" b="1" dirty="0"/>
          </a:p>
        </p:txBody>
      </p:sp>
    </p:spTree>
    <p:extLst>
      <p:ext uri="{BB962C8B-B14F-4D97-AF65-F5344CB8AC3E}">
        <p14:creationId xmlns:p14="http://schemas.microsoft.com/office/powerpoint/2010/main" val="6613600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ationship-and-Connecti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0075" y="1872132"/>
            <a:ext cx="6417639" cy="2007688"/>
          </a:xfrm>
          <a:prstGeom prst="rect">
            <a:avLst/>
          </a:prstGeom>
        </p:spPr>
      </p:pic>
      <p:sp>
        <p:nvSpPr>
          <p:cNvPr id="6" name="Title 5"/>
          <p:cNvSpPr>
            <a:spLocks noGrp="1"/>
          </p:cNvSpPr>
          <p:nvPr>
            <p:ph type="title"/>
          </p:nvPr>
        </p:nvSpPr>
        <p:spPr>
          <a:xfrm>
            <a:off x="-151388" y="566056"/>
            <a:ext cx="8881731" cy="965027"/>
          </a:xfrm>
        </p:spPr>
        <p:txBody>
          <a:bodyPr>
            <a:noAutofit/>
          </a:bodyPr>
          <a:lstStyle/>
          <a:p>
            <a:r>
              <a:rPr lang="en-US" sz="5400" b="1" dirty="0" smtClean="0">
                <a:effectLst>
                  <a:outerShdw blurRad="50800" dist="76200" dir="13500000" algn="br" rotWithShape="0">
                    <a:prstClr val="black">
                      <a:alpha val="40000"/>
                    </a:prstClr>
                  </a:outerShdw>
                </a:effectLst>
              </a:rPr>
              <a:t>Relationship with a Connection</a:t>
            </a:r>
            <a:endParaRPr lang="en-US" sz="5400" b="1" dirty="0">
              <a:effectLst>
                <a:outerShdw blurRad="50800" dist="76200" dir="13500000" algn="br" rotWithShape="0">
                  <a:prstClr val="black">
                    <a:alpha val="40000"/>
                  </a:prstClr>
                </a:outerShdw>
              </a:effectLst>
            </a:endParaRPr>
          </a:p>
        </p:txBody>
      </p:sp>
      <p:sp>
        <p:nvSpPr>
          <p:cNvPr id="7" name="Content Placeholder 6"/>
          <p:cNvSpPr>
            <a:spLocks noGrp="1"/>
          </p:cNvSpPr>
          <p:nvPr>
            <p:ph idx="1"/>
          </p:nvPr>
        </p:nvSpPr>
        <p:spPr>
          <a:xfrm>
            <a:off x="91225" y="3966890"/>
            <a:ext cx="9052775" cy="1774919"/>
          </a:xfrm>
        </p:spPr>
        <p:txBody>
          <a:bodyPr>
            <a:noAutofit/>
          </a:bodyPr>
          <a:lstStyle/>
          <a:p>
            <a:pPr>
              <a:lnSpc>
                <a:spcPct val="90000"/>
              </a:lnSpc>
              <a:spcBef>
                <a:spcPts val="0"/>
              </a:spcBef>
            </a:pPr>
            <a:r>
              <a:rPr lang="en-US" sz="3200" b="1" dirty="0">
                <a:latin typeface="Arial Narrow" charset="0"/>
                <a:ea typeface="Arial Narrow" charset="0"/>
                <a:cs typeface="Arial Narrow" charset="0"/>
              </a:rPr>
              <a:t>That red square in the middle is the point of contact, the connection between person “A” and person “B.</a:t>
            </a:r>
            <a:r>
              <a:rPr lang="en-US" sz="3200" b="1" dirty="0" smtClean="0">
                <a:latin typeface="Arial Narrow" charset="0"/>
                <a:ea typeface="Arial Narrow" charset="0"/>
                <a:cs typeface="Arial Narrow" charset="0"/>
              </a:rPr>
              <a:t>”</a:t>
            </a:r>
          </a:p>
          <a:p>
            <a:pPr>
              <a:lnSpc>
                <a:spcPct val="90000"/>
              </a:lnSpc>
              <a:spcBef>
                <a:spcPts val="0"/>
              </a:spcBef>
            </a:pPr>
            <a:r>
              <a:rPr lang="en-US" sz="3200" b="1" dirty="0" smtClean="0">
                <a:latin typeface="Arial Narrow" charset="0"/>
                <a:ea typeface="Arial Narrow" charset="0"/>
                <a:cs typeface="Arial Narrow" charset="0"/>
              </a:rPr>
              <a:t>Connections are actions that put </a:t>
            </a:r>
            <a:r>
              <a:rPr lang="en-US" sz="3200" b="1" dirty="0">
                <a:latin typeface="Arial Narrow" charset="0"/>
                <a:ea typeface="Arial Narrow" charset="0"/>
                <a:cs typeface="Arial Narrow" charset="0"/>
              </a:rPr>
              <a:t>people in contact with each other. </a:t>
            </a:r>
            <a:endParaRPr lang="en-US" sz="3200" b="1" dirty="0" smtClean="0">
              <a:latin typeface="Arial Narrow" charset="0"/>
              <a:ea typeface="Arial Narrow" charset="0"/>
              <a:cs typeface="Arial Narrow" charset="0"/>
            </a:endParaRPr>
          </a:p>
          <a:p>
            <a:pPr>
              <a:lnSpc>
                <a:spcPct val="90000"/>
              </a:lnSpc>
              <a:spcBef>
                <a:spcPts val="0"/>
              </a:spcBef>
            </a:pPr>
            <a:r>
              <a:rPr lang="en-US" sz="3200" b="1" dirty="0">
                <a:latin typeface="Arial Narrow" charset="0"/>
                <a:ea typeface="Arial Narrow" charset="0"/>
                <a:cs typeface="Arial Narrow" charset="0"/>
              </a:rPr>
              <a:t>Y</a:t>
            </a:r>
            <a:r>
              <a:rPr lang="en-US" sz="3200" b="1" dirty="0" smtClean="0">
                <a:latin typeface="Arial Narrow" charset="0"/>
                <a:ea typeface="Arial Narrow" charset="0"/>
                <a:cs typeface="Arial Narrow" charset="0"/>
              </a:rPr>
              <a:t>our </a:t>
            </a:r>
            <a:r>
              <a:rPr lang="en-US" sz="3200" b="1" dirty="0">
                <a:latin typeface="Arial Narrow" charset="0"/>
                <a:ea typeface="Arial Narrow" charset="0"/>
                <a:cs typeface="Arial Narrow" charset="0"/>
              </a:rPr>
              <a:t>boss texting you to come in on the </a:t>
            </a:r>
            <a:r>
              <a:rPr lang="en-US" sz="3200" b="1" dirty="0" smtClean="0">
                <a:latin typeface="Arial Narrow" charset="0"/>
                <a:ea typeface="Arial Narrow" charset="0"/>
                <a:cs typeface="Arial Narrow" charset="0"/>
              </a:rPr>
              <a:t>weekend</a:t>
            </a:r>
            <a:r>
              <a:rPr lang="en-US" sz="3200" b="1" dirty="0">
                <a:latin typeface="Arial Narrow" charset="0"/>
                <a:ea typeface="Arial Narrow" charset="0"/>
                <a:cs typeface="Arial Narrow" charset="0"/>
              </a:rPr>
              <a:t>;</a:t>
            </a:r>
            <a:r>
              <a:rPr lang="en-US" sz="3200" b="1" dirty="0" smtClean="0">
                <a:latin typeface="Arial Narrow" charset="0"/>
                <a:ea typeface="Arial Narrow" charset="0"/>
                <a:cs typeface="Arial Narrow" charset="0"/>
              </a:rPr>
              <a:t> </a:t>
            </a:r>
            <a:r>
              <a:rPr lang="en-US" sz="3200" b="1" dirty="0">
                <a:latin typeface="Arial Narrow" charset="0"/>
                <a:ea typeface="Arial Narrow" charset="0"/>
                <a:cs typeface="Arial Narrow" charset="0"/>
              </a:rPr>
              <a:t>talking with </a:t>
            </a:r>
            <a:r>
              <a:rPr lang="en-US" sz="3200" b="1" dirty="0" smtClean="0">
                <a:latin typeface="Arial Narrow" charset="0"/>
                <a:ea typeface="Arial Narrow" charset="0"/>
                <a:cs typeface="Arial Narrow" charset="0"/>
              </a:rPr>
              <a:t>your </a:t>
            </a:r>
            <a:r>
              <a:rPr lang="en-US" sz="3200" b="1" dirty="0">
                <a:latin typeface="Arial Narrow" charset="0"/>
                <a:ea typeface="Arial Narrow" charset="0"/>
                <a:cs typeface="Arial Narrow" charset="0"/>
              </a:rPr>
              <a:t>son about </a:t>
            </a:r>
            <a:r>
              <a:rPr lang="en-US" sz="3200" b="1" dirty="0" smtClean="0">
                <a:latin typeface="Arial Narrow" charset="0"/>
                <a:ea typeface="Arial Narrow" charset="0"/>
                <a:cs typeface="Arial Narrow" charset="0"/>
              </a:rPr>
              <a:t>his </a:t>
            </a:r>
            <a:r>
              <a:rPr lang="en-US" sz="3200" b="1" dirty="0">
                <a:latin typeface="Arial Narrow" charset="0"/>
                <a:ea typeface="Arial Narrow" charset="0"/>
                <a:cs typeface="Arial Narrow" charset="0"/>
              </a:rPr>
              <a:t>class before bedtime.</a:t>
            </a:r>
          </a:p>
        </p:txBody>
      </p:sp>
    </p:spTree>
    <p:extLst>
      <p:ext uri="{BB962C8B-B14F-4D97-AF65-F5344CB8AC3E}">
        <p14:creationId xmlns:p14="http://schemas.microsoft.com/office/powerpoint/2010/main" val="3768974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7987" y="191893"/>
            <a:ext cx="7123595" cy="12012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Engagement-Pyram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2" y="1393110"/>
            <a:ext cx="7640044" cy="5389273"/>
          </a:xfrm>
          <a:prstGeom prst="rect">
            <a:avLst/>
          </a:prstGeom>
        </p:spPr>
      </p:pic>
      <p:sp>
        <p:nvSpPr>
          <p:cNvPr id="5" name="TextBox 4"/>
          <p:cNvSpPr txBox="1"/>
          <p:nvPr/>
        </p:nvSpPr>
        <p:spPr>
          <a:xfrm>
            <a:off x="709762" y="-269328"/>
            <a:ext cx="8223681" cy="2123658"/>
          </a:xfrm>
          <a:prstGeom prst="rect">
            <a:avLst/>
          </a:prstGeom>
          <a:noFill/>
          <a:effectLst>
            <a:outerShdw blurRad="50800" dist="38100" dir="13500000" algn="br" rotWithShape="0">
              <a:prstClr val="black">
                <a:alpha val="40000"/>
              </a:prstClr>
            </a:outerShdw>
          </a:effectLst>
        </p:spPr>
        <p:txBody>
          <a:bodyPr wrap="square" rtlCol="0">
            <a:spAutoFit/>
          </a:bodyPr>
          <a:lstStyle/>
          <a:p>
            <a:r>
              <a:rPr lang="en-US" sz="3200" dirty="0" smtClean="0">
                <a:solidFill>
                  <a:srgbClr val="000090"/>
                </a:solidFill>
              </a:rPr>
              <a:t>   </a:t>
            </a:r>
            <a:r>
              <a:rPr lang="en-US" sz="4400" dirty="0" smtClean="0">
                <a:solidFill>
                  <a:srgbClr val="000090"/>
                </a:solidFill>
              </a:rPr>
              <a:t>    </a:t>
            </a:r>
          </a:p>
          <a:p>
            <a:r>
              <a:rPr lang="en-US" sz="4800" dirty="0" smtClean="0">
                <a:solidFill>
                  <a:schemeClr val="bg1"/>
                </a:solidFill>
                <a:effectLst>
                  <a:outerShdw blurRad="50800" dist="76200" dir="13500000" algn="br" rotWithShape="0">
                    <a:prstClr val="black">
                      <a:alpha val="40000"/>
                    </a:prstClr>
                  </a:outerShdw>
                </a:effectLst>
                <a:latin typeface="Arial Rounded MT Bold" charset="0"/>
                <a:ea typeface="Arial Rounded MT Bold" charset="0"/>
                <a:cs typeface="Arial Rounded MT Bold" charset="0"/>
              </a:rPr>
              <a:t>The Engagement Pyramid</a:t>
            </a:r>
          </a:p>
          <a:p>
            <a:endParaRPr lang="en-US" sz="4000" dirty="0">
              <a:solidFill>
                <a:srgbClr val="000090"/>
              </a:solidFill>
            </a:endParaRPr>
          </a:p>
        </p:txBody>
      </p:sp>
    </p:spTree>
    <p:extLst>
      <p:ext uri="{BB962C8B-B14F-4D97-AF65-F5344CB8AC3E}">
        <p14:creationId xmlns:p14="http://schemas.microsoft.com/office/powerpoint/2010/main" val="4254160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aphicFrame>
        <p:nvGraphicFramePr>
          <p:cNvPr id="6" name="Diagram 5"/>
          <p:cNvGraphicFramePr/>
          <p:nvPr>
            <p:extLst>
              <p:ext uri="{D42A27DB-BD31-4B8C-83A1-F6EECF244321}">
                <p14:modId xmlns:p14="http://schemas.microsoft.com/office/powerpoint/2010/main" val="850482949"/>
              </p:ext>
            </p:extLst>
          </p:nvPr>
        </p:nvGraphicFramePr>
        <p:xfrm>
          <a:off x="-46618" y="31934"/>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6642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27886" y="5420007"/>
            <a:ext cx="8288230"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rgbClr val="FFFF00"/>
                </a:solidFill>
                <a:effectLst>
                  <a:glow rad="101600">
                    <a:schemeClr val="accent2">
                      <a:satMod val="175000"/>
                      <a:alpha val="40000"/>
                    </a:schemeClr>
                  </a:glow>
                  <a:outerShdw blurRad="50800" dist="76200" dir="13500000" algn="br" rotWithShape="0">
                    <a:prstClr val="black">
                      <a:alpha val="40000"/>
                    </a:prstClr>
                  </a:outerShdw>
                </a:effectLst>
                <a:latin typeface="Arial Rounded MT Bold" charset="0"/>
                <a:ea typeface="Arial Rounded MT Bold" charset="0"/>
                <a:cs typeface="Arial Rounded MT Bold" charset="0"/>
              </a:rPr>
              <a:t>Benefits of Connectedness</a:t>
            </a:r>
          </a:p>
        </p:txBody>
      </p:sp>
    </p:spTree>
    <p:extLst>
      <p:ext uri="{BB962C8B-B14F-4D97-AF65-F5344CB8AC3E}">
        <p14:creationId xmlns:p14="http://schemas.microsoft.com/office/powerpoint/2010/main" val="39335502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99833" y="2171183"/>
            <a:ext cx="8670180" cy="4686817"/>
          </a:xfrm>
        </p:spPr>
        <p:txBody>
          <a:bodyPr>
            <a:normAutofit lnSpcReduction="10000"/>
          </a:bodyPr>
          <a:lstStyle/>
          <a:p>
            <a:pPr>
              <a:spcBef>
                <a:spcPts val="0"/>
              </a:spcBef>
            </a:pPr>
            <a:r>
              <a:rPr lang="en-US" sz="4000" b="1" dirty="0" smtClean="0"/>
              <a:t>Gives a sense of identity.</a:t>
            </a:r>
          </a:p>
          <a:p>
            <a:pPr>
              <a:spcBef>
                <a:spcPts val="0"/>
              </a:spcBef>
            </a:pPr>
            <a:r>
              <a:rPr lang="en-US" sz="4000" b="1" dirty="0"/>
              <a:t>I</a:t>
            </a:r>
            <a:r>
              <a:rPr lang="en-US" sz="4000" b="1" dirty="0" smtClean="0"/>
              <a:t>ncreases ability to love and be loved.</a:t>
            </a:r>
          </a:p>
          <a:p>
            <a:pPr>
              <a:spcBef>
                <a:spcPts val="0"/>
              </a:spcBef>
            </a:pPr>
            <a:r>
              <a:rPr lang="en-US" sz="4000" b="1" dirty="0" smtClean="0"/>
              <a:t>Gives a </a:t>
            </a:r>
            <a:r>
              <a:rPr lang="en-US" sz="4000" b="1" dirty="0"/>
              <a:t>h</a:t>
            </a:r>
            <a:r>
              <a:rPr lang="en-US" sz="4000" b="1" dirty="0" smtClean="0"/>
              <a:t>igh level of happiness.</a:t>
            </a:r>
          </a:p>
          <a:p>
            <a:pPr>
              <a:spcBef>
                <a:spcPts val="0"/>
              </a:spcBef>
            </a:pPr>
            <a:r>
              <a:rPr lang="en-US" sz="4000" b="1" dirty="0" smtClean="0"/>
              <a:t>Provides a validation of self-worth.</a:t>
            </a:r>
          </a:p>
          <a:p>
            <a:pPr>
              <a:spcBef>
                <a:spcPts val="0"/>
              </a:spcBef>
            </a:pPr>
            <a:r>
              <a:rPr lang="en-US" sz="4000" b="1" dirty="0" smtClean="0"/>
              <a:t>Provides a source of help in times of trouble.</a:t>
            </a:r>
          </a:p>
          <a:p>
            <a:pPr>
              <a:spcBef>
                <a:spcPts val="0"/>
              </a:spcBef>
            </a:pPr>
            <a:r>
              <a:rPr lang="en-US" sz="4000" b="1" dirty="0" smtClean="0"/>
              <a:t>Enriches a diversity of ideas and influences to help us grow and learn.</a:t>
            </a:r>
          </a:p>
          <a:p>
            <a:endParaRPr lang="en-US" sz="3200" dirty="0"/>
          </a:p>
        </p:txBody>
      </p:sp>
      <p:pic>
        <p:nvPicPr>
          <p:cNvPr id="5" name="Picture 4"/>
          <p:cNvPicPr>
            <a:picLocks noChangeAspect="1"/>
          </p:cNvPicPr>
          <p:nvPr/>
        </p:nvPicPr>
        <p:blipFill rotWithShape="1">
          <a:blip r:embed="rId3"/>
          <a:srcRect t="34520" b="8957"/>
          <a:stretch/>
        </p:blipFill>
        <p:spPr>
          <a:xfrm>
            <a:off x="199833" y="164103"/>
            <a:ext cx="8670180" cy="182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6047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trips(down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trips(down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trips(down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13351"/>
            <a:ext cx="8229600" cy="1252728"/>
          </a:xfrm>
          <a:effectLst>
            <a:outerShdw blurRad="50800" dist="38100" dir="13500000" algn="br" rotWithShape="0">
              <a:prstClr val="black">
                <a:alpha val="40000"/>
              </a:prstClr>
            </a:outerShdw>
          </a:effectLst>
        </p:spPr>
        <p:txBody>
          <a:bodyPr>
            <a:noAutofit/>
          </a:bodyPr>
          <a:lstStyle/>
          <a:p>
            <a:r>
              <a:rPr lang="en-US" b="1" dirty="0" smtClean="0"/>
              <a:t>Research Findings of Connected People</a:t>
            </a:r>
            <a:endParaRPr lang="en-US" b="1" dirty="0"/>
          </a:p>
        </p:txBody>
      </p:sp>
      <p:sp>
        <p:nvSpPr>
          <p:cNvPr id="6" name="Vertical Text Placeholder 5"/>
          <p:cNvSpPr>
            <a:spLocks noGrp="1"/>
          </p:cNvSpPr>
          <p:nvPr>
            <p:ph type="body" orient="vert" idx="1"/>
          </p:nvPr>
        </p:nvSpPr>
        <p:spPr/>
        <p:txBody>
          <a:bodyPr/>
          <a:lstStyle/>
          <a:p>
            <a:endParaRPr lang="en-US"/>
          </a:p>
        </p:txBody>
      </p:sp>
      <p:pic>
        <p:nvPicPr>
          <p:cNvPr id="4" name="Content Placeholder 3"/>
          <p:cNvPicPr>
            <a:picLocks noGrp="1" noChangeAspect="1"/>
          </p:cNvPicPr>
          <p:nvPr>
            <p:ph idx="4294967295"/>
          </p:nvPr>
        </p:nvPicPr>
        <p:blipFill>
          <a:blip r:embed="rId3"/>
          <a:srcRect t="8510" b="8510"/>
          <a:stretch>
            <a:fillRect/>
          </a:stretch>
        </p:blipFill>
        <p:spPr>
          <a:xfrm>
            <a:off x="307276" y="2252896"/>
            <a:ext cx="8542338" cy="4057650"/>
          </a:xfr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823036" y="2435154"/>
            <a:ext cx="1457364" cy="1457364"/>
          </a:xfrm>
          <a:prstGeom prst="rect">
            <a:avLst/>
          </a:prstGeom>
        </p:spPr>
      </p:pic>
    </p:spTree>
    <p:extLst>
      <p:ext uri="{BB962C8B-B14F-4D97-AF65-F5344CB8AC3E}">
        <p14:creationId xmlns:p14="http://schemas.microsoft.com/office/powerpoint/2010/main" val="3164979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1772</TotalTime>
  <Words>2638</Words>
  <Application>Microsoft Macintosh PowerPoint</Application>
  <PresentationFormat>On-screen Show (4:3)</PresentationFormat>
  <Paragraphs>308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Apple Chancery</vt:lpstr>
      <vt:lpstr>Arial Narrow</vt:lpstr>
      <vt:lpstr>Arial Rounded MT Bold</vt:lpstr>
      <vt:lpstr>Calibri</vt:lpstr>
      <vt:lpstr>Cambria</vt:lpstr>
      <vt:lpstr>Candara</vt:lpstr>
      <vt:lpstr>Lucida Calligraphy</vt:lpstr>
      <vt:lpstr>Symbol</vt:lpstr>
      <vt:lpstr>Wingdings</vt:lpstr>
      <vt:lpstr>Arial</vt:lpstr>
      <vt:lpstr>Waveform</vt:lpstr>
      <vt:lpstr>WIRED FOR CONNECTEDNESS</vt:lpstr>
      <vt:lpstr>What is a Connection?</vt:lpstr>
      <vt:lpstr>Traditional View of Relationship</vt:lpstr>
      <vt:lpstr>Relationship with a Connection</vt:lpstr>
      <vt:lpstr>PowerPoint Presentation</vt:lpstr>
      <vt:lpstr>PowerPoint Presentation</vt:lpstr>
      <vt:lpstr>PowerPoint Presentation</vt:lpstr>
      <vt:lpstr>PowerPoint Presentation</vt:lpstr>
      <vt:lpstr>Research Findings of Connected People</vt:lpstr>
      <vt:lpstr>I. Connecting with God </vt:lpstr>
      <vt:lpstr>How to Stay Connected with God</vt:lpstr>
      <vt:lpstr>PowerPoint Presentation</vt:lpstr>
      <vt:lpstr>PowerPoint Presentation</vt:lpstr>
      <vt:lpstr>II. Connecting with Your Children &amp; Teens</vt:lpstr>
      <vt:lpstr>Ellen White, Adventist Home, p. 193</vt:lpstr>
      <vt:lpstr>Adventist Home, p. 17</vt:lpstr>
      <vt:lpstr>    Research on Connectedness and Suicide Prevention in Adolescents  </vt:lpstr>
      <vt:lpstr>Karcher’s Research on Adolescent Connectedness</vt:lpstr>
      <vt:lpstr>Hemingway’s Measure of Adolescent Connectedness</vt:lpstr>
      <vt:lpstr>Benefits of Strong Parent-Child Connectedness </vt:lpstr>
      <vt:lpstr>Centers for Disease Control and Prevention, School Connectedness, 2009  </vt:lpstr>
      <vt:lpstr>Factors That Can Increase School Connectedness</vt:lpstr>
      <vt:lpstr>PowerPoint Presentation</vt:lpstr>
      <vt:lpstr>How to Stay Connected with Teens</vt:lpstr>
      <vt:lpstr>More Tips for Connecting with Teens</vt:lpstr>
      <vt:lpstr>PowerPoint Presentation</vt:lpstr>
      <vt:lpstr>PowerPoint Presentation</vt:lpstr>
      <vt:lpstr>PowerPoint Presentation</vt:lpstr>
      <vt:lpstr>PowerPoint Presentation</vt:lpstr>
      <vt:lpstr>Seligman’s Research</vt:lpstr>
      <vt:lpstr>Connect with Other Leaders</vt:lpstr>
      <vt:lpstr>Connect with church leadership </vt:lpstr>
      <vt:lpstr>PowerPoint Presentation</vt:lpstr>
      <vt:lpstr>Connect with Parents</vt:lpstr>
      <vt:lpstr>REFERENCES</vt:lpstr>
      <vt:lpstr>PowerPoint Presentation</vt:lpstr>
      <vt:lpstr>PowerPoint Presentation</vt:lpstr>
    </vt:vector>
  </TitlesOfParts>
  <Company>General Confernce</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WIRED FOR CONNECTEDNESS</dc:title>
  <dc:creator>Linda Koh</dc:creator>
  <cp:lastModifiedBy>Koh, Linda Mei Lin</cp:lastModifiedBy>
  <cp:revision>87</cp:revision>
  <dcterms:created xsi:type="dcterms:W3CDTF">2015-07-24T16:52:11Z</dcterms:created>
  <dcterms:modified xsi:type="dcterms:W3CDTF">2017-08-08T17:23:19Z</dcterms:modified>
</cp:coreProperties>
</file>