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38"/>
  </p:notesMasterIdLst>
  <p:sldIdLst>
    <p:sldId id="260" r:id="rId4"/>
    <p:sldId id="301" r:id="rId5"/>
    <p:sldId id="259" r:id="rId6"/>
    <p:sldId id="258" r:id="rId7"/>
    <p:sldId id="261" r:id="rId8"/>
    <p:sldId id="267" r:id="rId9"/>
    <p:sldId id="279" r:id="rId10"/>
    <p:sldId id="269" r:id="rId11"/>
    <p:sldId id="300" r:id="rId12"/>
    <p:sldId id="287" r:id="rId13"/>
    <p:sldId id="263" r:id="rId14"/>
    <p:sldId id="264" r:id="rId15"/>
    <p:sldId id="268" r:id="rId16"/>
    <p:sldId id="281" r:id="rId17"/>
    <p:sldId id="282" r:id="rId18"/>
    <p:sldId id="283" r:id="rId19"/>
    <p:sldId id="299" r:id="rId20"/>
    <p:sldId id="298" r:id="rId21"/>
    <p:sldId id="272" r:id="rId22"/>
    <p:sldId id="273" r:id="rId23"/>
    <p:sldId id="278" r:id="rId24"/>
    <p:sldId id="290" r:id="rId25"/>
    <p:sldId id="297" r:id="rId26"/>
    <p:sldId id="271" r:id="rId27"/>
    <p:sldId id="284" r:id="rId28"/>
    <p:sldId id="265" r:id="rId29"/>
    <p:sldId id="266" r:id="rId30"/>
    <p:sldId id="280" r:id="rId31"/>
    <p:sldId id="288" r:id="rId32"/>
    <p:sldId id="285" r:id="rId33"/>
    <p:sldId id="292" r:id="rId34"/>
    <p:sldId id="293" r:id="rId35"/>
    <p:sldId id="296" r:id="rId36"/>
    <p:sldId id="295"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1D0E"/>
    <a:srgbClr val="4F2F18"/>
    <a:srgbClr val="472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71696" autoAdjust="0"/>
  </p:normalViewPr>
  <p:slideViewPr>
    <p:cSldViewPr>
      <p:cViewPr varScale="1">
        <p:scale>
          <a:sx n="59" d="100"/>
          <a:sy n="59" d="100"/>
        </p:scale>
        <p:origin x="36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4F95A04-1B8D-0D4B-BA9C-EDE56ED59D80}" type="slidenum">
              <a:rPr lang="en-US"/>
              <a:pPr/>
              <a:t>‹#›</a:t>
            </a:fld>
            <a:endParaRPr lang="en-US"/>
          </a:p>
        </p:txBody>
      </p:sp>
    </p:spTree>
    <p:extLst>
      <p:ext uri="{BB962C8B-B14F-4D97-AF65-F5344CB8AC3E}">
        <p14:creationId xmlns:p14="http://schemas.microsoft.com/office/powerpoint/2010/main" val="23255287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73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73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1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t>ESSENTIALS</a:t>
            </a:r>
            <a:r>
              <a:rPr lang="en-US" b="1" baseline="0" dirty="0" smtClean="0"/>
              <a:t> OF THE GOSPEL</a:t>
            </a:r>
          </a:p>
          <a:p>
            <a:endParaRPr lang="en-US" b="1" baseline="0" dirty="0" smtClean="0"/>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latin typeface="Arial Narrow"/>
                <a:cs typeface="Arial Narrow"/>
              </a:rPr>
              <a:t>Sin</a:t>
            </a:r>
            <a:r>
              <a:rPr lang="en-US" sz="1200" dirty="0" smtClean="0">
                <a:latin typeface="Arial Narrow"/>
                <a:cs typeface="Arial Narrow"/>
              </a:rPr>
              <a:t> -- You have sinned and done what is wrong; you have disobeyed God</a:t>
            </a:r>
            <a:r>
              <a:rPr lang="en-US" sz="1200" baseline="0" dirty="0" smtClean="0">
                <a:latin typeface="Arial Narrow"/>
                <a:cs typeface="Arial Narrow"/>
              </a:rPr>
              <a:t> </a:t>
            </a:r>
            <a:r>
              <a:rPr lang="en-US" sz="1200" dirty="0" smtClean="0">
                <a:latin typeface="Arial Narrow"/>
                <a:cs typeface="Arial Narrow"/>
              </a:rPr>
              <a:t>(Romans 3:23).  This is a problem because sin separates us from God so we can no longer be his friends. (Isaiah 59:1-2) There is absolutely no way that you could ever do anything good enough to win back God’s favor. (Ephesians 2:8-9)</a:t>
            </a:r>
            <a:endParaRPr lang="en-US" sz="1200" b="1" dirty="0" smtClean="0">
              <a:latin typeface="Arial Narrow"/>
              <a:cs typeface="Arial Narrow"/>
            </a:endParaRPr>
          </a:p>
          <a:p>
            <a:pPr marL="171450" indent="-171450">
              <a:buFont typeface="Arial"/>
              <a:buChar char="•"/>
            </a:pPr>
            <a:endParaRPr lang="en-US" b="1" baseline="0" dirty="0" smtClean="0"/>
          </a:p>
          <a:p>
            <a:endParaRPr lang="en-US" b="1" baseline="0" dirty="0" smtClean="0"/>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endParaRPr lang="en-US" b="1" baseline="0" dirty="0" smtClean="0"/>
          </a:p>
          <a:p>
            <a:endParaRPr lang="en-US" b="1" dirty="0"/>
          </a:p>
        </p:txBody>
      </p:sp>
    </p:spTree>
    <p:extLst>
      <p:ext uri="{BB962C8B-B14F-4D97-AF65-F5344CB8AC3E}">
        <p14:creationId xmlns:p14="http://schemas.microsoft.com/office/powerpoint/2010/main" val="123853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030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39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30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96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01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95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76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solidFill>
                  <a:srgbClr val="472400"/>
                </a:solidFill>
                <a:latin typeface="Arial Rounded MT Bold"/>
                <a:cs typeface="Arial Rounded MT Bold"/>
              </a:rPr>
              <a:t>Step 4.  Bible Studies </a:t>
            </a:r>
            <a:endParaRPr lang="en-US" dirty="0"/>
          </a:p>
        </p:txBody>
      </p:sp>
    </p:spTree>
    <p:extLst>
      <p:ext uri="{BB962C8B-B14F-4D97-AF65-F5344CB8AC3E}">
        <p14:creationId xmlns:p14="http://schemas.microsoft.com/office/powerpoint/2010/main" val="109593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22</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Testimonies, Vol. 5, p. 303</a:t>
            </a:r>
          </a:p>
          <a:p>
            <a:endParaRPr lang="en-US" sz="1200" b="1" dirty="0" smtClean="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charset="0"/>
                <a:ea typeface="Calibri" charset="0"/>
                <a:cs typeface="Calibri" charset="0"/>
              </a:rPr>
              <a:t>"He who will study the Bible with a humble and teachable spirit will find a sure guide, pointing out the way of life with unfailing accuracy. But what does your study of the Bible avail, ... unless you practice the truths it teaches? That Holy Book contains nothing that is revealed that has not a bearing upon our actual lives. The deeper our love for Jesus, the more highly we shall regard that word as the voice of God directly to us."</a:t>
            </a:r>
          </a:p>
          <a:p>
            <a:endParaRPr lang="en-US" dirty="0"/>
          </a:p>
        </p:txBody>
      </p:sp>
    </p:spTree>
    <p:extLst>
      <p:ext uri="{BB962C8B-B14F-4D97-AF65-F5344CB8AC3E}">
        <p14:creationId xmlns:p14="http://schemas.microsoft.com/office/powerpoint/2010/main" val="1559872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Testimonies, Vol. 5, p. 303</a:t>
            </a:r>
          </a:p>
          <a:p>
            <a:endParaRPr lang="en-US" sz="1200" b="1" dirty="0" smtClean="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charset="0"/>
                <a:ea typeface="Calibri" charset="0"/>
                <a:cs typeface="Calibri" charset="0"/>
              </a:rPr>
              <a:t>"He who will study the Bible with a humble and teachable spirit will find a sure guide, pointing out the way of life with unfailing accuracy. But what does your study of the Bible avail, ... unless you practice the truths it teaches? That Holy Book contains nothing that is revealed that has not a bearing upon our actual lives. The deeper our love for Jesus, the more highly we shall regard that word as the voice of God directly to us."</a:t>
            </a:r>
          </a:p>
          <a:p>
            <a:endParaRPr lang="en-US" dirty="0"/>
          </a:p>
        </p:txBody>
      </p:sp>
    </p:spTree>
    <p:extLst>
      <p:ext uri="{BB962C8B-B14F-4D97-AF65-F5344CB8AC3E}">
        <p14:creationId xmlns:p14="http://schemas.microsoft.com/office/powerpoint/2010/main" val="3751883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24</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t>GUIDELINES</a:t>
            </a:r>
          </a:p>
          <a:p>
            <a:endParaRPr lang="en-US" b="1" dirty="0" smtClean="0"/>
          </a:p>
          <a:p>
            <a:pPr marL="171450" indent="-171450">
              <a:lnSpc>
                <a:spcPct val="90000"/>
              </a:lnSpc>
              <a:spcBef>
                <a:spcPts val="0"/>
              </a:spcBef>
              <a:buFont typeface="Arial"/>
              <a:buChar char="•"/>
            </a:pPr>
            <a:r>
              <a:rPr lang="en-US" sz="1200" b="1" dirty="0" smtClean="0">
                <a:latin typeface="Arial Narrow"/>
                <a:cs typeface="Arial Narrow"/>
              </a:rPr>
              <a:t>The pastor can run a Bible study baptismal class for children.  </a:t>
            </a:r>
          </a:p>
          <a:p>
            <a:pPr marL="171450" indent="-171450">
              <a:lnSpc>
                <a:spcPct val="90000"/>
              </a:lnSpc>
              <a:spcBef>
                <a:spcPts val="0"/>
              </a:spcBef>
              <a:buFont typeface="Arial"/>
              <a:buChar char="•"/>
            </a:pPr>
            <a:endParaRPr lang="en-US" sz="1200" b="1" dirty="0" smtClean="0">
              <a:latin typeface="Arial Narrow"/>
              <a:cs typeface="Arial Narrow"/>
            </a:endParaRPr>
          </a:p>
          <a:p>
            <a:pPr marL="171450" indent="-171450">
              <a:lnSpc>
                <a:spcPct val="90000"/>
              </a:lnSpc>
              <a:spcBef>
                <a:spcPts val="0"/>
              </a:spcBef>
              <a:buFont typeface="Arial"/>
              <a:buChar char="•"/>
            </a:pPr>
            <a:r>
              <a:rPr lang="en-US" sz="1200" b="1" dirty="0" smtClean="0">
                <a:latin typeface="Arial Narrow"/>
                <a:cs typeface="Arial Narrow"/>
              </a:rPr>
              <a:t>Do not put children in the adult baptismal class.  Children have different needs and questions that are relevant to their age.  </a:t>
            </a:r>
          </a:p>
          <a:p>
            <a:pPr marL="171450" indent="-171450">
              <a:lnSpc>
                <a:spcPct val="90000"/>
              </a:lnSpc>
              <a:spcBef>
                <a:spcPts val="0"/>
              </a:spcBef>
              <a:buFont typeface="Arial"/>
              <a:buChar char="•"/>
            </a:pPr>
            <a:endParaRPr lang="en-US" sz="1200" b="1" dirty="0" smtClean="0">
              <a:latin typeface="Arial Narrow"/>
              <a:cs typeface="Arial Narrow"/>
            </a:endParaRPr>
          </a:p>
          <a:p>
            <a:pPr marL="171450" indent="-171450">
              <a:lnSpc>
                <a:spcPct val="90000"/>
              </a:lnSpc>
              <a:spcBef>
                <a:spcPts val="0"/>
              </a:spcBef>
              <a:buFont typeface="Arial"/>
              <a:buChar char="•"/>
            </a:pPr>
            <a:r>
              <a:rPr lang="en-US" sz="1200" b="1" dirty="0" smtClean="0">
                <a:latin typeface="Arial Narrow"/>
                <a:cs typeface="Arial Narrow"/>
              </a:rPr>
              <a:t>In the presence of adults, they are often shy or afraid to ask questions. </a:t>
            </a:r>
          </a:p>
          <a:p>
            <a:pPr marL="171450" indent="-171450">
              <a:buFont typeface="Arial"/>
              <a:buChar char="•"/>
            </a:pPr>
            <a:endParaRPr lang="en-US" b="1" dirty="0" smtClean="0"/>
          </a:p>
          <a:p>
            <a:pPr marL="171450" indent="-171450">
              <a:buFont typeface="Arial"/>
              <a:buChar char="•"/>
            </a:pPr>
            <a:endParaRPr lang="en-US" b="1" dirty="0"/>
          </a:p>
        </p:txBody>
      </p:sp>
    </p:spTree>
    <p:extLst>
      <p:ext uri="{BB962C8B-B14F-4D97-AF65-F5344CB8AC3E}">
        <p14:creationId xmlns:p14="http://schemas.microsoft.com/office/powerpoint/2010/main" val="304150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25</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t>MORE GUIDELINES</a:t>
            </a:r>
            <a:endParaRPr lang="en-US" b="1" baseline="0" dirty="0" smtClean="0"/>
          </a:p>
          <a:p>
            <a:endParaRPr lang="en-US" b="1" baseline="0" dirty="0" smtClean="0"/>
          </a:p>
          <a:p>
            <a:pPr marL="171450" indent="-171450">
              <a:buFont typeface="Arial"/>
              <a:buChar char="•"/>
            </a:pPr>
            <a:r>
              <a:rPr lang="en-US" sz="1200" b="1" dirty="0" smtClean="0">
                <a:cs typeface="Arial Narrow"/>
              </a:rPr>
              <a:t>Pray for the Holy Spirit to help you explain the truth to the child</a:t>
            </a:r>
          </a:p>
          <a:p>
            <a:pPr marL="171450" indent="-171450">
              <a:buFont typeface="Arial"/>
              <a:buChar char="•"/>
            </a:pPr>
            <a:r>
              <a:rPr lang="en-US" sz="1200" b="1" dirty="0" smtClean="0">
                <a:cs typeface="Arial Narrow"/>
              </a:rPr>
              <a:t>Be careful of the symbolism and religious terminology you use.</a:t>
            </a:r>
          </a:p>
          <a:p>
            <a:pPr marL="171450" indent="-171450">
              <a:buFont typeface="Arial"/>
              <a:buChar char="•"/>
            </a:pPr>
            <a:r>
              <a:rPr lang="en-US" sz="1200" b="1" dirty="0" smtClean="0">
                <a:cs typeface="Arial Narrow"/>
              </a:rPr>
              <a:t>Take time to study each lesson with the child.  Don't try to rush.</a:t>
            </a:r>
          </a:p>
          <a:p>
            <a:pPr marL="171450" indent="-171450">
              <a:buFont typeface="Arial"/>
              <a:buChar char="•"/>
            </a:pPr>
            <a:r>
              <a:rPr lang="en-US" sz="1200" b="1" dirty="0" smtClean="0">
                <a:cs typeface="Arial Narrow"/>
              </a:rPr>
              <a:t>Correct misunderstandings.</a:t>
            </a:r>
          </a:p>
          <a:p>
            <a:pPr marL="171450" indent="-171450">
              <a:buFont typeface="Arial"/>
              <a:buChar char="•"/>
            </a:pPr>
            <a:endParaRPr lang="en-US" sz="1200" b="1" dirty="0" smtClean="0"/>
          </a:p>
        </p:txBody>
      </p:sp>
    </p:spTree>
    <p:extLst>
      <p:ext uri="{BB962C8B-B14F-4D97-AF65-F5344CB8AC3E}">
        <p14:creationId xmlns:p14="http://schemas.microsoft.com/office/powerpoint/2010/main" val="841331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26</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t>Use a more contemporary version or a children’s version that would be more understandable by children.  Do not use the old King James version</a:t>
            </a:r>
            <a:r>
              <a:rPr lang="en-US" sz="1200" b="1" baseline="0" dirty="0" smtClean="0"/>
              <a:t> for it is difficult to understand old English.</a:t>
            </a:r>
            <a:endParaRPr lang="en-US" sz="1200" b="1" dirty="0" smtClean="0"/>
          </a:p>
          <a:p>
            <a:endParaRPr lang="en-US" dirty="0"/>
          </a:p>
        </p:txBody>
      </p:sp>
    </p:spTree>
    <p:extLst>
      <p:ext uri="{BB962C8B-B14F-4D97-AF65-F5344CB8AC3E}">
        <p14:creationId xmlns:p14="http://schemas.microsoft.com/office/powerpoint/2010/main" val="1226860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27</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t>More</a:t>
            </a:r>
            <a:r>
              <a:rPr lang="en-US" b="1" baseline="0" dirty="0" smtClean="0"/>
              <a:t> Guidelines</a:t>
            </a:r>
          </a:p>
          <a:p>
            <a:pPr marL="171450" indent="-171450">
              <a:buFont typeface="Arial"/>
              <a:buChar char="•"/>
            </a:pPr>
            <a:endParaRPr lang="en-US" b="1" baseline="0" dirty="0" smtClean="0"/>
          </a:p>
          <a:p>
            <a:pPr marL="171450" indent="-171450">
              <a:spcBef>
                <a:spcPts val="0"/>
              </a:spcBef>
              <a:buFont typeface="Arial"/>
              <a:buChar char="•"/>
            </a:pPr>
            <a:r>
              <a:rPr lang="en-US" sz="1200" b="1" dirty="0" smtClean="0">
                <a:solidFill>
                  <a:schemeClr val="bg1"/>
                </a:solidFill>
                <a:latin typeface="Calibri"/>
                <a:cs typeface="Calibri"/>
              </a:rPr>
              <a:t>Take time to answer the children’s questions.  </a:t>
            </a:r>
          </a:p>
          <a:p>
            <a:pPr marL="171450" indent="-171450">
              <a:spcBef>
                <a:spcPts val="0"/>
              </a:spcBef>
              <a:buFont typeface="Arial"/>
              <a:buChar char="•"/>
            </a:pPr>
            <a:r>
              <a:rPr lang="en-US" sz="1200" b="1" dirty="0" smtClean="0">
                <a:solidFill>
                  <a:schemeClr val="bg1"/>
                </a:solidFill>
                <a:latin typeface="Calibri"/>
                <a:cs typeface="Calibri"/>
              </a:rPr>
              <a:t>Have children fill in answers to the lessons.</a:t>
            </a:r>
          </a:p>
          <a:p>
            <a:pPr marL="171450" indent="-171450">
              <a:spcBef>
                <a:spcPts val="0"/>
              </a:spcBef>
              <a:buFont typeface="Arial"/>
              <a:buChar char="•"/>
            </a:pPr>
            <a:r>
              <a:rPr lang="en-US" sz="1200" b="1" dirty="0" smtClean="0">
                <a:solidFill>
                  <a:srgbClr val="FFFFFF"/>
                </a:solidFill>
                <a:latin typeface="Calibri"/>
                <a:cs typeface="Calibri"/>
              </a:rPr>
              <a:t>Use Bible studies that are age appropriate.</a:t>
            </a:r>
          </a:p>
        </p:txBody>
      </p:sp>
    </p:spTree>
    <p:extLst>
      <p:ext uri="{BB962C8B-B14F-4D97-AF65-F5344CB8AC3E}">
        <p14:creationId xmlns:p14="http://schemas.microsoft.com/office/powerpoint/2010/main" val="1861189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Resources:</a:t>
            </a:r>
          </a:p>
          <a:p>
            <a:endParaRPr lang="en-US" b="1" dirty="0" smtClean="0"/>
          </a:p>
          <a:p>
            <a:pPr marL="171450" indent="-171450">
              <a:buFont typeface="Arial"/>
              <a:buChar char="•"/>
            </a:pPr>
            <a:r>
              <a:rPr lang="en-US" b="1" dirty="0" smtClean="0"/>
              <a:t>Bible Adventures for Young Readers</a:t>
            </a:r>
          </a:p>
          <a:p>
            <a:pPr marL="171450" indent="-171450">
              <a:buFont typeface="Arial"/>
              <a:buChar char="•"/>
            </a:pPr>
            <a:r>
              <a:rPr lang="en-US" b="1" dirty="0" smtClean="0"/>
              <a:t>The</a:t>
            </a:r>
            <a:r>
              <a:rPr lang="en-US" b="1" baseline="0" dirty="0" smtClean="0"/>
              <a:t> Amazing Adventures by Amazing Facts</a:t>
            </a:r>
          </a:p>
          <a:p>
            <a:pPr marL="171450" indent="-171450">
              <a:buFont typeface="Arial"/>
              <a:buChar char="•"/>
            </a:pPr>
            <a:r>
              <a:rPr lang="en-US" b="1" baseline="0" dirty="0" smtClean="0"/>
              <a:t>Making Jesus My Best Friend Baptismal Guide for Younger Children</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28</a:t>
            </a:fld>
            <a:endParaRPr lang="en-US"/>
          </a:p>
        </p:txBody>
      </p:sp>
    </p:spTree>
    <p:extLst>
      <p:ext uri="{BB962C8B-B14F-4D97-AF65-F5344CB8AC3E}">
        <p14:creationId xmlns:p14="http://schemas.microsoft.com/office/powerpoint/2010/main" val="3036559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More Resources:</a:t>
            </a:r>
          </a:p>
          <a:p>
            <a:endParaRPr lang="en-US" b="1" dirty="0" smtClean="0"/>
          </a:p>
          <a:p>
            <a:pPr marL="171450" indent="-171450">
              <a:buFont typeface="Arial" charset="0"/>
              <a:buChar char="•"/>
            </a:pPr>
            <a:r>
              <a:rPr lang="en-US" b="1" dirty="0" smtClean="0"/>
              <a:t>It’s My Choice</a:t>
            </a:r>
            <a:r>
              <a:rPr lang="en-US" b="1" baseline="0" dirty="0" smtClean="0"/>
              <a:t> </a:t>
            </a:r>
            <a:r>
              <a:rPr lang="en-US" b="1" dirty="0" smtClean="0"/>
              <a:t>Baptismal</a:t>
            </a:r>
            <a:r>
              <a:rPr lang="en-US" b="1" baseline="0" dirty="0" smtClean="0"/>
              <a:t> Guide for Juniors</a:t>
            </a:r>
          </a:p>
          <a:p>
            <a:pPr marL="171450" indent="-171450">
              <a:buFont typeface="Arial" charset="0"/>
              <a:buChar char="•"/>
            </a:pPr>
            <a:r>
              <a:rPr lang="en-US" b="1" baseline="0" dirty="0" smtClean="0"/>
              <a:t>Children’s Great Controversy (abridged ed.)</a:t>
            </a:r>
          </a:p>
          <a:p>
            <a:pPr marL="171450" indent="-171450">
              <a:buFont typeface="Arial" charset="0"/>
              <a:buChar char="•"/>
            </a:pPr>
            <a:r>
              <a:rPr lang="en-US" b="1" baseline="0" dirty="0" smtClean="0"/>
              <a:t>41 Bible Studies by Cindy </a:t>
            </a:r>
            <a:r>
              <a:rPr lang="en-US" b="1" baseline="0" dirty="0" err="1" smtClean="0"/>
              <a:t>Tutsch</a:t>
            </a:r>
            <a:endParaRPr lang="en-US" b="1" dirty="0" smtClean="0"/>
          </a:p>
          <a:p>
            <a:pPr marL="171450" indent="-171450">
              <a:buFont typeface="Arial" charset="0"/>
              <a:buChar char="•"/>
            </a:pP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29</a:t>
            </a:fld>
            <a:endParaRPr lang="en-US"/>
          </a:p>
        </p:txBody>
      </p:sp>
    </p:spTree>
    <p:extLst>
      <p:ext uri="{BB962C8B-B14F-4D97-AF65-F5344CB8AC3E}">
        <p14:creationId xmlns:p14="http://schemas.microsoft.com/office/powerpoint/2010/main" val="167699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56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30</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t>The Pastor’s Role</a:t>
            </a:r>
          </a:p>
          <a:p>
            <a:endParaRPr lang="en-US" b="1" dirty="0" smtClean="0"/>
          </a:p>
          <a:p>
            <a:pPr marL="171450" indent="-171450">
              <a:spcBef>
                <a:spcPts val="0"/>
              </a:spcBef>
              <a:buFont typeface="Arial" charset="0"/>
              <a:buChar char="•"/>
            </a:pPr>
            <a:r>
              <a:rPr lang="en-US" b="1" dirty="0" smtClean="0"/>
              <a:t>Facilitator</a:t>
            </a:r>
          </a:p>
          <a:p>
            <a:pPr marL="171450" indent="-171450">
              <a:spcBef>
                <a:spcPts val="0"/>
              </a:spcBef>
              <a:buFont typeface="Arial" charset="0"/>
              <a:buChar char="•"/>
            </a:pPr>
            <a:r>
              <a:rPr lang="en-US" b="1" dirty="0" smtClean="0"/>
              <a:t>Supporter</a:t>
            </a:r>
          </a:p>
          <a:p>
            <a:pPr marL="171450" indent="-171450">
              <a:spcBef>
                <a:spcPts val="0"/>
              </a:spcBef>
              <a:buFont typeface="Arial" charset="0"/>
              <a:buChar char="•"/>
            </a:pPr>
            <a:r>
              <a:rPr lang="en-US" b="1" dirty="0" smtClean="0"/>
              <a:t>Encourager</a:t>
            </a:r>
          </a:p>
          <a:p>
            <a:pPr marL="171450" indent="-171450">
              <a:spcBef>
                <a:spcPts val="0"/>
              </a:spcBef>
              <a:buFont typeface="Arial" charset="0"/>
              <a:buChar char="•"/>
            </a:pPr>
            <a:r>
              <a:rPr lang="en-US" b="1" dirty="0" smtClean="0"/>
              <a:t>Christian role model</a:t>
            </a:r>
          </a:p>
          <a:p>
            <a:pPr marL="171450" indent="-171450">
              <a:spcBef>
                <a:spcPts val="0"/>
              </a:spcBef>
              <a:buFont typeface="Arial" charset="0"/>
              <a:buChar char="•"/>
            </a:pPr>
            <a:r>
              <a:rPr lang="en-US" b="1" dirty="0" smtClean="0"/>
              <a:t>Initiator</a:t>
            </a:r>
          </a:p>
          <a:p>
            <a:pPr marL="171450" indent="-171450">
              <a:spcBef>
                <a:spcPts val="0"/>
              </a:spcBef>
              <a:buFont typeface="Arial" charset="0"/>
              <a:buChar char="•"/>
            </a:pPr>
            <a:r>
              <a:rPr lang="en-US" b="1" dirty="0" smtClean="0"/>
              <a:t>If children learn to trust their pastor and feel safe in his/her presence then are they more likely to relate to him/her as their Spiritual Mentor. </a:t>
            </a:r>
          </a:p>
          <a:p>
            <a:pPr marL="171450" indent="-171450">
              <a:buFont typeface="Arial" charset="0"/>
              <a:buChar char="•"/>
            </a:pPr>
            <a:endParaRPr lang="en-US" b="1" dirty="0"/>
          </a:p>
        </p:txBody>
      </p:sp>
    </p:spTree>
    <p:extLst>
      <p:ext uri="{BB962C8B-B14F-4D97-AF65-F5344CB8AC3E}">
        <p14:creationId xmlns:p14="http://schemas.microsoft.com/office/powerpoint/2010/main" val="1744527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b="1" dirty="0" smtClean="0">
                <a:solidFill>
                  <a:srgbClr val="472400"/>
                </a:solidFill>
                <a:latin typeface="Arial Rounded MT Bold"/>
                <a:cs typeface="Arial Rounded MT Bold"/>
              </a:rPr>
              <a:t>Step 5:  Baptism Celebration</a:t>
            </a:r>
          </a:p>
          <a:p>
            <a:endParaRPr lang="en-US" b="1" dirty="0" smtClean="0">
              <a:solidFill>
                <a:srgbClr val="472400"/>
              </a:solidFill>
              <a:latin typeface="Arial Rounded MT Bold"/>
              <a:cs typeface="Arial Rounded MT Bold"/>
            </a:endParaRPr>
          </a:p>
          <a:p>
            <a:endParaRPr lang="en-US" dirty="0"/>
          </a:p>
        </p:txBody>
      </p:sp>
    </p:spTree>
    <p:extLst>
      <p:ext uri="{BB962C8B-B14F-4D97-AF65-F5344CB8AC3E}">
        <p14:creationId xmlns:p14="http://schemas.microsoft.com/office/powerpoint/2010/main" val="60486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32</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latin typeface="Arial Hebrew" charset="-79"/>
                <a:ea typeface="Arial Hebrew" charset="-79"/>
                <a:cs typeface="Arial Hebrew" charset="-79"/>
              </a:rPr>
              <a:t>Suggestions for Planning A Child’s Baptism Celebration</a:t>
            </a:r>
          </a:p>
          <a:p>
            <a:endParaRPr lang="en-US" sz="1200" b="1" dirty="0" smtClean="0">
              <a:solidFill>
                <a:srgbClr val="FF0000"/>
              </a:solidFill>
              <a:latin typeface="Arial Hebrew" charset="-79"/>
              <a:ea typeface="Arial Hebrew" charset="-79"/>
              <a:cs typeface="Arial Hebrew" charset="-79"/>
            </a:endParaRPr>
          </a:p>
          <a:p>
            <a:pPr marL="171450" indent="-171450">
              <a:spcBef>
                <a:spcPts val="0"/>
              </a:spcBef>
              <a:buFont typeface="Arial" charset="0"/>
              <a:buChar char="•"/>
            </a:pPr>
            <a:r>
              <a:rPr lang="en-US" b="1" dirty="0" smtClean="0"/>
              <a:t>Involve children in planning their own baptism program.</a:t>
            </a:r>
          </a:p>
          <a:p>
            <a:pPr marL="171450" indent="-171450">
              <a:spcBef>
                <a:spcPts val="0"/>
              </a:spcBef>
              <a:buFont typeface="Arial" charset="0"/>
              <a:buChar char="•"/>
            </a:pPr>
            <a:r>
              <a:rPr lang="en-US" b="1" dirty="0" smtClean="0"/>
              <a:t>Encourage them to choose their favorite Christian song to be sung. </a:t>
            </a:r>
          </a:p>
          <a:p>
            <a:pPr marL="171450" indent="-171450">
              <a:spcBef>
                <a:spcPts val="0"/>
              </a:spcBef>
              <a:buFont typeface="Arial" charset="0"/>
              <a:buChar char="•"/>
            </a:pPr>
            <a:r>
              <a:rPr lang="en-US" sz="1200" b="1" dirty="0" smtClean="0"/>
              <a:t>Plan to have the child answer pre-arranged questions about their personal Christian experience or prepare a pre-arranged video instead.</a:t>
            </a:r>
          </a:p>
          <a:p>
            <a:endParaRPr lang="en-US" b="1" dirty="0"/>
          </a:p>
        </p:txBody>
      </p:sp>
    </p:spTree>
    <p:extLst>
      <p:ext uri="{BB962C8B-B14F-4D97-AF65-F5344CB8AC3E}">
        <p14:creationId xmlns:p14="http://schemas.microsoft.com/office/powerpoint/2010/main" val="2123684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latin typeface="Arial Hebrew" charset="-79"/>
                <a:ea typeface="Arial Hebrew" charset="-79"/>
                <a:cs typeface="Arial Hebrew" charset="-79"/>
              </a:rPr>
              <a:t>Suggestions for Planning A Child’s Baptism Celebration</a:t>
            </a:r>
          </a:p>
          <a:p>
            <a:endParaRPr lang="en-US" sz="1200" b="1" dirty="0" smtClean="0">
              <a:solidFill>
                <a:srgbClr val="FF0000"/>
              </a:solidFill>
              <a:latin typeface="Arial Hebrew" charset="-79"/>
              <a:ea typeface="Arial Hebrew" charset="-79"/>
              <a:cs typeface="Arial Hebrew" charset="-79"/>
            </a:endParaRPr>
          </a:p>
          <a:p>
            <a:pPr marL="171450" indent="-171450">
              <a:spcBef>
                <a:spcPts val="0"/>
              </a:spcBef>
              <a:buFont typeface="Arial" charset="0"/>
              <a:buChar char="•"/>
            </a:pPr>
            <a:r>
              <a:rPr lang="en-US" b="1" dirty="0" smtClean="0"/>
              <a:t>Involve children in planning their own baptism program.</a:t>
            </a:r>
          </a:p>
          <a:p>
            <a:pPr marL="171450" indent="-171450">
              <a:spcBef>
                <a:spcPts val="0"/>
              </a:spcBef>
              <a:buFont typeface="Arial" charset="0"/>
              <a:buChar char="•"/>
            </a:pPr>
            <a:r>
              <a:rPr lang="en-US" b="1" dirty="0" smtClean="0"/>
              <a:t>Encourage them to choose their favorite Christian song to be sung. </a:t>
            </a:r>
          </a:p>
          <a:p>
            <a:pPr marL="171450" indent="-171450">
              <a:spcBef>
                <a:spcPts val="0"/>
              </a:spcBef>
              <a:buFont typeface="Arial" charset="0"/>
              <a:buChar char="•"/>
            </a:pPr>
            <a:r>
              <a:rPr lang="en-US" sz="1200" b="1" dirty="0" smtClean="0"/>
              <a:t>Plan to have the child answer pre-arranged questions about their personal Christian experience or prepare a pre-arranged video instead.</a:t>
            </a:r>
          </a:p>
          <a:p>
            <a:endParaRPr lang="en-US" b="1" dirty="0"/>
          </a:p>
        </p:txBody>
      </p:sp>
    </p:spTree>
    <p:extLst>
      <p:ext uri="{BB962C8B-B14F-4D97-AF65-F5344CB8AC3E}">
        <p14:creationId xmlns:p14="http://schemas.microsoft.com/office/powerpoint/2010/main" val="2769340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Calibri" charset="0"/>
                <a:ea typeface="Calibri" charset="0"/>
                <a:cs typeface="Calibri" charset="0"/>
              </a:rPr>
              <a:t>Simplified SDA Baptism Vows (Steve Case)</a:t>
            </a:r>
          </a:p>
          <a:p>
            <a:endParaRPr lang="en-US" sz="1200" b="1" dirty="0" smtClean="0">
              <a:solidFill>
                <a:srgbClr val="FF0000"/>
              </a:solidFill>
              <a:latin typeface="Calibri" charset="0"/>
              <a:ea typeface="Calibri" charset="0"/>
              <a:cs typeface="Calibri" charset="0"/>
            </a:endParaRPr>
          </a:p>
          <a:p>
            <a:r>
              <a:rPr lang="en-US" sz="1200" dirty="0" smtClean="0">
                <a:latin typeface="Constantia" charset="0"/>
                <a:ea typeface="Constantia" charset="0"/>
                <a:cs typeface="Constantia" charset="0"/>
              </a:rPr>
              <a:t>1. I believe in God the Father; in His Son, Jesus Christ; and in the Holy Spirit.</a:t>
            </a:r>
          </a:p>
          <a:p>
            <a:r>
              <a:rPr lang="en-US" sz="1200" dirty="0" smtClean="0">
                <a:latin typeface="Constantia" charset="0"/>
                <a:ea typeface="Constantia" charset="0"/>
                <a:cs typeface="Constantia" charset="0"/>
              </a:rPr>
              <a:t>2. I accept the death of Jesus to pay for my sins.</a:t>
            </a:r>
          </a:p>
          <a:p>
            <a:r>
              <a:rPr lang="en-US" sz="1200" dirty="0" smtClean="0">
                <a:latin typeface="Constantia" charset="0"/>
                <a:ea typeface="Constantia" charset="0"/>
                <a:cs typeface="Constantia" charset="0"/>
              </a:rPr>
              <a:t>3. I accept the new heart Jesus gives me in place of my sinful heart.</a:t>
            </a:r>
          </a:p>
          <a:p>
            <a:r>
              <a:rPr lang="en-US" sz="1200" dirty="0" smtClean="0">
                <a:latin typeface="Constantia" charset="0"/>
                <a:ea typeface="Constantia" charset="0"/>
                <a:cs typeface="Constantia" charset="0"/>
              </a:rPr>
              <a:t>4. I believe that Jesus is in heaven as my best friend and that He gives me the Holy Spirit so I can obey Him.</a:t>
            </a:r>
          </a:p>
          <a:p>
            <a:r>
              <a:rPr lang="en-US" sz="1200" dirty="0" smtClean="0">
                <a:latin typeface="Constantia" charset="0"/>
                <a:ea typeface="Constantia" charset="0"/>
                <a:cs typeface="Constantia" charset="0"/>
              </a:rPr>
              <a:t>5. I believe God gave me the Bible as my most important guidebook.</a:t>
            </a:r>
          </a:p>
          <a:p>
            <a:r>
              <a:rPr lang="en-US" sz="1200" dirty="0" smtClean="0">
                <a:latin typeface="Constantia" charset="0"/>
                <a:ea typeface="Constantia" charset="0"/>
                <a:cs typeface="Constantia" charset="0"/>
              </a:rPr>
              <a:t>6. By God living in me, I want to obey the Ten Commandments, which include the observance of the seventh day of the week as the Sabbath.</a:t>
            </a:r>
          </a:p>
          <a:p>
            <a:r>
              <a:rPr lang="en-US" sz="1200" dirty="0" smtClean="0">
                <a:latin typeface="Constantia" charset="0"/>
                <a:ea typeface="Constantia" charset="0"/>
                <a:cs typeface="Constantia" charset="0"/>
              </a:rPr>
              <a:t>7. I want to help as many people as possible to be ready for the soon coming of Jesus.</a:t>
            </a:r>
          </a:p>
          <a:p>
            <a:r>
              <a:rPr lang="en-US" sz="1200" dirty="0" smtClean="0">
                <a:latin typeface="Constantia" charset="0"/>
                <a:ea typeface="Constantia" charset="0"/>
                <a:cs typeface="Constantia" charset="0"/>
              </a:rPr>
              <a:t>8. I believe God gives special abilities to His people, and that the Spirit of Prophecy is given to His chosen people.</a:t>
            </a:r>
          </a:p>
          <a:p>
            <a:r>
              <a:rPr lang="en-US" sz="1200" dirty="0" smtClean="0">
                <a:latin typeface="Constantia" charset="0"/>
                <a:ea typeface="Constantia" charset="0"/>
                <a:cs typeface="Constantia" charset="0"/>
              </a:rPr>
              <a:t>9. I want to help God’s church with my influence, effort, and money.</a:t>
            </a:r>
          </a:p>
          <a:p>
            <a:r>
              <a:rPr lang="en-US" sz="1200" dirty="0" smtClean="0">
                <a:latin typeface="Constantia" charset="0"/>
                <a:ea typeface="Constantia" charset="0"/>
                <a:cs typeface="Constantia" charset="0"/>
              </a:rPr>
              <a:t>10. I want to take good care of my body because the Holy Spirit lives there now.</a:t>
            </a:r>
          </a:p>
          <a:p>
            <a:r>
              <a:rPr lang="en-US" sz="1200" dirty="0" smtClean="0">
                <a:latin typeface="Constantia" charset="0"/>
                <a:ea typeface="Constantia" charset="0"/>
                <a:cs typeface="Constantia" charset="0"/>
              </a:rPr>
              <a:t>11. With God’s power, I want to obey the basic principles of the Seventh-day Adventist Church.</a:t>
            </a:r>
          </a:p>
          <a:p>
            <a:r>
              <a:rPr lang="en-US" sz="1200" dirty="0" smtClean="0">
                <a:latin typeface="Constantia" charset="0"/>
                <a:ea typeface="Constantia" charset="0"/>
                <a:cs typeface="Constantia" charset="0"/>
              </a:rPr>
              <a:t>12. I want to be baptized to show people I am a Christian.</a:t>
            </a:r>
          </a:p>
          <a:p>
            <a:r>
              <a:rPr lang="en-US" sz="1200" dirty="0" smtClean="0">
                <a:latin typeface="Constantia" charset="0"/>
                <a:ea typeface="Constantia" charset="0"/>
                <a:cs typeface="Constantia" charset="0"/>
              </a:rPr>
              <a:t>13. I want to be a member of the Seventh-day Adventist Church, and I believe this church has a special message to give to the world.	</a:t>
            </a:r>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34</a:t>
            </a:fld>
            <a:endParaRPr lang="en-US"/>
          </a:p>
        </p:txBody>
      </p:sp>
    </p:spTree>
    <p:extLst>
      <p:ext uri="{BB962C8B-B14F-4D97-AF65-F5344CB8AC3E}">
        <p14:creationId xmlns:p14="http://schemas.microsoft.com/office/powerpoint/2010/main" val="3970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3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69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4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19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52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4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88ED3-36A6-FF45-8972-6610FC8473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7F688ED3-36A6-FF45-8972-6610FC8473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4825"/>
          </a:xfrm>
          <a:prstGeom prst="rect">
            <a:avLst/>
          </a:prstGeom>
          <a:noFill/>
          <a:extLst>
            <a:ext uri="{909E8E84-426E-40dd-AFC4-6F175D3DCCD1}">
              <a14:hiddenFill xmlns="" xmlns:a14="http://schemas.microsoft.com/office/drawing/2010/main">
                <a:solidFill>
                  <a:srgbClr val="FFFFFF"/>
                </a:solidFill>
              </a14:hiddenFill>
            </a:ext>
          </a:extLst>
        </p:spPr>
      </p:pic>
      <p:sp>
        <p:nvSpPr>
          <p:cNvPr id="3090" name="Text Box 18"/>
          <p:cNvSpPr txBox="1">
            <a:spLocks noChangeArrowheads="1"/>
          </p:cNvSpPr>
          <p:nvPr/>
        </p:nvSpPr>
        <p:spPr bwMode="auto">
          <a:xfrm>
            <a:off x="6019800" y="457200"/>
            <a:ext cx="2527300" cy="2781300"/>
          </a:xfrm>
          <a:prstGeom prst="rect">
            <a:avLst/>
          </a:prstGeom>
          <a:solidFill>
            <a:srgbClr val="C0C0C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en-US" sz="1600" dirty="0"/>
          </a:p>
          <a:p>
            <a:pPr algn="ctr">
              <a:spcBef>
                <a:spcPct val="50000"/>
              </a:spcBef>
            </a:pPr>
            <a:endParaRPr lang="en-US" sz="1600" i="1" dirty="0">
              <a:solidFill>
                <a:srgbClr val="411D0E"/>
              </a:solidFill>
              <a:latin typeface="Times" charset="0"/>
            </a:endParaRPr>
          </a:p>
          <a:p>
            <a:pPr algn="ctr">
              <a:spcBef>
                <a:spcPct val="50000"/>
              </a:spcBef>
            </a:pPr>
            <a:endParaRPr lang="en-US" sz="1600" i="1" dirty="0">
              <a:solidFill>
                <a:srgbClr val="411D0E"/>
              </a:solidFill>
              <a:latin typeface="Times" charset="0"/>
            </a:endParaRPr>
          </a:p>
          <a:p>
            <a:pPr algn="ctr">
              <a:spcBef>
                <a:spcPct val="50000"/>
              </a:spcBef>
            </a:pPr>
            <a:r>
              <a:rPr lang="en-US" sz="1600" i="1" dirty="0">
                <a:solidFill>
                  <a:srgbClr val="411D0E"/>
                </a:solidFill>
                <a:latin typeface="Times" charset="0"/>
              </a:rPr>
              <a:t>Delete text and place photo here.</a:t>
            </a:r>
          </a:p>
          <a:p>
            <a:pPr algn="ctr">
              <a:spcBef>
                <a:spcPct val="50000"/>
              </a:spcBef>
            </a:pPr>
            <a:endParaRPr lang="en-US" sz="1600" i="1" dirty="0">
              <a:solidFill>
                <a:srgbClr val="411D0E"/>
              </a:solidFill>
              <a:latin typeface="Times" charset="0"/>
            </a:endParaRPr>
          </a:p>
          <a:p>
            <a:pPr algn="ctr">
              <a:spcBef>
                <a:spcPct val="50000"/>
              </a:spcBef>
            </a:pPr>
            <a:endParaRPr lang="en-US" sz="1600" dirty="0"/>
          </a:p>
          <a:p>
            <a:pPr algn="ctr">
              <a:spcBef>
                <a:spcPct val="50000"/>
              </a:spcBef>
            </a:pPr>
            <a:endParaRPr lang="en-US" sz="1600" dirty="0"/>
          </a:p>
        </p:txBody>
      </p:sp>
      <p:pic>
        <p:nvPicPr>
          <p:cNvPr id="2" name="Picture 1" descr="priesthood-baptism-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457200"/>
            <a:ext cx="2491844"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419894" y="3200400"/>
            <a:ext cx="8305800" cy="1754326"/>
          </a:xfrm>
          <a:prstGeom prst="rect">
            <a:avLst/>
          </a:prstGeom>
          <a:noFill/>
        </p:spPr>
        <p:txBody>
          <a:bodyPr wrap="square" rtlCol="0">
            <a:spAutoFit/>
          </a:bodyPr>
          <a:lstStyle/>
          <a:p>
            <a:r>
              <a:rPr lang="en-ZA" sz="5400" dirty="0" smtClean="0"/>
              <a:t>How to Prepare your Child for Baptism</a:t>
            </a:r>
            <a:endParaRPr lang="en-ZA" sz="5400" dirty="0"/>
          </a:p>
        </p:txBody>
      </p:sp>
      <p:sp>
        <p:nvSpPr>
          <p:cNvPr id="4" name="Rectangle 3"/>
          <p:cNvSpPr/>
          <p:nvPr/>
        </p:nvSpPr>
        <p:spPr>
          <a:xfrm>
            <a:off x="609600" y="469304"/>
            <a:ext cx="4572000" cy="830997"/>
          </a:xfrm>
          <a:prstGeom prst="rect">
            <a:avLst/>
          </a:prstGeom>
        </p:spPr>
        <p:txBody>
          <a:bodyPr>
            <a:spAutoFit/>
          </a:bodyPr>
          <a:lstStyle/>
          <a:p>
            <a:pPr algn="ctr">
              <a:spcAft>
                <a:spcPts val="0"/>
              </a:spcAft>
            </a:pPr>
            <a:r>
              <a:rPr lang="en-US" b="1" dirty="0">
                <a:latin typeface="Cambria" panose="02040503050406030204" pitchFamily="18" charset="0"/>
                <a:ea typeface="MS Mincho" panose="02020609040205080304" pitchFamily="49" charset="-128"/>
                <a:cs typeface="Times New Roman" panose="02020603050405020304" pitchFamily="18" charset="0"/>
              </a:rPr>
              <a:t>Linda Mei Lin Koh, GC Children’s Ministries</a:t>
            </a:r>
            <a:endParaRPr lang="en-ZA" sz="2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5" name="Rectangle 4"/>
          <p:cNvSpPr/>
          <p:nvPr/>
        </p:nvSpPr>
        <p:spPr>
          <a:xfrm>
            <a:off x="5181600" y="5443110"/>
            <a:ext cx="3298147" cy="523220"/>
          </a:xfrm>
          <a:prstGeom prst="rect">
            <a:avLst/>
          </a:prstGeom>
        </p:spPr>
        <p:txBody>
          <a:bodyPr wrap="none">
            <a:spAutoFit/>
          </a:bodyPr>
          <a:lstStyle/>
          <a:p>
            <a:pPr>
              <a:spcAft>
                <a:spcPts val="0"/>
              </a:spcAft>
            </a:pPr>
            <a:r>
              <a:rPr lang="en-US" sz="2800" b="1" dirty="0">
                <a:latin typeface="Cambria" panose="02040503050406030204" pitchFamily="18" charset="0"/>
                <a:ea typeface="MS Mincho" panose="02020609040205080304" pitchFamily="49" charset="-128"/>
                <a:cs typeface="Times New Roman" panose="02020603050405020304" pitchFamily="18" charset="0"/>
              </a:rPr>
              <a:t>Level VI, Course #4</a:t>
            </a:r>
            <a:endParaRPr lang="en-ZA" sz="28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847310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14746"/>
            <a:ext cx="7696200" cy="1143000"/>
          </a:xfrm>
        </p:spPr>
        <p:txBody>
          <a:bodyPr/>
          <a:lstStyle/>
          <a:p>
            <a:r>
              <a:rPr lang="en-US" b="1" dirty="0" smtClean="0">
                <a:solidFill>
                  <a:srgbClr val="FF0000"/>
                </a:solidFill>
              </a:rPr>
              <a:t>Emotional Readiness</a:t>
            </a:r>
            <a:endParaRPr lang="en-US" b="1" dirty="0">
              <a:solidFill>
                <a:srgbClr val="FF0000"/>
              </a:solidFill>
            </a:endParaRPr>
          </a:p>
        </p:txBody>
      </p:sp>
      <p:pic>
        <p:nvPicPr>
          <p:cNvPr id="4" name="Content Placeholder 3"/>
          <p:cNvPicPr>
            <a:picLocks noGrp="1" noChangeAspect="1"/>
          </p:cNvPicPr>
          <p:nvPr>
            <p:ph sz="half" idx="1"/>
          </p:nvPr>
        </p:nvPicPr>
        <p:blipFill rotWithShape="1">
          <a:blip r:embed="rId4">
            <a:extLst>
              <a:ext uri="{28A0092B-C50C-407E-A947-70E740481C1C}">
                <a14:useLocalDpi xmlns:a14="http://schemas.microsoft.com/office/drawing/2010/main" val="0"/>
              </a:ext>
            </a:extLst>
          </a:blip>
          <a:stretch/>
        </p:blipFill>
        <p:spPr>
          <a:xfrm>
            <a:off x="5359400" y="1487632"/>
            <a:ext cx="3502891" cy="2627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ontent Placeholder 6"/>
          <p:cNvSpPr>
            <a:spLocks noGrp="1"/>
          </p:cNvSpPr>
          <p:nvPr>
            <p:ph sz="half" idx="2"/>
          </p:nvPr>
        </p:nvSpPr>
        <p:spPr>
          <a:xfrm>
            <a:off x="252846" y="1487632"/>
            <a:ext cx="5029200" cy="3015096"/>
          </a:xfrm>
        </p:spPr>
        <p:txBody>
          <a:bodyPr/>
          <a:lstStyle/>
          <a:p>
            <a:r>
              <a:rPr lang="en-US" sz="3200" dirty="0" smtClean="0"/>
              <a:t>Do you think your child has been captured by the mood of the baptism event rather than having a conscious decision to follow Jesus?</a:t>
            </a:r>
          </a:p>
        </p:txBody>
      </p:sp>
      <p:sp>
        <p:nvSpPr>
          <p:cNvPr id="9" name="TextBox 8"/>
          <p:cNvSpPr txBox="1"/>
          <p:nvPr/>
        </p:nvSpPr>
        <p:spPr>
          <a:xfrm>
            <a:off x="225137" y="4502728"/>
            <a:ext cx="7162800" cy="1077218"/>
          </a:xfrm>
          <a:prstGeom prst="rect">
            <a:avLst/>
          </a:prstGeom>
          <a:noFill/>
        </p:spPr>
        <p:txBody>
          <a:bodyPr wrap="square" rtlCol="0">
            <a:spAutoFit/>
          </a:bodyPr>
          <a:lstStyle/>
          <a:p>
            <a:pPr marL="457200" indent="-457200">
              <a:buFont typeface="Arial" charset="0"/>
              <a:buChar char="•"/>
            </a:pPr>
            <a:r>
              <a:rPr lang="en-US" sz="3200" dirty="0" smtClean="0"/>
              <a:t>Is your child getting baptized to please an adult?</a:t>
            </a:r>
          </a:p>
        </p:txBody>
      </p:sp>
    </p:spTree>
    <p:extLst>
      <p:ext uri="{BB962C8B-B14F-4D97-AF65-F5344CB8AC3E}">
        <p14:creationId xmlns:p14="http://schemas.microsoft.com/office/powerpoint/2010/main" val="5321098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2. Understand the Gospel</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244501" y="228600"/>
            <a:ext cx="2895600" cy="20529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228600" y="1905000"/>
            <a:ext cx="7620000" cy="3951288"/>
          </a:xfrm>
        </p:spPr>
        <p:txBody>
          <a:bodyPr/>
          <a:lstStyle/>
          <a:p>
            <a:r>
              <a:rPr lang="en-US" sz="3200" b="1" dirty="0" smtClean="0"/>
              <a:t>God</a:t>
            </a:r>
            <a:r>
              <a:rPr lang="en-US" sz="3200" dirty="0"/>
              <a:t> </a:t>
            </a:r>
            <a:r>
              <a:rPr lang="en-US" sz="3200" dirty="0" smtClean="0"/>
              <a:t>-- There </a:t>
            </a:r>
            <a:r>
              <a:rPr lang="en-US" sz="3200" dirty="0"/>
              <a:t>is only one true and holy God who is the </a:t>
            </a:r>
            <a:r>
              <a:rPr lang="en-US" sz="3200" dirty="0" smtClean="0"/>
              <a:t>Creator </a:t>
            </a:r>
            <a:r>
              <a:rPr lang="en-US" sz="3200" dirty="0"/>
              <a:t>and </a:t>
            </a:r>
            <a:r>
              <a:rPr lang="en-US" sz="3200" dirty="0" smtClean="0"/>
              <a:t>Ruler </a:t>
            </a:r>
            <a:r>
              <a:rPr lang="en-US" sz="3200" dirty="0"/>
              <a:t>of everything. He is always good. (</a:t>
            </a:r>
            <a:r>
              <a:rPr lang="en-US" sz="3200" dirty="0" smtClean="0"/>
              <a:t>Gen. </a:t>
            </a:r>
            <a:r>
              <a:rPr lang="en-US" sz="3200" dirty="0"/>
              <a:t>1:1; Psalm 24:1)</a:t>
            </a:r>
          </a:p>
          <a:p>
            <a:r>
              <a:rPr lang="en-US" sz="3200" b="1" dirty="0" smtClean="0"/>
              <a:t>You</a:t>
            </a:r>
            <a:r>
              <a:rPr lang="en-US" sz="3200" dirty="0"/>
              <a:t> </a:t>
            </a:r>
            <a:r>
              <a:rPr lang="en-US" sz="3200" dirty="0" smtClean="0"/>
              <a:t>-- You </a:t>
            </a:r>
            <a:r>
              <a:rPr lang="en-US" sz="3200" dirty="0"/>
              <a:t>are God’s special creation. He loves and cares for you. (Psalm 23: 1,2; 139:13,14) He shows you the right way to live in the Bible. (</a:t>
            </a:r>
            <a:r>
              <a:rPr lang="en-US" sz="3200" dirty="0" smtClean="0"/>
              <a:t>Ex. 20</a:t>
            </a:r>
            <a:r>
              <a:rPr lang="en-US" sz="3200" dirty="0"/>
              <a:t>:1-17; Matthew 5-7</a:t>
            </a:r>
            <a:r>
              <a:rPr lang="en-US" sz="3200" dirty="0" smtClean="0"/>
              <a:t>)</a:t>
            </a:r>
            <a:endParaRPr lang="en-US" sz="3200" b="1" dirty="0" smtClean="0">
              <a:latin typeface="Arial Narrow"/>
              <a:cs typeface="Arial Narrow"/>
            </a:endParaRPr>
          </a:p>
        </p:txBody>
      </p:sp>
    </p:spTree>
    <p:extLst>
      <p:ext uri="{BB962C8B-B14F-4D97-AF65-F5344CB8AC3E}">
        <p14:creationId xmlns:p14="http://schemas.microsoft.com/office/powerpoint/2010/main" val="22654232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096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3048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81000" y="2133600"/>
            <a:ext cx="7848600" cy="3951288"/>
          </a:xfrm>
        </p:spPr>
        <p:txBody>
          <a:bodyPr/>
          <a:lstStyle/>
          <a:p>
            <a:r>
              <a:rPr lang="en-US" sz="3200" b="1" dirty="0" smtClean="0">
                <a:latin typeface="Arial Narrow"/>
                <a:cs typeface="Arial Narrow"/>
              </a:rPr>
              <a:t>Sin</a:t>
            </a:r>
            <a:r>
              <a:rPr lang="en-US" sz="3200" dirty="0">
                <a:latin typeface="Arial Narrow"/>
                <a:cs typeface="Arial Narrow"/>
              </a:rPr>
              <a:t> </a:t>
            </a:r>
            <a:r>
              <a:rPr lang="en-US" sz="3200" dirty="0" smtClean="0">
                <a:latin typeface="Arial Narrow"/>
                <a:cs typeface="Arial Narrow"/>
              </a:rPr>
              <a:t>-- You </a:t>
            </a:r>
            <a:r>
              <a:rPr lang="en-US" sz="3200" dirty="0">
                <a:latin typeface="Arial Narrow"/>
                <a:cs typeface="Arial Narrow"/>
              </a:rPr>
              <a:t>have sinned and done what is </a:t>
            </a:r>
            <a:r>
              <a:rPr lang="en-US" sz="3200" dirty="0" smtClean="0">
                <a:latin typeface="Arial Narrow"/>
                <a:cs typeface="Arial Narrow"/>
              </a:rPr>
              <a:t>wrong; you </a:t>
            </a:r>
            <a:r>
              <a:rPr lang="en-US" sz="3200" dirty="0">
                <a:latin typeface="Arial Narrow"/>
                <a:cs typeface="Arial Narrow"/>
              </a:rPr>
              <a:t>have disobeyed God </a:t>
            </a:r>
            <a:r>
              <a:rPr lang="en-US" sz="3200" dirty="0" smtClean="0">
                <a:latin typeface="Arial Narrow"/>
                <a:cs typeface="Arial Narrow"/>
              </a:rPr>
              <a:t>(</a:t>
            </a:r>
            <a:r>
              <a:rPr lang="en-US" sz="3200" dirty="0">
                <a:latin typeface="Arial Narrow"/>
                <a:cs typeface="Arial Narrow"/>
              </a:rPr>
              <a:t>Romans 3:23</a:t>
            </a:r>
            <a:r>
              <a:rPr lang="en-US" sz="3200" dirty="0" smtClean="0">
                <a:latin typeface="Arial Narrow"/>
                <a:cs typeface="Arial Narrow"/>
              </a:rPr>
              <a:t>). </a:t>
            </a:r>
            <a:r>
              <a:rPr lang="en-US" sz="3200" dirty="0">
                <a:latin typeface="Arial Narrow"/>
                <a:cs typeface="Arial Narrow"/>
              </a:rPr>
              <a:t>This is a problem because sin </a:t>
            </a:r>
            <a:r>
              <a:rPr lang="en-US" sz="3200" dirty="0" smtClean="0">
                <a:latin typeface="Arial Narrow"/>
                <a:cs typeface="Arial Narrow"/>
              </a:rPr>
              <a:t>separates </a:t>
            </a:r>
            <a:r>
              <a:rPr lang="en-US" sz="3200" dirty="0">
                <a:latin typeface="Arial Narrow"/>
                <a:cs typeface="Arial Narrow"/>
              </a:rPr>
              <a:t>us from God so we can no longer be his friends. (Isaiah 59:1-2) There is absolutely no way that you could ever do anything good enough to win back God’s favor. (Ephesians 2:8-9</a:t>
            </a:r>
            <a:r>
              <a:rPr lang="en-US" sz="3200" dirty="0" smtClean="0">
                <a:latin typeface="Arial Narrow"/>
                <a:cs typeface="Arial Narrow"/>
              </a:rPr>
              <a:t>)</a:t>
            </a:r>
            <a:endParaRPr lang="en-US" sz="3200" b="1" dirty="0" smtClean="0">
              <a:latin typeface="Arial Narrow"/>
              <a:cs typeface="Arial Narrow"/>
            </a:endParaRPr>
          </a:p>
        </p:txBody>
      </p:sp>
    </p:spTree>
    <p:extLst>
      <p:ext uri="{BB962C8B-B14F-4D97-AF65-F5344CB8AC3E}">
        <p14:creationId xmlns:p14="http://schemas.microsoft.com/office/powerpoint/2010/main" val="2491962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3048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2133600"/>
            <a:ext cx="7848600" cy="3951288"/>
          </a:xfrm>
        </p:spPr>
        <p:txBody>
          <a:bodyPr/>
          <a:lstStyle/>
          <a:p>
            <a:r>
              <a:rPr lang="en-US" sz="3200" b="1" dirty="0" smtClean="0">
                <a:latin typeface="Arial Narrow"/>
                <a:cs typeface="Arial Narrow"/>
              </a:rPr>
              <a:t>Jesus</a:t>
            </a:r>
            <a:r>
              <a:rPr lang="en-US" sz="3200" dirty="0">
                <a:latin typeface="Arial Narrow"/>
                <a:cs typeface="Arial Narrow"/>
              </a:rPr>
              <a:t> </a:t>
            </a:r>
            <a:r>
              <a:rPr lang="en-US" sz="3200" dirty="0" smtClean="0">
                <a:latin typeface="Arial Narrow"/>
                <a:cs typeface="Arial Narrow"/>
              </a:rPr>
              <a:t>-- BUT </a:t>
            </a:r>
            <a:r>
              <a:rPr lang="en-US" sz="3200" dirty="0">
                <a:latin typeface="Arial Narrow"/>
                <a:cs typeface="Arial Narrow"/>
              </a:rPr>
              <a:t>God loved you so much that he found a way for you to be his friend again. So he sent Jesus to earth to save you from sin. (1 John 4:9; John 3:16; Romans 5:8) Jesus was God and he never did anything wrong. (Hebrews 4:15) He took the punishment for your sin by dying on the cross. (1 Peter 3:18) God brought Jesus back to life and he is alive today. (Acts 2:32)</a:t>
            </a:r>
            <a:endParaRPr lang="en-US" sz="3200" b="1" dirty="0" smtClean="0">
              <a:latin typeface="Arial Narrow"/>
              <a:cs typeface="Arial Narrow"/>
            </a:endParaRPr>
          </a:p>
        </p:txBody>
      </p:sp>
    </p:spTree>
    <p:extLst>
      <p:ext uri="{BB962C8B-B14F-4D97-AF65-F5344CB8AC3E}">
        <p14:creationId xmlns:p14="http://schemas.microsoft.com/office/powerpoint/2010/main" val="3894552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1524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1905000"/>
            <a:ext cx="8229600" cy="3951288"/>
          </a:xfrm>
        </p:spPr>
        <p:txBody>
          <a:bodyPr/>
          <a:lstStyle/>
          <a:p>
            <a:r>
              <a:rPr lang="en-US" sz="3200" b="1" dirty="0" smtClean="0">
                <a:latin typeface="Arial Narrow"/>
                <a:cs typeface="Arial Narrow"/>
              </a:rPr>
              <a:t>Salvation</a:t>
            </a:r>
            <a:r>
              <a:rPr lang="en-US" sz="3200" dirty="0" smtClean="0">
                <a:latin typeface="Arial Narrow"/>
                <a:cs typeface="Arial Narrow"/>
              </a:rPr>
              <a:t>--There </a:t>
            </a:r>
            <a:r>
              <a:rPr lang="en-US" sz="3200" dirty="0">
                <a:latin typeface="Arial Narrow"/>
                <a:cs typeface="Arial Narrow"/>
              </a:rPr>
              <a:t>is no other way to be saved from your sin and to become friends with God. (John 14:6, Romans 5:8) You need to admit that you have sinned and ask God to forgive you. (1 John 1:9) If you believe that Jesus Christ is God, that he died to take the punishment for your sins and that he came back to life again, then God will cleanse you from your sins and make you his child. (Acts 16:31; John 1:12; Romans 10:9)</a:t>
            </a:r>
            <a:endParaRPr lang="en-US" sz="3200" b="1" dirty="0" smtClean="0">
              <a:latin typeface="Arial Narrow"/>
              <a:cs typeface="Arial Narrow"/>
            </a:endParaRPr>
          </a:p>
        </p:txBody>
      </p:sp>
    </p:spTree>
    <p:extLst>
      <p:ext uri="{BB962C8B-B14F-4D97-AF65-F5344CB8AC3E}">
        <p14:creationId xmlns:p14="http://schemas.microsoft.com/office/powerpoint/2010/main" val="1442171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1524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2057400"/>
            <a:ext cx="8229600" cy="3951288"/>
          </a:xfrm>
        </p:spPr>
        <p:txBody>
          <a:bodyPr/>
          <a:lstStyle/>
          <a:p>
            <a:r>
              <a:rPr lang="en-US" sz="3200" dirty="0"/>
              <a:t> </a:t>
            </a:r>
            <a:r>
              <a:rPr lang="en-US" sz="3200" b="1" dirty="0">
                <a:latin typeface="Arial Narrow"/>
                <a:cs typeface="Arial Narrow"/>
              </a:rPr>
              <a:t>New </a:t>
            </a:r>
            <a:r>
              <a:rPr lang="en-US" sz="3200" b="1" dirty="0" smtClean="0">
                <a:latin typeface="Arial Narrow"/>
                <a:cs typeface="Arial Narrow"/>
              </a:rPr>
              <a:t>Life</a:t>
            </a:r>
            <a:r>
              <a:rPr lang="en-US" sz="3200" dirty="0">
                <a:latin typeface="Arial Narrow"/>
                <a:cs typeface="Arial Narrow"/>
              </a:rPr>
              <a:t> </a:t>
            </a:r>
            <a:r>
              <a:rPr lang="en-US" sz="3200" dirty="0" smtClean="0">
                <a:latin typeface="Arial Narrow"/>
                <a:cs typeface="Arial Narrow"/>
              </a:rPr>
              <a:t>-- He </a:t>
            </a:r>
            <a:r>
              <a:rPr lang="en-US" sz="3200" dirty="0">
                <a:latin typeface="Arial Narrow"/>
                <a:cs typeface="Arial Narrow"/>
              </a:rPr>
              <a:t>will give you the Holy Spirit to come into your life and help you to do what is right. (I Corinthians 3:16; 10:13; Philippians 4:13) He calls you to be his disciple (follower), living life to the full, making a difference in your world and being </a:t>
            </a:r>
            <a:r>
              <a:rPr lang="en-US" sz="3200" dirty="0" smtClean="0">
                <a:latin typeface="Arial Narrow"/>
                <a:cs typeface="Arial Narrow"/>
              </a:rPr>
              <a:t>changed </a:t>
            </a:r>
            <a:r>
              <a:rPr lang="en-US" sz="3200" dirty="0">
                <a:latin typeface="Arial Narrow"/>
                <a:cs typeface="Arial Narrow"/>
              </a:rPr>
              <a:t>to be like him. (Matthew 28:19,20; Romans 8:29; John 10:10</a:t>
            </a:r>
            <a:r>
              <a:rPr lang="en-US" sz="3200" dirty="0" smtClean="0">
                <a:latin typeface="Arial Narrow"/>
                <a:cs typeface="Arial Narrow"/>
              </a:rPr>
              <a:t>). </a:t>
            </a:r>
            <a:r>
              <a:rPr lang="en-US" sz="3200" dirty="0">
                <a:latin typeface="Arial Narrow"/>
                <a:cs typeface="Arial Narrow"/>
              </a:rPr>
              <a:t>When </a:t>
            </a:r>
            <a:r>
              <a:rPr lang="en-US" sz="3200" dirty="0" smtClean="0">
                <a:latin typeface="Arial Narrow"/>
                <a:cs typeface="Arial Narrow"/>
              </a:rPr>
              <a:t>Jesus comes again, you </a:t>
            </a:r>
            <a:r>
              <a:rPr lang="en-US" sz="3200" dirty="0">
                <a:latin typeface="Arial Narrow"/>
                <a:cs typeface="Arial Narrow"/>
              </a:rPr>
              <a:t>will go to heaven to live with him forever. (John 14:2,3)</a:t>
            </a:r>
            <a:endParaRPr lang="en-US" sz="3200" b="1" dirty="0" smtClean="0">
              <a:latin typeface="Arial Narrow"/>
              <a:cs typeface="Arial Narrow"/>
            </a:endParaRPr>
          </a:p>
        </p:txBody>
      </p:sp>
    </p:spTree>
    <p:extLst>
      <p:ext uri="{BB962C8B-B14F-4D97-AF65-F5344CB8AC3E}">
        <p14:creationId xmlns:p14="http://schemas.microsoft.com/office/powerpoint/2010/main" val="240310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a:t>
            </a:r>
            <a:r>
              <a:rPr lang="en-US" b="1" dirty="0" smtClean="0">
                <a:solidFill>
                  <a:srgbClr val="472400"/>
                </a:solidFill>
                <a:latin typeface="Arial Rounded MT Bold"/>
                <a:cs typeface="Arial Rounded MT Bold"/>
              </a:rPr>
              <a:t>3. </a:t>
            </a:r>
            <a:r>
              <a:rPr lang="en-US" b="1" dirty="0" smtClean="0">
                <a:solidFill>
                  <a:srgbClr val="472400"/>
                </a:solidFill>
                <a:latin typeface="Arial Rounded MT Bold"/>
                <a:cs typeface="Arial Rounded MT Bold"/>
              </a:rPr>
              <a:t>Commitment of faith</a:t>
            </a:r>
            <a:br>
              <a:rPr lang="en-US" b="1" dirty="0" smtClean="0">
                <a:solidFill>
                  <a:srgbClr val="472400"/>
                </a:solidFill>
                <a:latin typeface="Arial Rounded MT Bold"/>
                <a:cs typeface="Arial Rounded MT Bold"/>
              </a:rPr>
            </a:br>
            <a:r>
              <a:rPr lang="en-US" b="1" dirty="0" smtClean="0">
                <a:solidFill>
                  <a:srgbClr val="472400"/>
                </a:solidFill>
                <a:latin typeface="Arial Rounded MT Bold"/>
                <a:cs typeface="Arial Rounded MT Bold"/>
              </a:rPr>
              <a:t>Ceremony</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405071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435315"/>
            <a:ext cx="5410200" cy="1295400"/>
          </a:xfrm>
        </p:spPr>
        <p:txBody>
          <a:bodyPr/>
          <a:lstStyle/>
          <a:p>
            <a:pPr>
              <a:lnSpc>
                <a:spcPct val="90000"/>
              </a:lnSpc>
            </a:pPr>
            <a:r>
              <a:rPr lang="en-ZA" sz="4000" b="1" dirty="0">
                <a:solidFill>
                  <a:srgbClr val="FF0000"/>
                </a:solidFill>
              </a:rPr>
              <a:t>Celebrate the Child’s Decision with the Church</a:t>
            </a:r>
            <a:endParaRPr lang="en-US" sz="4000" b="1" dirty="0">
              <a:solidFill>
                <a:srgbClr val="FF0000"/>
              </a:solidFill>
            </a:endParaRPr>
          </a:p>
        </p:txBody>
      </p:sp>
      <p:pic>
        <p:nvPicPr>
          <p:cNvPr id="3" name="Content Placeholder 2"/>
          <p:cNvPicPr>
            <a:picLocks noGrp="1" noChangeAspect="1"/>
          </p:cNvPicPr>
          <p:nvPr>
            <p:ph sz="quarter" idx="4294967295"/>
          </p:nvPr>
        </p:nvPicPr>
        <p:blipFill rotWithShape="1">
          <a:blip r:embed="rId4"/>
          <a:srcRect l="2418" r="7669"/>
          <a:stretch/>
        </p:blipFill>
        <p:spPr>
          <a:xfrm>
            <a:off x="6518761" y="1524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4294967295"/>
          </p:nvPr>
        </p:nvSpPr>
        <p:spPr>
          <a:xfrm>
            <a:off x="304800" y="2057400"/>
            <a:ext cx="8229600" cy="3951288"/>
          </a:xfrm>
        </p:spPr>
        <p:txBody>
          <a:bodyPr/>
          <a:lstStyle/>
          <a:p>
            <a:pPr marL="0" indent="0">
              <a:buNone/>
            </a:pPr>
            <a:r>
              <a:rPr lang="en-ZA" b="1" dirty="0" smtClean="0">
                <a:latin typeface="Arial Narrow"/>
                <a:cs typeface="Arial Narrow"/>
              </a:rPr>
              <a:t>• Have a short ceremony before worship service to</a:t>
            </a:r>
          </a:p>
          <a:p>
            <a:pPr marL="0" indent="0">
              <a:buNone/>
            </a:pPr>
            <a:r>
              <a:rPr lang="en-ZA" b="1" dirty="0">
                <a:latin typeface="Arial Narrow"/>
                <a:cs typeface="Arial Narrow"/>
              </a:rPr>
              <a:t> </a:t>
            </a:r>
            <a:r>
              <a:rPr lang="en-ZA" b="1" dirty="0" smtClean="0">
                <a:latin typeface="Arial Narrow"/>
                <a:cs typeface="Arial Narrow"/>
              </a:rPr>
              <a:t> affirm the child’s decision.</a:t>
            </a:r>
          </a:p>
          <a:p>
            <a:pPr marL="0" indent="0">
              <a:buNone/>
            </a:pPr>
            <a:r>
              <a:rPr lang="en-ZA" b="1" dirty="0" smtClean="0">
                <a:latin typeface="Arial Narrow"/>
                <a:cs typeface="Arial Narrow"/>
              </a:rPr>
              <a:t>• Introduce the child to the church family and </a:t>
            </a:r>
          </a:p>
          <a:p>
            <a:pPr marL="0" indent="0">
              <a:buNone/>
            </a:pPr>
            <a:r>
              <a:rPr lang="en-ZA" b="1" dirty="0">
                <a:latin typeface="Arial Narrow"/>
                <a:cs typeface="Arial Narrow"/>
              </a:rPr>
              <a:t> </a:t>
            </a:r>
            <a:r>
              <a:rPr lang="en-ZA" b="1" dirty="0" smtClean="0">
                <a:latin typeface="Arial Narrow"/>
                <a:cs typeface="Arial Narrow"/>
              </a:rPr>
              <a:t> invite parents to stand. Let them know of his/her</a:t>
            </a:r>
          </a:p>
          <a:p>
            <a:pPr marL="0" indent="0">
              <a:buNone/>
            </a:pPr>
            <a:r>
              <a:rPr lang="en-ZA" b="1" dirty="0">
                <a:latin typeface="Arial Narrow"/>
                <a:cs typeface="Arial Narrow"/>
              </a:rPr>
              <a:t> </a:t>
            </a:r>
            <a:r>
              <a:rPr lang="en-ZA" b="1" dirty="0" smtClean="0">
                <a:latin typeface="Arial Narrow"/>
                <a:cs typeface="Arial Narrow"/>
              </a:rPr>
              <a:t> decision to follow Jesus and the preparation that</a:t>
            </a:r>
          </a:p>
          <a:p>
            <a:pPr marL="0" indent="0">
              <a:buNone/>
            </a:pPr>
            <a:r>
              <a:rPr lang="en-ZA" b="1" dirty="0">
                <a:latin typeface="Arial Narrow"/>
                <a:cs typeface="Arial Narrow"/>
              </a:rPr>
              <a:t> </a:t>
            </a:r>
            <a:r>
              <a:rPr lang="en-ZA" b="1" dirty="0" smtClean="0">
                <a:latin typeface="Arial Narrow"/>
                <a:cs typeface="Arial Narrow"/>
              </a:rPr>
              <a:t> is made for baptism.</a:t>
            </a:r>
            <a:endParaRPr lang="en-ZA" b="1" dirty="0">
              <a:latin typeface="Arial Narrow"/>
              <a:cs typeface="Arial Narrow"/>
            </a:endParaRPr>
          </a:p>
        </p:txBody>
      </p:sp>
    </p:spTree>
    <p:extLst>
      <p:ext uri="{BB962C8B-B14F-4D97-AF65-F5344CB8AC3E}">
        <p14:creationId xmlns:p14="http://schemas.microsoft.com/office/powerpoint/2010/main" val="3500770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1"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checkerboard(across)">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1"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checkerboard(across)">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1"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checkerboard(across)">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checkerboard(across)">
                                      <p:cBhvr>
                                        <p:cTn id="52" dur="500"/>
                                        <p:tgtEl>
                                          <p:spTgt spid="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checkerboard(across)">
                                      <p:cBhvr>
                                        <p:cTn id="57" dur="500"/>
                                        <p:tgtEl>
                                          <p:spTgt spid="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checkerboard(across)">
                                      <p:cBhvr>
                                        <p:cTn id="6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half" idx="2"/>
          </p:nvPr>
        </p:nvPicPr>
        <p:blipFill>
          <a:blip r:embed="rId4">
            <a:clrChange>
              <a:clrFrom>
                <a:srgbClr val="FFFFFF"/>
              </a:clrFrom>
              <a:clrTo>
                <a:srgbClr val="FFFFFF">
                  <a:alpha val="0"/>
                </a:srgbClr>
              </a:clrTo>
            </a:clrChange>
          </a:blip>
          <a:srcRect t="109" b="109"/>
          <a:stretch>
            <a:fillRect/>
          </a:stretch>
        </p:blipFill>
        <p:spPr>
          <a:xfrm>
            <a:off x="3352800" y="228600"/>
            <a:ext cx="3147876" cy="2092699"/>
          </a:xfrm>
        </p:spPr>
      </p:pic>
      <p:sp>
        <p:nvSpPr>
          <p:cNvPr id="6" name="Content Placeholder 5"/>
          <p:cNvSpPr>
            <a:spLocks noGrp="1"/>
          </p:cNvSpPr>
          <p:nvPr>
            <p:ph sz="quarter" idx="4"/>
          </p:nvPr>
        </p:nvSpPr>
        <p:spPr>
          <a:xfrm>
            <a:off x="619030" y="1274949"/>
            <a:ext cx="7924800" cy="3570288"/>
          </a:xfrm>
        </p:spPr>
        <p:txBody>
          <a:bodyPr/>
          <a:lstStyle/>
          <a:p>
            <a:r>
              <a:rPr lang="en-US" sz="3200" b="1" dirty="0" smtClean="0"/>
              <a:t>Ahead of time ask the child to select a faith friend who will be the guardian for him/her in her journey with Jesus.</a:t>
            </a:r>
          </a:p>
          <a:p>
            <a:endParaRPr lang="en-US" sz="3200" b="1" dirty="0"/>
          </a:p>
          <a:p>
            <a:r>
              <a:rPr lang="en-US" sz="3200" b="1" dirty="0" smtClean="0"/>
              <a:t>Introduce the faith friend to the church and then let him/her speak a few words.</a:t>
            </a:r>
            <a:endParaRPr lang="en-US" sz="3200" b="1" dirty="0"/>
          </a:p>
        </p:txBody>
      </p:sp>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4825"/>
          </a:xfrm>
          <a:prstGeom prst="rect">
            <a:avLst/>
          </a:prstGeom>
          <a:noFill/>
          <a:extLst>
            <a:ext uri="{909E8E84-426E-40dd-AFC4-6F175D3DCCD1}">
              <a14:hiddenFill xmlns="" xmlns:a14="http://schemas.microsoft.com/office/drawing/2010/main">
                <a:solidFill>
                  <a:srgbClr val="FFFFFF"/>
                </a:solidFill>
              </a14:hiddenFill>
            </a:ext>
          </a:extLst>
        </p:spPr>
      </p:pic>
      <p:sp>
        <p:nvSpPr>
          <p:cNvPr id="3078" name="Text Box 6"/>
          <p:cNvSpPr txBox="1">
            <a:spLocks noChangeArrowheads="1"/>
          </p:cNvSpPr>
          <p:nvPr/>
        </p:nvSpPr>
        <p:spPr bwMode="auto">
          <a:xfrm>
            <a:off x="304800" y="410706"/>
            <a:ext cx="5181600" cy="12105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lnSpc>
                <a:spcPct val="90000"/>
              </a:lnSpc>
              <a:spcBef>
                <a:spcPts val="0"/>
              </a:spcBef>
            </a:pPr>
            <a:r>
              <a:rPr lang="en-US" sz="4000" b="1" dirty="0" smtClean="0">
                <a:solidFill>
                  <a:srgbClr val="FF0000"/>
                </a:solidFill>
                <a:latin typeface="Arial Rounded MT Bold"/>
                <a:cs typeface="Arial Rounded MT Bold"/>
              </a:rPr>
              <a:t>Steps in Baptismal Preparation</a:t>
            </a:r>
            <a:endParaRPr lang="en-US" sz="4400" b="1" dirty="0">
              <a:solidFill>
                <a:srgbClr val="FF0000"/>
              </a:solidFill>
              <a:latin typeface="Arial Rounded MT Bold"/>
              <a:cs typeface="Arial Rounded MT Bold"/>
            </a:endParaRPr>
          </a:p>
        </p:txBody>
      </p:sp>
      <p:sp>
        <p:nvSpPr>
          <p:cNvPr id="3079" name="Text Box 7"/>
          <p:cNvSpPr txBox="1">
            <a:spLocks noChangeArrowheads="1"/>
          </p:cNvSpPr>
          <p:nvPr/>
        </p:nvSpPr>
        <p:spPr bwMode="auto">
          <a:xfrm>
            <a:off x="270932" y="1998133"/>
            <a:ext cx="5596468" cy="39703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514350" indent="-514350">
              <a:spcBef>
                <a:spcPts val="0"/>
              </a:spcBef>
              <a:buFont typeface="+mj-lt"/>
              <a:buAutoNum type="arabicPeriod"/>
            </a:pPr>
            <a:r>
              <a:rPr lang="en-US" sz="3600" b="1" dirty="0" smtClean="0"/>
              <a:t>Expresses desire to be baptized.</a:t>
            </a:r>
          </a:p>
          <a:p>
            <a:pPr marL="514350" indent="-514350">
              <a:spcBef>
                <a:spcPts val="0"/>
              </a:spcBef>
              <a:buFont typeface="+mj-lt"/>
              <a:buAutoNum type="arabicPeriod"/>
            </a:pPr>
            <a:r>
              <a:rPr lang="en-US" sz="3600" b="1" dirty="0" smtClean="0"/>
              <a:t>Understands </a:t>
            </a:r>
            <a:r>
              <a:rPr lang="en-US" sz="3600" b="1" dirty="0"/>
              <a:t>the </a:t>
            </a:r>
            <a:r>
              <a:rPr lang="en-US" sz="3600" b="1" dirty="0" smtClean="0">
                <a:solidFill>
                  <a:srgbClr val="000000"/>
                </a:solidFill>
              </a:rPr>
              <a:t>Gospel</a:t>
            </a:r>
            <a:endParaRPr lang="en-US" sz="3600" b="1" dirty="0" smtClean="0"/>
          </a:p>
          <a:p>
            <a:pPr marL="514350" indent="-514350">
              <a:spcBef>
                <a:spcPts val="0"/>
              </a:spcBef>
              <a:buFont typeface="+mj-lt"/>
              <a:buAutoNum type="arabicPeriod"/>
            </a:pPr>
            <a:r>
              <a:rPr lang="en-US" sz="3600" b="1" dirty="0" smtClean="0">
                <a:solidFill>
                  <a:srgbClr val="000000"/>
                </a:solidFill>
              </a:rPr>
              <a:t>Affirmation of faith.</a:t>
            </a:r>
          </a:p>
          <a:p>
            <a:pPr marL="514350" indent="-514350">
              <a:spcBef>
                <a:spcPts val="0"/>
              </a:spcBef>
              <a:buFont typeface="+mj-lt"/>
              <a:buAutoNum type="arabicPeriod"/>
            </a:pPr>
            <a:r>
              <a:rPr lang="en-US" sz="3600" b="1" dirty="0" smtClean="0">
                <a:solidFill>
                  <a:srgbClr val="000000"/>
                </a:solidFill>
              </a:rPr>
              <a:t>Bible studies. </a:t>
            </a:r>
          </a:p>
          <a:p>
            <a:pPr marL="514350" indent="-514350">
              <a:spcBef>
                <a:spcPts val="0"/>
              </a:spcBef>
              <a:buFont typeface="+mj-lt"/>
              <a:buAutoNum type="arabicPeriod"/>
            </a:pPr>
            <a:r>
              <a:rPr lang="en-US" sz="3600" b="1" dirty="0" smtClean="0">
                <a:solidFill>
                  <a:srgbClr val="000000"/>
                </a:solidFill>
              </a:rPr>
              <a:t>Baptism celebration</a:t>
            </a:r>
            <a:r>
              <a:rPr lang="en-US" sz="2800" b="1" dirty="0">
                <a:solidFill>
                  <a:srgbClr val="000000"/>
                </a:solidFill>
              </a:rPr>
              <a:t>.</a:t>
            </a:r>
            <a:endParaRPr lang="en-US" sz="3600" b="1" dirty="0" smtClean="0">
              <a:solidFill>
                <a:srgbClr val="000000"/>
              </a:solidFill>
            </a:endParaRPr>
          </a:p>
        </p:txBody>
      </p:sp>
      <p:sp>
        <p:nvSpPr>
          <p:cNvPr id="3087" name="Text Box 15"/>
          <p:cNvSpPr txBox="1">
            <a:spLocks noChangeArrowheads="1"/>
          </p:cNvSpPr>
          <p:nvPr/>
        </p:nvSpPr>
        <p:spPr bwMode="auto">
          <a:xfrm>
            <a:off x="6096000" y="3733800"/>
            <a:ext cx="2438400" cy="1200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b="1" i="1" dirty="0" smtClean="0">
                <a:solidFill>
                  <a:srgbClr val="4F2F18"/>
                </a:solidFill>
                <a:latin typeface="Times" charset="0"/>
              </a:rPr>
              <a:t>“I want to be baptized on my birthday!”</a:t>
            </a:r>
            <a:endParaRPr lang="en-US" b="1" i="1" dirty="0">
              <a:solidFill>
                <a:srgbClr val="4F2F18"/>
              </a:solidFill>
              <a:latin typeface="Times" charset="0"/>
            </a:endParaRPr>
          </a:p>
        </p:txBody>
      </p:sp>
      <p:sp>
        <p:nvSpPr>
          <p:cNvPr id="3090" name="Text Box 18"/>
          <p:cNvSpPr txBox="1">
            <a:spLocks noChangeArrowheads="1"/>
          </p:cNvSpPr>
          <p:nvPr/>
        </p:nvSpPr>
        <p:spPr bwMode="auto">
          <a:xfrm>
            <a:off x="6019800" y="457200"/>
            <a:ext cx="2527300" cy="2781300"/>
          </a:xfrm>
          <a:prstGeom prst="rect">
            <a:avLst/>
          </a:prstGeom>
          <a:solidFill>
            <a:srgbClr val="C0C0C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en-US" sz="1600" dirty="0"/>
          </a:p>
          <a:p>
            <a:pPr algn="ctr">
              <a:spcBef>
                <a:spcPct val="50000"/>
              </a:spcBef>
            </a:pPr>
            <a:endParaRPr lang="en-US" sz="1600" i="1" dirty="0">
              <a:solidFill>
                <a:srgbClr val="411D0E"/>
              </a:solidFill>
              <a:latin typeface="Times" charset="0"/>
            </a:endParaRPr>
          </a:p>
          <a:p>
            <a:pPr algn="ctr">
              <a:spcBef>
                <a:spcPct val="50000"/>
              </a:spcBef>
            </a:pPr>
            <a:endParaRPr lang="en-US" sz="1600" i="1" dirty="0">
              <a:solidFill>
                <a:srgbClr val="411D0E"/>
              </a:solidFill>
              <a:latin typeface="Times" charset="0"/>
            </a:endParaRPr>
          </a:p>
          <a:p>
            <a:pPr algn="ctr">
              <a:spcBef>
                <a:spcPct val="50000"/>
              </a:spcBef>
            </a:pPr>
            <a:r>
              <a:rPr lang="en-US" sz="1600" i="1" dirty="0">
                <a:solidFill>
                  <a:srgbClr val="411D0E"/>
                </a:solidFill>
                <a:latin typeface="Times" charset="0"/>
              </a:rPr>
              <a:t>Delete text and place photo here.</a:t>
            </a:r>
          </a:p>
          <a:p>
            <a:pPr algn="ctr">
              <a:spcBef>
                <a:spcPct val="50000"/>
              </a:spcBef>
            </a:pPr>
            <a:endParaRPr lang="en-US" sz="1600" i="1" dirty="0">
              <a:solidFill>
                <a:srgbClr val="411D0E"/>
              </a:solidFill>
              <a:latin typeface="Times" charset="0"/>
            </a:endParaRPr>
          </a:p>
          <a:p>
            <a:pPr algn="ctr">
              <a:spcBef>
                <a:spcPct val="50000"/>
              </a:spcBef>
            </a:pPr>
            <a:endParaRPr lang="en-US" sz="1600" dirty="0"/>
          </a:p>
          <a:p>
            <a:pPr algn="ctr">
              <a:spcBef>
                <a:spcPct val="50000"/>
              </a:spcBef>
            </a:pPr>
            <a:endParaRPr lang="en-US" sz="1600" dirty="0"/>
          </a:p>
        </p:txBody>
      </p:sp>
      <p:pic>
        <p:nvPicPr>
          <p:cNvPr id="2" name="Picture 1" descr="priesthood-baptism-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457200"/>
            <a:ext cx="2491844"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7568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73"/>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381000" y="381000"/>
            <a:ext cx="6705600" cy="3951288"/>
          </a:xfrm>
        </p:spPr>
        <p:txBody>
          <a:bodyPr/>
          <a:lstStyle/>
          <a:p>
            <a:pPr>
              <a:lnSpc>
                <a:spcPct val="90000"/>
              </a:lnSpc>
              <a:spcBef>
                <a:spcPts val="0"/>
              </a:spcBef>
            </a:pPr>
            <a:r>
              <a:rPr lang="en-US" sz="3200" b="1" dirty="0" smtClean="0">
                <a:cs typeface="Arial Narrow"/>
              </a:rPr>
              <a:t>Invite the church members to come forward to shake hands with the child as gesture of welcome and blessing.</a:t>
            </a:r>
          </a:p>
          <a:p>
            <a:pPr>
              <a:lnSpc>
                <a:spcPct val="90000"/>
              </a:lnSpc>
              <a:spcBef>
                <a:spcPts val="0"/>
              </a:spcBef>
            </a:pPr>
            <a:endParaRPr lang="en-US" sz="3200" b="1" dirty="0">
              <a:cs typeface="Arial Narrow"/>
            </a:endParaRPr>
          </a:p>
          <a:p>
            <a:pPr>
              <a:lnSpc>
                <a:spcPct val="90000"/>
              </a:lnSpc>
              <a:spcBef>
                <a:spcPts val="0"/>
              </a:spcBef>
            </a:pPr>
            <a:r>
              <a:rPr lang="en-US" sz="3200" b="1" dirty="0" smtClean="0">
                <a:cs typeface="Arial Narrow"/>
              </a:rPr>
              <a:t>Have a special prayer for the child and ask God to bless the child as she/he prepares to be baptized.</a:t>
            </a:r>
          </a:p>
          <a:p>
            <a:pPr>
              <a:lnSpc>
                <a:spcPct val="90000"/>
              </a:lnSpc>
              <a:spcBef>
                <a:spcPts val="0"/>
              </a:spcBef>
            </a:pPr>
            <a:endParaRPr lang="en-US" sz="3200" b="1" dirty="0">
              <a:cs typeface="Arial Narrow"/>
            </a:endParaRPr>
          </a:p>
          <a:p>
            <a:pPr>
              <a:lnSpc>
                <a:spcPct val="90000"/>
              </a:lnSpc>
              <a:spcBef>
                <a:spcPts val="0"/>
              </a:spcBef>
            </a:pPr>
            <a:r>
              <a:rPr lang="en-US" sz="3200" b="1" dirty="0" smtClean="0">
                <a:cs typeface="Arial Narrow"/>
              </a:rPr>
              <a:t>Give the child a Bible to study and mark in it. Give him/her the </a:t>
            </a:r>
            <a:r>
              <a:rPr lang="en-US" sz="3200" b="1" dirty="0" smtClean="0">
                <a:cs typeface="Arial Narrow"/>
              </a:rPr>
              <a:t>certificate of commitment.</a:t>
            </a:r>
            <a:endParaRPr lang="en-US" sz="3200" b="1" dirty="0" smtClean="0">
              <a:cs typeface="Arial Narrow"/>
            </a:endParaRPr>
          </a:p>
          <a:p>
            <a:pPr marL="0" indent="0">
              <a:lnSpc>
                <a:spcPct val="90000"/>
              </a:lnSpc>
              <a:spcBef>
                <a:spcPts val="0"/>
              </a:spcBef>
              <a:buNone/>
            </a:pPr>
            <a:endParaRPr lang="en-US" sz="3200" b="1" dirty="0">
              <a:cs typeface="Arial Narrow"/>
            </a:endParaRP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702842" y="182473"/>
            <a:ext cx="2441158" cy="3276600"/>
          </a:xfrm>
          <a:prstGeom prst="rect">
            <a:avLst/>
          </a:prstGeom>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a:t>
            </a:r>
            <a:r>
              <a:rPr lang="en-US" b="1" dirty="0">
                <a:solidFill>
                  <a:srgbClr val="472400"/>
                </a:solidFill>
                <a:latin typeface="Arial Rounded MT Bold"/>
                <a:cs typeface="Arial Rounded MT Bold"/>
              </a:rPr>
              <a:t>4</a:t>
            </a:r>
            <a:r>
              <a:rPr lang="en-US" b="1" dirty="0" smtClean="0">
                <a:solidFill>
                  <a:srgbClr val="472400"/>
                </a:solidFill>
                <a:latin typeface="Arial Rounded MT Bold"/>
                <a:cs typeface="Arial Rounded MT Bold"/>
              </a:rPr>
              <a:t>.  Bible Studies </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1302757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6824" y="591312"/>
            <a:ext cx="5410200" cy="1143000"/>
          </a:xfrm>
        </p:spPr>
        <p:txBody>
          <a:bodyPr/>
          <a:lstStyle/>
          <a:p>
            <a:pPr>
              <a:lnSpc>
                <a:spcPct val="90000"/>
              </a:lnSpc>
            </a:pPr>
            <a:r>
              <a:rPr lang="en-US" sz="4000" b="1" dirty="0" smtClean="0">
                <a:solidFill>
                  <a:srgbClr val="FF0000"/>
                </a:solidFill>
              </a:rPr>
              <a:t>Testimonies, Vol. </a:t>
            </a:r>
            <a:r>
              <a:rPr lang="en-US" sz="4000" b="1" dirty="0" smtClean="0">
                <a:solidFill>
                  <a:srgbClr val="FF0000"/>
                </a:solidFill>
              </a:rPr>
              <a:t>1, </a:t>
            </a:r>
            <a:r>
              <a:rPr lang="en-US" sz="4000" b="1" dirty="0" smtClean="0">
                <a:solidFill>
                  <a:srgbClr val="FF0000"/>
                </a:solidFill>
              </a:rPr>
              <a:t>p. </a:t>
            </a:r>
            <a:r>
              <a:rPr lang="en-US" sz="4000" b="1" dirty="0" smtClean="0">
                <a:solidFill>
                  <a:srgbClr val="FF0000"/>
                </a:solidFill>
              </a:rPr>
              <a:t>400</a:t>
            </a:r>
            <a:endParaRPr lang="en-US" sz="4000" b="1" dirty="0">
              <a:solidFill>
                <a:srgbClr val="FF0000"/>
              </a:solidFill>
            </a:endParaRPr>
          </a:p>
        </p:txBody>
      </p:sp>
      <p:sp>
        <p:nvSpPr>
          <p:cNvPr id="4" name="TextBox 3"/>
          <p:cNvSpPr txBox="1"/>
          <p:nvPr/>
        </p:nvSpPr>
        <p:spPr>
          <a:xfrm>
            <a:off x="496824" y="2297842"/>
            <a:ext cx="8424266" cy="4401205"/>
          </a:xfrm>
          <a:prstGeom prst="rect">
            <a:avLst/>
          </a:prstGeom>
          <a:noFill/>
        </p:spPr>
        <p:txBody>
          <a:bodyPr wrap="square" rtlCol="0">
            <a:spAutoFit/>
          </a:bodyPr>
          <a:lstStyle/>
          <a:p>
            <a:endParaRPr lang="en-ZA" sz="2800" dirty="0"/>
          </a:p>
          <a:p>
            <a:r>
              <a:rPr lang="en-US" sz="2800" dirty="0"/>
              <a:t>“Children of eight, ten or twelve years, are old enough to be addressed on the subject of personal religion.  Do not teach your children with reference to some future period when they shall be old enough to repent and believe the truth.  If properly instructed, very young children may have correct views of their state as sinners, and of the way of salvation through Christ</a:t>
            </a:r>
            <a:r>
              <a:rPr lang="en-US" sz="2800" dirty="0" smtClean="0"/>
              <a:t>.”</a:t>
            </a:r>
          </a:p>
          <a:p>
            <a:r>
              <a:rPr lang="en-US" sz="2800" dirty="0" smtClean="0"/>
              <a:t> </a:t>
            </a:r>
            <a:endParaRPr lang="en-ZA" sz="2800" dirty="0"/>
          </a:p>
        </p:txBody>
      </p:sp>
      <p:pic>
        <p:nvPicPr>
          <p:cNvPr id="8" name="Picture 7"/>
          <p:cNvPicPr/>
          <p:nvPr/>
        </p:nvPicPr>
        <p:blipFill rotWithShape="1">
          <a:blip r:embed="rId4">
            <a:extLst>
              <a:ext uri="{28A0092B-C50C-407E-A947-70E740481C1C}">
                <a14:useLocalDpi xmlns:a14="http://schemas.microsoft.com/office/drawing/2010/main" val="0"/>
              </a:ext>
            </a:extLst>
          </a:blip>
          <a:srcRect l="5148" r="22189"/>
          <a:stretch/>
        </p:blipFill>
        <p:spPr bwMode="auto">
          <a:xfrm>
            <a:off x="5873496" y="293782"/>
            <a:ext cx="3124200" cy="2004060"/>
          </a:xfrm>
          <a:prstGeom prst="rect">
            <a:avLst/>
          </a:prstGeom>
          <a:ln>
            <a:noFill/>
          </a:ln>
          <a:effectLst>
            <a:softEdge rad="112500"/>
          </a:effectLst>
        </p:spPr>
      </p:pic>
    </p:spTree>
    <p:extLst>
      <p:ext uri="{BB962C8B-B14F-4D97-AF65-F5344CB8AC3E}">
        <p14:creationId xmlns:p14="http://schemas.microsoft.com/office/powerpoint/2010/main" val="3053429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6824" y="591312"/>
            <a:ext cx="5410200" cy="1143000"/>
          </a:xfrm>
        </p:spPr>
        <p:txBody>
          <a:bodyPr/>
          <a:lstStyle/>
          <a:p>
            <a:pPr>
              <a:lnSpc>
                <a:spcPct val="90000"/>
              </a:lnSpc>
            </a:pPr>
            <a:r>
              <a:rPr lang="en-US" sz="4000" b="1" dirty="0" smtClean="0">
                <a:solidFill>
                  <a:srgbClr val="FF0000"/>
                </a:solidFill>
              </a:rPr>
              <a:t>Testimonies, Vol. 5, p. 303</a:t>
            </a:r>
            <a:endParaRPr lang="en-US" sz="4000" b="1" dirty="0">
              <a:solidFill>
                <a:srgbClr val="FF0000"/>
              </a:solidFill>
            </a:endParaRPr>
          </a:p>
        </p:txBody>
      </p:sp>
      <p:sp>
        <p:nvSpPr>
          <p:cNvPr id="4" name="TextBox 3"/>
          <p:cNvSpPr txBox="1"/>
          <p:nvPr/>
        </p:nvSpPr>
        <p:spPr>
          <a:xfrm>
            <a:off x="509016" y="2527965"/>
            <a:ext cx="8424266" cy="3539430"/>
          </a:xfrm>
          <a:prstGeom prst="rect">
            <a:avLst/>
          </a:prstGeom>
          <a:noFill/>
        </p:spPr>
        <p:txBody>
          <a:bodyPr wrap="square" rtlCol="0">
            <a:spAutoFit/>
          </a:bodyPr>
          <a:lstStyle/>
          <a:p>
            <a:r>
              <a:rPr lang="en-US" sz="2800" b="1" dirty="0">
                <a:latin typeface="Calibri" charset="0"/>
                <a:ea typeface="Calibri" charset="0"/>
                <a:cs typeface="Calibri" charset="0"/>
              </a:rPr>
              <a:t>"He who will study the Bible with a humble and teachable spirit will find a sure guide, pointing out the way of life with unfailing accuracy. But what does your study of the Bible avail, ... unless you practice the truths it teaches? That Holy Book contains nothing that is revealed that has not a bearing upon our actual lives. The deeper our love for Jesus, the more highly we shall regard that word as the voice of God directly to us."</a:t>
            </a:r>
          </a:p>
        </p:txBody>
      </p:sp>
      <p:pic>
        <p:nvPicPr>
          <p:cNvPr id="8" name="Picture 7"/>
          <p:cNvPicPr/>
          <p:nvPr/>
        </p:nvPicPr>
        <p:blipFill rotWithShape="1">
          <a:blip r:embed="rId4">
            <a:extLst>
              <a:ext uri="{28A0092B-C50C-407E-A947-70E740481C1C}">
                <a14:useLocalDpi xmlns:a14="http://schemas.microsoft.com/office/drawing/2010/main" val="0"/>
              </a:ext>
            </a:extLst>
          </a:blip>
          <a:srcRect l="5148" r="22189"/>
          <a:stretch/>
        </p:blipFill>
        <p:spPr bwMode="auto">
          <a:xfrm>
            <a:off x="5873496" y="293782"/>
            <a:ext cx="3124200" cy="2004060"/>
          </a:xfrm>
          <a:prstGeom prst="rect">
            <a:avLst/>
          </a:prstGeom>
          <a:ln>
            <a:noFill/>
          </a:ln>
          <a:effectLst>
            <a:softEdge rad="112500"/>
          </a:effectLst>
        </p:spPr>
      </p:pic>
    </p:spTree>
    <p:extLst>
      <p:ext uri="{BB962C8B-B14F-4D97-AF65-F5344CB8AC3E}">
        <p14:creationId xmlns:p14="http://schemas.microsoft.com/office/powerpoint/2010/main" val="39328728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273" y="304800"/>
            <a:ext cx="6934200" cy="1143000"/>
          </a:xfrm>
        </p:spPr>
        <p:txBody>
          <a:bodyPr/>
          <a:lstStyle/>
          <a:p>
            <a:pPr>
              <a:lnSpc>
                <a:spcPct val="90000"/>
              </a:lnSpc>
            </a:pPr>
            <a:r>
              <a:rPr lang="en-US" sz="3600" b="1" dirty="0" smtClean="0">
                <a:solidFill>
                  <a:srgbClr val="FF0000"/>
                </a:solidFill>
                <a:effectLst>
                  <a:outerShdw blurRad="50800" dist="38100" dir="13500000" algn="br" rotWithShape="0">
                    <a:prstClr val="black">
                      <a:alpha val="40000"/>
                    </a:prstClr>
                  </a:outerShdw>
                </a:effectLst>
              </a:rPr>
              <a:t>Guidelines for Bible Studies</a:t>
            </a:r>
            <a:endParaRPr lang="en-US" sz="3600" b="1" dirty="0">
              <a:solidFill>
                <a:srgbClr val="FF0000"/>
              </a:solidFill>
              <a:effectLst>
                <a:outerShdw blurRad="50800" dist="38100" dir="13500000" algn="br" rotWithShape="0">
                  <a:prstClr val="black">
                    <a:alpha val="40000"/>
                  </a:prstClr>
                </a:outerShdw>
              </a:effectLst>
            </a:endParaRPr>
          </a:p>
        </p:txBody>
      </p:sp>
      <p:pic>
        <p:nvPicPr>
          <p:cNvPr id="6" name="Content Placeholder 5"/>
          <p:cNvPicPr>
            <a:picLocks noGrp="1" noChangeAspect="1"/>
          </p:cNvPicPr>
          <p:nvPr>
            <p:ph sz="quarter" idx="4"/>
          </p:nvPr>
        </p:nvPicPr>
        <p:blipFill>
          <a:blip r:embed="rId4">
            <a:clrChange>
              <a:clrFrom>
                <a:srgbClr val="FFFFFF"/>
              </a:clrFrom>
              <a:clrTo>
                <a:srgbClr val="FFFFFF">
                  <a:alpha val="0"/>
                </a:srgbClr>
              </a:clrTo>
            </a:clrChange>
          </a:blip>
          <a:srcRect l="437" r="437"/>
          <a:stretch>
            <a:fillRect/>
          </a:stretch>
        </p:blipFill>
        <p:spPr>
          <a:xfrm rot="674071">
            <a:off x="6685722" y="203640"/>
            <a:ext cx="2436910" cy="2382352"/>
          </a:xfrm>
        </p:spPr>
      </p:pic>
      <p:sp>
        <p:nvSpPr>
          <p:cNvPr id="5" name="Content Placeholder 4"/>
          <p:cNvSpPr>
            <a:spLocks noGrp="1"/>
          </p:cNvSpPr>
          <p:nvPr>
            <p:ph sz="half" idx="2"/>
          </p:nvPr>
        </p:nvSpPr>
        <p:spPr>
          <a:xfrm>
            <a:off x="152400" y="1524000"/>
            <a:ext cx="7162800" cy="4724400"/>
          </a:xfrm>
        </p:spPr>
        <p:txBody>
          <a:bodyPr/>
          <a:lstStyle/>
          <a:p>
            <a:pPr>
              <a:lnSpc>
                <a:spcPct val="90000"/>
              </a:lnSpc>
              <a:spcBef>
                <a:spcPts val="0"/>
              </a:spcBef>
            </a:pPr>
            <a:r>
              <a:rPr lang="en-US" sz="3200" b="1" dirty="0" smtClean="0">
                <a:latin typeface="Arial"/>
                <a:cs typeface="Arial"/>
              </a:rPr>
              <a:t>The pastor can run a Bible study baptismal class for children.</a:t>
            </a:r>
            <a:endParaRPr lang="en-US" sz="3200" b="1" dirty="0">
              <a:latin typeface="Arial"/>
              <a:cs typeface="Arial"/>
            </a:endParaRPr>
          </a:p>
          <a:p>
            <a:pPr>
              <a:lnSpc>
                <a:spcPct val="90000"/>
              </a:lnSpc>
              <a:spcBef>
                <a:spcPts val="0"/>
              </a:spcBef>
            </a:pPr>
            <a:endParaRPr lang="en-US" sz="3200" b="1" dirty="0">
              <a:latin typeface="Arial"/>
              <a:cs typeface="Arial"/>
            </a:endParaRPr>
          </a:p>
          <a:p>
            <a:pPr>
              <a:lnSpc>
                <a:spcPct val="90000"/>
              </a:lnSpc>
              <a:spcBef>
                <a:spcPts val="0"/>
              </a:spcBef>
            </a:pPr>
            <a:r>
              <a:rPr lang="en-US" sz="3200" b="1" dirty="0" smtClean="0">
                <a:latin typeface="Arial"/>
                <a:cs typeface="Arial"/>
              </a:rPr>
              <a:t>Do not put children in the adult baptismal class.  Children have different needs and questions that are relevant to their age.  </a:t>
            </a:r>
          </a:p>
          <a:p>
            <a:pPr>
              <a:lnSpc>
                <a:spcPct val="90000"/>
              </a:lnSpc>
              <a:spcBef>
                <a:spcPts val="0"/>
              </a:spcBef>
            </a:pPr>
            <a:endParaRPr lang="en-US" sz="3200" b="1" dirty="0">
              <a:latin typeface="Arial"/>
              <a:cs typeface="Arial"/>
            </a:endParaRPr>
          </a:p>
          <a:p>
            <a:pPr>
              <a:lnSpc>
                <a:spcPct val="90000"/>
              </a:lnSpc>
              <a:spcBef>
                <a:spcPts val="0"/>
              </a:spcBef>
            </a:pPr>
            <a:r>
              <a:rPr lang="en-US" sz="3200" b="1" dirty="0" smtClean="0">
                <a:latin typeface="Arial"/>
                <a:cs typeface="Arial"/>
              </a:rPr>
              <a:t>In the presence of adults, they are often shy or afraid to ask questions. </a:t>
            </a:r>
            <a:endParaRPr lang="en-US" sz="3200" b="1" dirty="0">
              <a:latin typeface="Arial"/>
              <a:cs typeface="Arial"/>
            </a:endParaRP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rot="888205">
            <a:off x="7225427" y="4166607"/>
            <a:ext cx="1573154" cy="1877770"/>
          </a:xfrm>
          <a:prstGeom prst="rect">
            <a:avLst/>
          </a:prstGeom>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2"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checkerboard(across)">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2"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checkerboard(across)">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2"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checkerboard(across)">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5" grpId="2"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533400"/>
            <a:ext cx="5410200" cy="1143000"/>
          </a:xfrm>
        </p:spPr>
        <p:txBody>
          <a:bodyPr/>
          <a:lstStyle/>
          <a:p>
            <a:pPr>
              <a:lnSpc>
                <a:spcPct val="90000"/>
              </a:lnSpc>
            </a:pPr>
            <a:r>
              <a:rPr lang="en-US" sz="4000" b="1" dirty="0" smtClean="0">
                <a:solidFill>
                  <a:srgbClr val="FF0000"/>
                </a:solidFill>
              </a:rPr>
              <a:t>More Guidelines</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172200" y="152400"/>
            <a:ext cx="2971800" cy="21069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81000" y="1828800"/>
            <a:ext cx="7162800" cy="3951288"/>
          </a:xfrm>
        </p:spPr>
        <p:txBody>
          <a:bodyPr/>
          <a:lstStyle/>
          <a:p>
            <a:r>
              <a:rPr lang="en-US" sz="3200" b="1" dirty="0">
                <a:cs typeface="Arial Narrow"/>
              </a:rPr>
              <a:t>Pray for the Holy Spirit to help you </a:t>
            </a:r>
            <a:r>
              <a:rPr lang="en-US" sz="3200" b="1" dirty="0" smtClean="0">
                <a:cs typeface="Arial Narrow"/>
              </a:rPr>
              <a:t>explain </a:t>
            </a:r>
            <a:r>
              <a:rPr lang="en-US" sz="3200" b="1" dirty="0">
                <a:cs typeface="Arial Narrow"/>
              </a:rPr>
              <a:t>the truth to the </a:t>
            </a:r>
            <a:r>
              <a:rPr lang="en-US" sz="3200" b="1" dirty="0" smtClean="0">
                <a:cs typeface="Arial Narrow"/>
              </a:rPr>
              <a:t>child</a:t>
            </a:r>
            <a:endParaRPr lang="en-US" sz="3200" b="1" dirty="0">
              <a:cs typeface="Arial Narrow"/>
            </a:endParaRPr>
          </a:p>
          <a:p>
            <a:r>
              <a:rPr lang="en-US" sz="3200" b="1" dirty="0" smtClean="0">
                <a:cs typeface="Arial Narrow"/>
              </a:rPr>
              <a:t>Be </a:t>
            </a:r>
            <a:r>
              <a:rPr lang="en-US" sz="3200" b="1" dirty="0">
                <a:cs typeface="Arial Narrow"/>
              </a:rPr>
              <a:t>careful of the symbolism and religious terminology you use</a:t>
            </a:r>
            <a:r>
              <a:rPr lang="en-US" sz="3200" b="1" dirty="0" smtClean="0">
                <a:cs typeface="Arial Narrow"/>
              </a:rPr>
              <a:t>.</a:t>
            </a:r>
          </a:p>
          <a:p>
            <a:r>
              <a:rPr lang="en-US" sz="3200" b="1" dirty="0" smtClean="0">
                <a:cs typeface="Arial Narrow"/>
              </a:rPr>
              <a:t>Take time to study each lesson with the child.  Don't try to rush.</a:t>
            </a:r>
          </a:p>
          <a:p>
            <a:r>
              <a:rPr lang="en-US" sz="3200" b="1" dirty="0" smtClean="0">
                <a:cs typeface="Arial Narrow"/>
              </a:rPr>
              <a:t>Correct misunderstandings.</a:t>
            </a:r>
          </a:p>
          <a:p>
            <a:endParaRPr lang="en-US" sz="3200" b="1" dirty="0" smtClean="0">
              <a:cs typeface="Arial Narrow"/>
            </a:endParaRPr>
          </a:p>
          <a:p>
            <a:endParaRPr lang="en-US" sz="3200" b="1" dirty="0" smtClean="0">
              <a:cs typeface="Arial Narrow"/>
            </a:endParaRPr>
          </a:p>
          <a:p>
            <a:endParaRPr lang="en-US" sz="3200" b="1" dirty="0">
              <a:cs typeface="Arial Narrow"/>
            </a:endParaRPr>
          </a:p>
          <a:p>
            <a:endParaRPr lang="en-US" sz="3200" b="1" dirty="0" smtClean="0">
              <a:cs typeface="Arial Narrow"/>
            </a:endParaRPr>
          </a:p>
        </p:txBody>
      </p:sp>
    </p:spTree>
    <p:extLst>
      <p:ext uri="{BB962C8B-B14F-4D97-AF65-F5344CB8AC3E}">
        <p14:creationId xmlns:p14="http://schemas.microsoft.com/office/powerpoint/2010/main" val="4104328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heckerboard(across)">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checkerboard(across)">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1"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checkerboard(across)">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1"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checkerboard(across)">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2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304800"/>
            <a:ext cx="5410200" cy="1143000"/>
          </a:xfrm>
        </p:spPr>
        <p:txBody>
          <a:bodyPr/>
          <a:lstStyle/>
          <a:p>
            <a:pPr>
              <a:lnSpc>
                <a:spcPct val="90000"/>
              </a:lnSpc>
            </a:pPr>
            <a:r>
              <a:rPr lang="en-US" b="1" dirty="0" smtClean="0">
                <a:solidFill>
                  <a:srgbClr val="472400"/>
                </a:solidFill>
                <a:latin typeface="Arial Rounded MT Bold"/>
                <a:cs typeface="Arial Rounded MT Bold"/>
              </a:rPr>
              <a:t>Affirmation of Faith</a:t>
            </a:r>
            <a:endParaRPr lang="en-US" dirty="0"/>
          </a:p>
        </p:txBody>
      </p:sp>
      <p:sp>
        <p:nvSpPr>
          <p:cNvPr id="9" name="Content Placeholder 8"/>
          <p:cNvSpPr>
            <a:spLocks noGrp="1"/>
          </p:cNvSpPr>
          <p:nvPr>
            <p:ph sz="quarter" idx="4"/>
          </p:nvPr>
        </p:nvSpPr>
        <p:spPr>
          <a:xfrm>
            <a:off x="342900" y="1830689"/>
            <a:ext cx="8915400" cy="2046288"/>
          </a:xfrm>
        </p:spPr>
        <p:txBody>
          <a:bodyPr/>
          <a:lstStyle/>
          <a:p>
            <a:pPr>
              <a:lnSpc>
                <a:spcPct val="90000"/>
              </a:lnSpc>
              <a:spcBef>
                <a:spcPts val="0"/>
              </a:spcBef>
            </a:pPr>
            <a:r>
              <a:rPr lang="en-US" sz="3200" b="1" dirty="0" smtClean="0"/>
              <a:t>Use a more contemporary version or a children’s version that would be more understandable by children.  Do not use the old King James version.</a:t>
            </a:r>
            <a:endParaRPr lang="en-US" sz="3200" b="1" dirty="0"/>
          </a:p>
        </p:txBody>
      </p:sp>
      <p:pic>
        <p:nvPicPr>
          <p:cNvPr id="4" name="Picture 3"/>
          <p:cNvPicPr>
            <a:picLocks noChangeAspect="1"/>
          </p:cNvPicPr>
          <p:nvPr/>
        </p:nvPicPr>
        <p:blipFill>
          <a:blip r:embed="rId4"/>
          <a:stretch>
            <a:fillRect/>
          </a:stretch>
        </p:blipFill>
        <p:spPr>
          <a:xfrm>
            <a:off x="228600" y="228600"/>
            <a:ext cx="8686800" cy="3886200"/>
          </a:xfrm>
          <a:prstGeom prst="rect">
            <a:avLst/>
          </a:prstGeom>
        </p:spPr>
      </p:pic>
    </p:spTree>
    <p:extLst>
      <p:ext uri="{BB962C8B-B14F-4D97-AF65-F5344CB8AC3E}">
        <p14:creationId xmlns:p14="http://schemas.microsoft.com/office/powerpoint/2010/main" val="2265423264"/>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356"/>
            <a:ext cx="9144000" cy="685664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p:cNvSpPr>
            <a:spLocks noGrp="1"/>
          </p:cNvSpPr>
          <p:nvPr>
            <p:ph type="title"/>
          </p:nvPr>
        </p:nvSpPr>
        <p:spPr>
          <a:xfrm>
            <a:off x="0" y="152400"/>
            <a:ext cx="4800600" cy="1143000"/>
          </a:xfrm>
        </p:spPr>
        <p:txBody>
          <a:bodyPr/>
          <a:lstStyle/>
          <a:p>
            <a:pPr>
              <a:lnSpc>
                <a:spcPct val="90000"/>
              </a:lnSpc>
            </a:pPr>
            <a:r>
              <a:rPr lang="en-US" sz="4000" b="1" dirty="0" smtClean="0">
                <a:solidFill>
                  <a:srgbClr val="FFFF00"/>
                </a:solidFill>
              </a:rPr>
              <a:t>More Guidelines</a:t>
            </a:r>
            <a:endParaRPr lang="en-US" sz="4000" b="1" dirty="0">
              <a:solidFill>
                <a:srgbClr val="FFFF00"/>
              </a:solidFill>
            </a:endParaRPr>
          </a:p>
        </p:txBody>
      </p:sp>
      <p:sp>
        <p:nvSpPr>
          <p:cNvPr id="9" name="Content Placeholder 8"/>
          <p:cNvSpPr>
            <a:spLocks noGrp="1"/>
          </p:cNvSpPr>
          <p:nvPr>
            <p:ph sz="quarter" idx="4"/>
          </p:nvPr>
        </p:nvSpPr>
        <p:spPr>
          <a:xfrm>
            <a:off x="152400" y="1371600"/>
            <a:ext cx="4419600" cy="5257800"/>
          </a:xfrm>
        </p:spPr>
        <p:txBody>
          <a:bodyPr/>
          <a:lstStyle/>
          <a:p>
            <a:pPr>
              <a:spcBef>
                <a:spcPts val="0"/>
              </a:spcBef>
            </a:pPr>
            <a:r>
              <a:rPr lang="en-US" sz="3600" b="1" dirty="0" smtClean="0">
                <a:solidFill>
                  <a:schemeClr val="bg1"/>
                </a:solidFill>
                <a:latin typeface="Calibri"/>
                <a:cs typeface="Calibri"/>
              </a:rPr>
              <a:t>Take time to answer the children’s questions.  </a:t>
            </a:r>
          </a:p>
          <a:p>
            <a:pPr>
              <a:spcBef>
                <a:spcPts val="0"/>
              </a:spcBef>
            </a:pPr>
            <a:r>
              <a:rPr lang="en-US" sz="3600" b="1" dirty="0" smtClean="0">
                <a:solidFill>
                  <a:schemeClr val="bg1"/>
                </a:solidFill>
                <a:latin typeface="Calibri"/>
                <a:cs typeface="Calibri"/>
              </a:rPr>
              <a:t>Have children fill in answers to the lessons.</a:t>
            </a:r>
          </a:p>
          <a:p>
            <a:pPr>
              <a:spcBef>
                <a:spcPts val="0"/>
              </a:spcBef>
            </a:pPr>
            <a:r>
              <a:rPr lang="en-US" sz="3600" b="1" dirty="0" smtClean="0">
                <a:solidFill>
                  <a:srgbClr val="FFFFFF"/>
                </a:solidFill>
                <a:latin typeface="Calibri"/>
                <a:cs typeface="Calibri"/>
              </a:rPr>
              <a:t>Use Bible studies that are age appropriate.</a:t>
            </a:r>
            <a:endParaRPr lang="en-US" sz="3600" b="1" dirty="0">
              <a:solidFill>
                <a:srgbClr val="FFFFFF"/>
              </a:solidFill>
              <a:latin typeface="Calibri"/>
              <a:cs typeface="Calibri"/>
            </a:endParaRPr>
          </a:p>
        </p:txBody>
      </p:sp>
      <p:pic>
        <p:nvPicPr>
          <p:cNvPr id="7" name="Content Placeholder 6" descr="Kids-Bible-Study-250x300.png"/>
          <p:cNvPicPr>
            <a:picLocks noGrp="1" noChangeAspect="1"/>
          </p:cNvPicPr>
          <p:nvPr>
            <p:ph sz="half" idx="2"/>
          </p:nvPr>
        </p:nvPicPr>
        <p:blipFill>
          <a:blip r:embed="rId3">
            <a:extLst>
              <a:ext uri="{28A0092B-C50C-407E-A947-70E740481C1C}">
                <a14:useLocalDpi xmlns:a14="http://schemas.microsoft.com/office/drawing/2010/main" val="0"/>
              </a:ext>
            </a:extLst>
          </a:blip>
          <a:srcRect l="5826" r="5826"/>
          <a:stretch>
            <a:fillRect/>
          </a:stretch>
        </p:blipFill>
        <p:spPr>
          <a:xfrm>
            <a:off x="4800600" y="381000"/>
            <a:ext cx="4151472" cy="6096000"/>
          </a:xfrm>
          <a:prstGeom prst="rect">
            <a:avLst/>
          </a:prstGeom>
          <a:solidFill>
            <a:srgbClr val="FFFFFF">
              <a:shade val="85000"/>
            </a:srgbClr>
          </a:solidFill>
          <a:ln w="88900"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dventurer_cover.jpg"/>
          <p:cNvPicPr>
            <a:picLocks noGrp="1" noChangeAspect="1"/>
          </p:cNvPicPr>
          <p:nvPr>
            <p:ph sz="half" idx="1"/>
          </p:nvPr>
        </p:nvPicPr>
        <p:blipFill>
          <a:blip r:embed="rId3">
            <a:extLst>
              <a:ext uri="{28A0092B-C50C-407E-A947-70E740481C1C}">
                <a14:useLocalDpi xmlns:a14="http://schemas.microsoft.com/office/drawing/2010/main" val="0"/>
              </a:ext>
            </a:extLst>
          </a:blip>
          <a:srcRect t="2459" b="2459"/>
          <a:stretch>
            <a:fillRect/>
          </a:stretch>
        </p:blipFill>
        <p:spPr>
          <a:xfrm>
            <a:off x="397124" y="335985"/>
            <a:ext cx="2927115" cy="5244414"/>
          </a:xfrm>
          <a:ln w="57150" cmpd="sng">
            <a:solidFill>
              <a:srgbClr val="D34817"/>
            </a:solidFill>
          </a:ln>
        </p:spPr>
      </p:pic>
      <p:pic>
        <p:nvPicPr>
          <p:cNvPr id="2" name="Picture 1" descr="amazing adventur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9395" y="867839"/>
            <a:ext cx="3152915" cy="3152915"/>
          </a:xfrm>
          <a:prstGeom prst="rect">
            <a:avLst/>
          </a:prstGeom>
        </p:spPr>
      </p:pic>
      <p:pic>
        <p:nvPicPr>
          <p:cNvPr id="3" name="Picture 2" descr="amazing adventure2.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15779">
            <a:off x="4255126" y="2228244"/>
            <a:ext cx="2669119" cy="2669119"/>
          </a:xfrm>
          <a:prstGeom prst="rect">
            <a:avLst/>
          </a:prstGeom>
        </p:spPr>
      </p:pic>
      <p:sp>
        <p:nvSpPr>
          <p:cNvPr id="4" name="TextBox 3"/>
          <p:cNvSpPr txBox="1"/>
          <p:nvPr/>
        </p:nvSpPr>
        <p:spPr>
          <a:xfrm>
            <a:off x="3581400" y="4800600"/>
            <a:ext cx="2757251" cy="1384995"/>
          </a:xfrm>
          <a:prstGeom prst="rect">
            <a:avLst/>
          </a:prstGeom>
          <a:noFill/>
        </p:spPr>
        <p:txBody>
          <a:bodyPr wrap="square" rtlCol="0">
            <a:spAutoFit/>
          </a:bodyPr>
          <a:lstStyle/>
          <a:p>
            <a:r>
              <a:rPr lang="en-US" sz="2800" b="1" dirty="0">
                <a:solidFill>
                  <a:srgbClr val="FF0000"/>
                </a:solidFill>
                <a:latin typeface="Calibri" charset="0"/>
                <a:ea typeface="Calibri" charset="0"/>
                <a:cs typeface="Calibri" charset="0"/>
              </a:rPr>
              <a:t> </a:t>
            </a:r>
            <a:r>
              <a:rPr lang="en-US" sz="2800" b="1" dirty="0" smtClean="0">
                <a:solidFill>
                  <a:srgbClr val="FF0000"/>
                </a:solidFill>
                <a:latin typeface="Calibri" charset="0"/>
                <a:ea typeface="Calibri" charset="0"/>
                <a:cs typeface="Calibri" charset="0"/>
              </a:rPr>
              <a:t> The Amazing  </a:t>
            </a:r>
          </a:p>
          <a:p>
            <a:r>
              <a:rPr lang="en-US" sz="2800" b="1" dirty="0">
                <a:solidFill>
                  <a:srgbClr val="FF0000"/>
                </a:solidFill>
                <a:latin typeface="Calibri" charset="0"/>
                <a:ea typeface="Calibri" charset="0"/>
                <a:cs typeface="Calibri" charset="0"/>
              </a:rPr>
              <a:t> </a:t>
            </a:r>
            <a:r>
              <a:rPr lang="en-US" sz="2800" b="1" dirty="0" smtClean="0">
                <a:solidFill>
                  <a:srgbClr val="FF0000"/>
                </a:solidFill>
                <a:latin typeface="Calibri" charset="0"/>
                <a:ea typeface="Calibri" charset="0"/>
                <a:cs typeface="Calibri" charset="0"/>
              </a:rPr>
              <a:t>   Adventures</a:t>
            </a:r>
          </a:p>
          <a:p>
            <a:r>
              <a:rPr lang="en-US" sz="2800" b="1" dirty="0" smtClean="0">
                <a:solidFill>
                  <a:srgbClr val="FF0000"/>
                </a:solidFill>
                <a:latin typeface="Calibri" charset="0"/>
                <a:ea typeface="Calibri" charset="0"/>
                <a:cs typeface="Calibri" charset="0"/>
              </a:rPr>
              <a:t>by Amazing Facts</a:t>
            </a:r>
            <a:endParaRPr lang="en-US" sz="2800" b="1" dirty="0">
              <a:solidFill>
                <a:srgbClr val="FF0000"/>
              </a:solidFill>
              <a:latin typeface="Calibri" charset="0"/>
              <a:ea typeface="Calibri" charset="0"/>
              <a:cs typeface="Calibri" charset="0"/>
            </a:endParaRPr>
          </a:p>
        </p:txBody>
      </p:sp>
      <p:sp>
        <p:nvSpPr>
          <p:cNvPr id="6" name="Rectangle 5"/>
          <p:cNvSpPr/>
          <p:nvPr/>
        </p:nvSpPr>
        <p:spPr>
          <a:xfrm>
            <a:off x="4008081" y="112411"/>
            <a:ext cx="2807830" cy="707886"/>
          </a:xfrm>
          <a:prstGeom prst="rect">
            <a:avLst/>
          </a:prstGeom>
          <a:noFill/>
        </p:spPr>
        <p:txBody>
          <a:bodyPr wrap="none" lIns="91440" tIns="45720" rIns="91440" bIns="45720">
            <a:spAutoFit/>
          </a:bodyPr>
          <a:lstStyle/>
          <a:p>
            <a:pPr algn="ctr"/>
            <a:r>
              <a:rPr lang="en-US" sz="4000" b="1" cap="none" spc="0" dirty="0" smtClean="0">
                <a:ln w="12700">
                  <a:noFill/>
                  <a:prstDash val="solid"/>
                </a:ln>
                <a:solidFill>
                  <a:srgbClr val="0000FF"/>
                </a:solidFill>
              </a:rPr>
              <a:t>Resources</a:t>
            </a:r>
            <a:endParaRPr lang="en-US" sz="4000" b="1" cap="none" spc="0" dirty="0">
              <a:ln w="12700">
                <a:noFill/>
                <a:prstDash val="solid"/>
              </a:ln>
              <a:solidFill>
                <a:srgbClr val="0000FF"/>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5253" t="22500" r="19192" b="22500"/>
          <a:stretch/>
        </p:blipFill>
        <p:spPr>
          <a:xfrm rot="5400000">
            <a:off x="6560390" y="1263121"/>
            <a:ext cx="2555203" cy="2044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695796" y="3754211"/>
            <a:ext cx="2318671" cy="1938992"/>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  Making Jesus My Best Friend Baptismal Guide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for Younger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Children</a:t>
            </a:r>
            <a:endParaRPr lang="en-US" b="1" dirty="0">
              <a:solidFill>
                <a:srgbClr val="FF0000"/>
              </a:solidFill>
              <a:latin typeface="Calibri" charset="0"/>
              <a:ea typeface="Calibri" charset="0"/>
              <a:cs typeface="Calibri" charset="0"/>
            </a:endParaRPr>
          </a:p>
        </p:txBody>
      </p:sp>
      <p:sp>
        <p:nvSpPr>
          <p:cNvPr id="10" name="TextBox 9"/>
          <p:cNvSpPr txBox="1"/>
          <p:nvPr/>
        </p:nvSpPr>
        <p:spPr>
          <a:xfrm>
            <a:off x="397124" y="5693203"/>
            <a:ext cx="2827131" cy="830997"/>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Bible Adventures for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Young Readers</a:t>
            </a:r>
            <a:endParaRPr lang="en-US" b="1"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2518756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2"/>
          </p:nvPr>
        </p:nvSpPr>
        <p:spPr>
          <a:xfrm>
            <a:off x="4684238" y="258574"/>
            <a:ext cx="4191000" cy="6248400"/>
          </a:xfrm>
        </p:spPr>
        <p:txBody>
          <a:bodyPr/>
          <a:lstStyle/>
          <a:p>
            <a:endParaRPr lang="en-US" dirty="0"/>
          </a:p>
          <a:p>
            <a:endParaRPr lang="en-US" dirty="0"/>
          </a:p>
          <a:p>
            <a:pPr marL="0" indent="0">
              <a:buNone/>
            </a:pPr>
            <a:r>
              <a:rPr lang="en-US" dirty="0" smtClean="0"/>
              <a:t> </a:t>
            </a:r>
            <a:endParaRPr lang="en-US" dirty="0"/>
          </a:p>
        </p:txBody>
      </p:sp>
      <p:sp>
        <p:nvSpPr>
          <p:cNvPr id="6" name="Rectangle 5"/>
          <p:cNvSpPr/>
          <p:nvPr/>
        </p:nvSpPr>
        <p:spPr>
          <a:xfrm>
            <a:off x="3950260" y="228600"/>
            <a:ext cx="4176143" cy="707886"/>
          </a:xfrm>
          <a:prstGeom prst="rect">
            <a:avLst/>
          </a:prstGeom>
          <a:noFill/>
        </p:spPr>
        <p:txBody>
          <a:bodyPr wrap="none" lIns="91440" tIns="45720" rIns="91440" bIns="45720">
            <a:spAutoFit/>
          </a:bodyPr>
          <a:lstStyle/>
          <a:p>
            <a:pPr algn="ctr"/>
            <a:r>
              <a:rPr lang="en-US" sz="4000" b="1" cap="none" spc="0" dirty="0" smtClean="0">
                <a:ln w="12700">
                  <a:noFill/>
                  <a:prstDash val="solid"/>
                </a:ln>
                <a:solidFill>
                  <a:srgbClr val="0000FF"/>
                </a:solidFill>
              </a:rPr>
              <a:t>More Resources</a:t>
            </a:r>
            <a:endParaRPr lang="en-US" sz="4000" b="1" cap="none" spc="0" dirty="0">
              <a:ln w="12700">
                <a:noFill/>
                <a:prstDash val="solid"/>
              </a:ln>
              <a:solidFill>
                <a:srgbClr val="0000FF"/>
              </a:solidFill>
            </a:endParaRP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21380588">
            <a:off x="238539" y="401012"/>
            <a:ext cx="2991183" cy="4366691"/>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151">
            <a:off x="3058573" y="2211457"/>
            <a:ext cx="2520145" cy="3539722"/>
          </a:xfrm>
          <a:prstGeom prst="rect">
            <a:avLst/>
          </a:prstGeom>
          <a:solidFill>
            <a:srgbClr val="FFFFFF">
              <a:shade val="85000"/>
            </a:srgbClr>
          </a:solidFill>
          <a:ln w="190500" cap="rnd">
            <a:solidFill>
              <a:schemeClr val="bg2">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rotWithShape="1">
          <a:blip r:embed="rId5">
            <a:clrChange>
              <a:clrFrom>
                <a:srgbClr val="EBEDE2"/>
              </a:clrFrom>
              <a:clrTo>
                <a:srgbClr val="EBEDE2">
                  <a:alpha val="0"/>
                </a:srgbClr>
              </a:clrTo>
            </a:clrChange>
            <a:extLst>
              <a:ext uri="{28A0092B-C50C-407E-A947-70E740481C1C}">
                <a14:useLocalDpi xmlns:a14="http://schemas.microsoft.com/office/drawing/2010/main" val="0"/>
              </a:ext>
            </a:extLst>
          </a:blip>
          <a:srcRect l="15832" t="4445" r="26668" b="2222"/>
          <a:stretch/>
        </p:blipFill>
        <p:spPr>
          <a:xfrm>
            <a:off x="5900651" y="1183196"/>
            <a:ext cx="2967407" cy="3896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rot="21445494">
            <a:off x="323073" y="4725669"/>
            <a:ext cx="2590800" cy="1200329"/>
          </a:xfrm>
          <a:prstGeom prst="rect">
            <a:avLst/>
          </a:prstGeom>
          <a:noFill/>
        </p:spPr>
        <p:txBody>
          <a:bodyPr wrap="square" rtlCol="0">
            <a:spAutoFit/>
          </a:bodyPr>
          <a:lstStyle/>
          <a:p>
            <a:r>
              <a:rPr lang="en-US" b="1" dirty="0" smtClean="0">
                <a:solidFill>
                  <a:srgbClr val="FF0000"/>
                </a:solidFill>
              </a:rPr>
              <a:t>It’s My Choice Baptismal Guide for Juniors</a:t>
            </a:r>
            <a:endParaRPr lang="en-US" b="1" dirty="0">
              <a:solidFill>
                <a:srgbClr val="FF0000"/>
              </a:solidFill>
            </a:endParaRPr>
          </a:p>
        </p:txBody>
      </p:sp>
      <p:sp>
        <p:nvSpPr>
          <p:cNvPr id="11" name="TextBox 10"/>
          <p:cNvSpPr txBox="1"/>
          <p:nvPr/>
        </p:nvSpPr>
        <p:spPr>
          <a:xfrm>
            <a:off x="2703217" y="5829061"/>
            <a:ext cx="3534553" cy="830997"/>
          </a:xfrm>
          <a:prstGeom prst="rect">
            <a:avLst/>
          </a:prstGeom>
          <a:noFill/>
        </p:spPr>
        <p:txBody>
          <a:bodyPr wrap="square" rtlCol="0">
            <a:spAutoFit/>
          </a:bodyPr>
          <a:lstStyle/>
          <a:p>
            <a:r>
              <a:rPr lang="en-US" b="1" dirty="0" smtClean="0">
                <a:solidFill>
                  <a:srgbClr val="FF0000"/>
                </a:solidFill>
              </a:rPr>
              <a:t>Children’s Great Controversy </a:t>
            </a:r>
            <a:r>
              <a:rPr lang="en-US" b="1" smtClean="0">
                <a:solidFill>
                  <a:srgbClr val="FF0000"/>
                </a:solidFill>
              </a:rPr>
              <a:t>(abr. </a:t>
            </a:r>
            <a:r>
              <a:rPr lang="en-US" b="1" dirty="0" smtClean="0">
                <a:solidFill>
                  <a:srgbClr val="FF0000"/>
                </a:solidFill>
              </a:rPr>
              <a:t>ed.)</a:t>
            </a:r>
            <a:endParaRPr lang="en-US" b="1" dirty="0">
              <a:solidFill>
                <a:srgbClr val="FF0000"/>
              </a:solidFill>
            </a:endParaRPr>
          </a:p>
        </p:txBody>
      </p:sp>
      <p:sp>
        <p:nvSpPr>
          <p:cNvPr id="12" name="TextBox 11"/>
          <p:cNvSpPr txBox="1"/>
          <p:nvPr/>
        </p:nvSpPr>
        <p:spPr>
          <a:xfrm>
            <a:off x="6218766" y="5171923"/>
            <a:ext cx="2895600" cy="830997"/>
          </a:xfrm>
          <a:prstGeom prst="rect">
            <a:avLst/>
          </a:prstGeom>
          <a:noFill/>
        </p:spPr>
        <p:txBody>
          <a:bodyPr wrap="square" rtlCol="0">
            <a:spAutoFit/>
          </a:bodyPr>
          <a:lstStyle/>
          <a:p>
            <a:r>
              <a:rPr lang="en-US" b="1" dirty="0" smtClean="0">
                <a:solidFill>
                  <a:srgbClr val="FF0000"/>
                </a:solidFill>
              </a:rPr>
              <a:t>41 Bible studies by Cindy </a:t>
            </a:r>
            <a:r>
              <a:rPr lang="en-US" b="1" dirty="0" err="1" smtClean="0">
                <a:solidFill>
                  <a:srgbClr val="FF0000"/>
                </a:solidFill>
              </a:rPr>
              <a:t>Tutsch</a:t>
            </a:r>
            <a:endParaRPr lang="en-US" b="1" dirty="0">
              <a:solidFill>
                <a:srgbClr val="FF0000"/>
              </a:solidFill>
            </a:endParaRPr>
          </a:p>
        </p:txBody>
      </p:sp>
    </p:spTree>
    <p:extLst>
      <p:ext uri="{BB962C8B-B14F-4D97-AF65-F5344CB8AC3E}">
        <p14:creationId xmlns:p14="http://schemas.microsoft.com/office/powerpoint/2010/main" val="533680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4825"/>
          </a:xfrm>
          <a:prstGeom prst="rect">
            <a:avLst/>
          </a:prstGeom>
          <a:noFill/>
          <a:extLst>
            <a:ext uri="{909E8E84-426E-40dd-AFC4-6F175D3DCCD1}">
              <a14:hiddenFill xmlns="" xmlns:a14="http://schemas.microsoft.com/office/drawing/2010/main">
                <a:solidFill>
                  <a:srgbClr val="FFFFFF"/>
                </a:solidFill>
              </a14:hiddenFill>
            </a:ext>
          </a:extLst>
        </p:spPr>
      </p:pic>
      <p:sp>
        <p:nvSpPr>
          <p:cNvPr id="3078" name="Text Box 6"/>
          <p:cNvSpPr txBox="1">
            <a:spLocks noChangeArrowheads="1"/>
          </p:cNvSpPr>
          <p:nvPr/>
        </p:nvSpPr>
        <p:spPr bwMode="auto">
          <a:xfrm>
            <a:off x="381000" y="533400"/>
            <a:ext cx="5029200" cy="1692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sz="4400" dirty="0">
                <a:solidFill>
                  <a:srgbClr val="FF0000"/>
                </a:solidFill>
                <a:latin typeface="Arial Rounded MT Bold"/>
                <a:cs typeface="Arial Rounded MT Bold"/>
              </a:rPr>
              <a:t>What is </a:t>
            </a:r>
            <a:r>
              <a:rPr lang="en-US" sz="4400" dirty="0" smtClean="0">
                <a:solidFill>
                  <a:srgbClr val="FF0000"/>
                </a:solidFill>
                <a:latin typeface="Arial Rounded MT Bold"/>
                <a:cs typeface="Arial Rounded MT Bold"/>
              </a:rPr>
              <a:t>Baptism</a:t>
            </a:r>
            <a:r>
              <a:rPr lang="en-US" sz="4400" dirty="0">
                <a:solidFill>
                  <a:srgbClr val="FF0000"/>
                </a:solidFill>
                <a:latin typeface="Arial Rounded MT Bold"/>
                <a:cs typeface="Arial Rounded MT Bold"/>
              </a:rPr>
              <a:t>? </a:t>
            </a:r>
            <a:endParaRPr lang="en-US" sz="4400" dirty="0" smtClean="0">
              <a:solidFill>
                <a:srgbClr val="FF0000"/>
              </a:solidFill>
              <a:latin typeface="Arial Rounded MT Bold"/>
              <a:cs typeface="Arial Rounded MT Bold"/>
            </a:endParaRPr>
          </a:p>
          <a:p>
            <a:pPr algn="ctr">
              <a:spcBef>
                <a:spcPct val="50000"/>
              </a:spcBef>
            </a:pPr>
            <a:endParaRPr lang="en-US" sz="4000" dirty="0">
              <a:solidFill>
                <a:srgbClr val="4F2F18"/>
              </a:solidFill>
              <a:latin typeface="Arial Rounded MT Bold"/>
              <a:cs typeface="Arial Rounded MT Bold"/>
            </a:endParaRPr>
          </a:p>
        </p:txBody>
      </p:sp>
      <p:sp>
        <p:nvSpPr>
          <p:cNvPr id="3079" name="Text Box 7"/>
          <p:cNvSpPr txBox="1">
            <a:spLocks noChangeArrowheads="1"/>
          </p:cNvSpPr>
          <p:nvPr/>
        </p:nvSpPr>
        <p:spPr bwMode="auto">
          <a:xfrm>
            <a:off x="381000" y="1600200"/>
            <a:ext cx="5105400" cy="45243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457200" indent="-457200">
              <a:spcBef>
                <a:spcPts val="0"/>
              </a:spcBef>
              <a:buFont typeface="Arial"/>
              <a:buChar char="•"/>
            </a:pPr>
            <a:r>
              <a:rPr lang="en-US" sz="4000" b="1" dirty="0" smtClean="0">
                <a:solidFill>
                  <a:srgbClr val="4F2F18"/>
                </a:solidFill>
                <a:latin typeface="Avenir Next Demi Bold"/>
                <a:cs typeface="Avenir Next Demi Bold"/>
              </a:rPr>
              <a:t>The word “baptize” comes from the Greek verb </a:t>
            </a:r>
            <a:r>
              <a:rPr lang="en-US" sz="4000" b="1" i="1" dirty="0" err="1" smtClean="0">
                <a:solidFill>
                  <a:srgbClr val="4F2F18"/>
                </a:solidFill>
                <a:latin typeface="Avenir Next Demi Bold"/>
                <a:cs typeface="Avenir Next Demi Bold"/>
              </a:rPr>
              <a:t>baptizo</a:t>
            </a:r>
            <a:r>
              <a:rPr lang="en-US" sz="4000" b="1" i="1" dirty="0">
                <a:solidFill>
                  <a:srgbClr val="4F2F18"/>
                </a:solidFill>
                <a:latin typeface="Avenir Next Demi Bold"/>
                <a:cs typeface="Avenir Next Demi Bold"/>
              </a:rPr>
              <a:t> </a:t>
            </a:r>
            <a:r>
              <a:rPr lang="en-US" sz="4000" b="1" dirty="0" smtClean="0">
                <a:solidFill>
                  <a:srgbClr val="4F2F18"/>
                </a:solidFill>
                <a:latin typeface="Avenir Next Demi Bold"/>
                <a:cs typeface="Avenir Next Demi Bold"/>
              </a:rPr>
              <a:t>which means “immersion.”</a:t>
            </a:r>
          </a:p>
          <a:p>
            <a:pPr marL="457200" indent="-457200">
              <a:spcBef>
                <a:spcPct val="50000"/>
              </a:spcBef>
              <a:buFont typeface="Arial"/>
              <a:buChar char="•"/>
            </a:pPr>
            <a:endParaRPr lang="en-US" sz="3200" b="1" dirty="0">
              <a:solidFill>
                <a:srgbClr val="4F2F18"/>
              </a:solidFill>
              <a:latin typeface="Avenir Next Demi Bold"/>
              <a:cs typeface="Avenir Next Demi Bold"/>
            </a:endParaRPr>
          </a:p>
        </p:txBody>
      </p:sp>
      <p:sp>
        <p:nvSpPr>
          <p:cNvPr id="3090" name="Text Box 18"/>
          <p:cNvSpPr txBox="1">
            <a:spLocks noChangeArrowheads="1"/>
          </p:cNvSpPr>
          <p:nvPr/>
        </p:nvSpPr>
        <p:spPr bwMode="auto">
          <a:xfrm>
            <a:off x="6019800" y="457200"/>
            <a:ext cx="2527300" cy="2781300"/>
          </a:xfrm>
          <a:prstGeom prst="rect">
            <a:avLst/>
          </a:prstGeom>
          <a:solidFill>
            <a:srgbClr val="C0C0C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endParaRPr lang="en-US" sz="1600" dirty="0"/>
          </a:p>
          <a:p>
            <a:pPr algn="ctr">
              <a:spcBef>
                <a:spcPct val="50000"/>
              </a:spcBef>
            </a:pPr>
            <a:endParaRPr lang="en-US" sz="1600" i="1" dirty="0">
              <a:solidFill>
                <a:srgbClr val="411D0E"/>
              </a:solidFill>
              <a:latin typeface="Times" charset="0"/>
            </a:endParaRPr>
          </a:p>
          <a:p>
            <a:pPr algn="ctr">
              <a:spcBef>
                <a:spcPct val="50000"/>
              </a:spcBef>
            </a:pPr>
            <a:endParaRPr lang="en-US" sz="1600" i="1" dirty="0">
              <a:solidFill>
                <a:srgbClr val="411D0E"/>
              </a:solidFill>
              <a:latin typeface="Times" charset="0"/>
            </a:endParaRPr>
          </a:p>
          <a:p>
            <a:pPr algn="ctr">
              <a:spcBef>
                <a:spcPct val="50000"/>
              </a:spcBef>
            </a:pPr>
            <a:r>
              <a:rPr lang="en-US" sz="1600" i="1" dirty="0">
                <a:solidFill>
                  <a:srgbClr val="411D0E"/>
                </a:solidFill>
                <a:latin typeface="Times" charset="0"/>
              </a:rPr>
              <a:t>Delete text and place photo here.</a:t>
            </a:r>
          </a:p>
          <a:p>
            <a:pPr algn="ctr">
              <a:spcBef>
                <a:spcPct val="50000"/>
              </a:spcBef>
            </a:pPr>
            <a:endParaRPr lang="en-US" sz="1600" i="1" dirty="0">
              <a:solidFill>
                <a:srgbClr val="411D0E"/>
              </a:solidFill>
              <a:latin typeface="Times" charset="0"/>
            </a:endParaRPr>
          </a:p>
          <a:p>
            <a:pPr algn="ctr">
              <a:spcBef>
                <a:spcPct val="50000"/>
              </a:spcBef>
            </a:pPr>
            <a:endParaRPr lang="en-US" sz="1600" dirty="0"/>
          </a:p>
          <a:p>
            <a:pPr algn="ctr">
              <a:spcBef>
                <a:spcPct val="50000"/>
              </a:spcBef>
            </a:pPr>
            <a:endParaRPr lang="en-US" sz="1600" dirty="0"/>
          </a:p>
        </p:txBody>
      </p:sp>
      <p:pic>
        <p:nvPicPr>
          <p:cNvPr id="11" name="Picture 10"/>
          <p:cNvPicPr>
            <a:picLocks noChangeAspect="1"/>
          </p:cNvPicPr>
          <p:nvPr/>
        </p:nvPicPr>
        <p:blipFill>
          <a:blip r:embed="rId4"/>
          <a:stretch>
            <a:fillRect/>
          </a:stretch>
        </p:blipFill>
        <p:spPr>
          <a:xfrm>
            <a:off x="5943600" y="457200"/>
            <a:ext cx="2667000" cy="2667000"/>
          </a:xfrm>
          <a:prstGeom prst="rect">
            <a:avLst/>
          </a:prstGeom>
          <a:ln w="38100" cmpd="sng">
            <a:solidFill>
              <a:srgbClr val="008000"/>
            </a:solidFill>
          </a:ln>
        </p:spPr>
      </p:pic>
      <p:pic>
        <p:nvPicPr>
          <p:cNvPr id="2" name="Picture 1"/>
          <p:cNvPicPr>
            <a:picLocks noChangeAspect="1"/>
          </p:cNvPicPr>
          <p:nvPr/>
        </p:nvPicPr>
        <p:blipFill>
          <a:blip r:embed="rId5"/>
          <a:stretch>
            <a:fillRect/>
          </a:stretch>
        </p:blipFill>
        <p:spPr>
          <a:xfrm>
            <a:off x="5257800" y="3276600"/>
            <a:ext cx="3660588" cy="1905000"/>
          </a:xfrm>
          <a:prstGeom prst="roundRect">
            <a:avLst>
              <a:gd name="adj" fmla="val 16667"/>
            </a:avLst>
          </a:prstGeom>
          <a:ln w="38100" cmpd="sng">
            <a:solidFill>
              <a:srgbClr val="008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4731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linds(horizontal)">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1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 y="393192"/>
            <a:ext cx="6172200" cy="1143000"/>
          </a:xfrm>
        </p:spPr>
        <p:txBody>
          <a:bodyPr/>
          <a:lstStyle/>
          <a:p>
            <a:r>
              <a:rPr lang="en-US" b="1" dirty="0" smtClean="0">
                <a:solidFill>
                  <a:srgbClr val="FF0000"/>
                </a:solidFill>
              </a:rPr>
              <a:t>The Pastor’s Role</a:t>
            </a:r>
            <a:endParaRPr lang="en-US" b="1" dirty="0">
              <a:solidFill>
                <a:srgbClr val="FF0000"/>
              </a:solidFill>
            </a:endParaRPr>
          </a:p>
        </p:txBody>
      </p:sp>
      <p:sp>
        <p:nvSpPr>
          <p:cNvPr id="3" name="Content Placeholder 2"/>
          <p:cNvSpPr>
            <a:spLocks noGrp="1"/>
          </p:cNvSpPr>
          <p:nvPr>
            <p:ph idx="1"/>
          </p:nvPr>
        </p:nvSpPr>
        <p:spPr>
          <a:xfrm>
            <a:off x="461915" y="1609344"/>
            <a:ext cx="8229600" cy="4572000"/>
          </a:xfrm>
        </p:spPr>
        <p:txBody>
          <a:bodyPr/>
          <a:lstStyle/>
          <a:p>
            <a:pPr>
              <a:spcBef>
                <a:spcPts val="0"/>
              </a:spcBef>
            </a:pPr>
            <a:r>
              <a:rPr lang="en-US" b="1" dirty="0" smtClean="0"/>
              <a:t>Facilitator</a:t>
            </a:r>
          </a:p>
          <a:p>
            <a:pPr>
              <a:spcBef>
                <a:spcPts val="0"/>
              </a:spcBef>
            </a:pPr>
            <a:r>
              <a:rPr lang="en-US" b="1" dirty="0" smtClean="0"/>
              <a:t>Supporter</a:t>
            </a:r>
          </a:p>
          <a:p>
            <a:pPr>
              <a:spcBef>
                <a:spcPts val="0"/>
              </a:spcBef>
            </a:pPr>
            <a:r>
              <a:rPr lang="en-US" b="1" dirty="0" smtClean="0"/>
              <a:t>Encourager</a:t>
            </a:r>
          </a:p>
          <a:p>
            <a:pPr>
              <a:spcBef>
                <a:spcPts val="0"/>
              </a:spcBef>
            </a:pPr>
            <a:r>
              <a:rPr lang="en-US" b="1" dirty="0" smtClean="0"/>
              <a:t>Christian role model</a:t>
            </a:r>
          </a:p>
          <a:p>
            <a:pPr>
              <a:spcBef>
                <a:spcPts val="0"/>
              </a:spcBef>
            </a:pPr>
            <a:r>
              <a:rPr lang="en-US" b="1" dirty="0" smtClean="0"/>
              <a:t>Initiator</a:t>
            </a:r>
          </a:p>
          <a:p>
            <a:pPr>
              <a:spcBef>
                <a:spcPts val="0"/>
              </a:spcBef>
            </a:pPr>
            <a:r>
              <a:rPr lang="en-US" b="1" dirty="0" smtClean="0"/>
              <a:t>If children learn to trust their pastor and feel safe in his/her presence then are they more likely to relate to him/her as their Spiritual Mentor. </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113415" y="384725"/>
            <a:ext cx="2578100" cy="2895600"/>
          </a:xfrm>
          <a:prstGeom prst="rect">
            <a:avLst/>
          </a:prstGeom>
        </p:spPr>
      </p:pic>
    </p:spTree>
    <p:extLst>
      <p:ext uri="{BB962C8B-B14F-4D97-AF65-F5344CB8AC3E}">
        <p14:creationId xmlns:p14="http://schemas.microsoft.com/office/powerpoint/2010/main" val="17984775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a:t>
            </a:r>
            <a:r>
              <a:rPr lang="en-US" b="1" dirty="0">
                <a:solidFill>
                  <a:srgbClr val="472400"/>
                </a:solidFill>
                <a:latin typeface="Arial Rounded MT Bold"/>
                <a:cs typeface="Arial Rounded MT Bold"/>
              </a:rPr>
              <a:t>5</a:t>
            </a:r>
            <a:r>
              <a:rPr lang="en-US" b="1" dirty="0" smtClean="0">
                <a:solidFill>
                  <a:srgbClr val="472400"/>
                </a:solidFill>
                <a:latin typeface="Arial Rounded MT Bold"/>
                <a:cs typeface="Arial Rounded MT Bold"/>
              </a:rPr>
              <a:t>.  Baptism Celebration</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43152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30" y="486030"/>
            <a:ext cx="6255327" cy="1143000"/>
          </a:xfrm>
        </p:spPr>
        <p:txBody>
          <a:bodyPr/>
          <a:lstStyle/>
          <a:p>
            <a:r>
              <a:rPr lang="en-US" sz="4000" b="1" dirty="0" smtClean="0">
                <a:solidFill>
                  <a:srgbClr val="FF0000"/>
                </a:solidFill>
                <a:latin typeface="Arial Hebrew" charset="-79"/>
                <a:ea typeface="Arial Hebrew" charset="-79"/>
                <a:cs typeface="Arial Hebrew" charset="-79"/>
              </a:rPr>
              <a:t>Suggestions for Planning A Child’s Baptism Celebration</a:t>
            </a:r>
            <a:endParaRPr lang="en-US" sz="4000" b="1" dirty="0">
              <a:solidFill>
                <a:srgbClr val="FF0000"/>
              </a:solidFill>
              <a:latin typeface="Arial Hebrew" charset="-79"/>
              <a:ea typeface="Arial Hebrew" charset="-79"/>
              <a:cs typeface="Arial Hebrew" charset="-79"/>
            </a:endParaRPr>
          </a:p>
        </p:txBody>
      </p:sp>
      <p:sp>
        <p:nvSpPr>
          <p:cNvPr id="3" name="Content Placeholder 2"/>
          <p:cNvSpPr>
            <a:spLocks noGrp="1"/>
          </p:cNvSpPr>
          <p:nvPr>
            <p:ph idx="1"/>
          </p:nvPr>
        </p:nvSpPr>
        <p:spPr>
          <a:xfrm>
            <a:off x="304800" y="2234046"/>
            <a:ext cx="7848600" cy="4114800"/>
          </a:xfrm>
        </p:spPr>
        <p:txBody>
          <a:bodyPr/>
          <a:lstStyle/>
          <a:p>
            <a:pPr>
              <a:spcBef>
                <a:spcPts val="0"/>
              </a:spcBef>
            </a:pPr>
            <a:r>
              <a:rPr lang="en-US" b="1" dirty="0" smtClean="0"/>
              <a:t>Involve children in planning their own baptism program.</a:t>
            </a:r>
          </a:p>
          <a:p>
            <a:pPr>
              <a:spcBef>
                <a:spcPts val="0"/>
              </a:spcBef>
            </a:pPr>
            <a:r>
              <a:rPr lang="en-US" b="1" dirty="0" smtClean="0"/>
              <a:t>Encourage them to choose their favorite Christian song to be sung. </a:t>
            </a:r>
          </a:p>
          <a:p>
            <a:pPr>
              <a:spcBef>
                <a:spcPts val="0"/>
              </a:spcBef>
            </a:pPr>
            <a:r>
              <a:rPr lang="en-US" sz="2800" b="1" dirty="0" smtClean="0"/>
              <a:t>Plan to have the child answer pre-arranged questions about their personal Christian experience or prepare a pre-arranged video instead.</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58"/>
          <a:stretch/>
        </p:blipFill>
        <p:spPr>
          <a:xfrm rot="387196">
            <a:off x="6071239" y="9614"/>
            <a:ext cx="2947827" cy="23893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166311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30" y="486030"/>
            <a:ext cx="6255327" cy="1519416"/>
          </a:xfrm>
        </p:spPr>
        <p:txBody>
          <a:bodyPr/>
          <a:lstStyle/>
          <a:p>
            <a:r>
              <a:rPr lang="en-ZA" sz="4000" b="1" dirty="0">
                <a:solidFill>
                  <a:srgbClr val="FF0000"/>
                </a:solidFill>
                <a:latin typeface="Arial Hebrew" charset="-79"/>
                <a:ea typeface="Arial Hebrew" charset="-79"/>
                <a:cs typeface="Arial Hebrew" charset="-79"/>
              </a:rPr>
              <a:t>Suggestions for Planning a Child’s Baptism Celebration</a:t>
            </a:r>
            <a:endParaRPr lang="en-US" sz="4000" b="1" dirty="0">
              <a:solidFill>
                <a:srgbClr val="FF0000"/>
              </a:solidFill>
              <a:latin typeface="Arial Hebrew" charset="-79"/>
              <a:ea typeface="Arial Hebrew" charset="-79"/>
              <a:cs typeface="Arial Hebrew" charset="-79"/>
            </a:endParaRPr>
          </a:p>
        </p:txBody>
      </p:sp>
      <p:sp>
        <p:nvSpPr>
          <p:cNvPr id="3" name="Content Placeholder 2"/>
          <p:cNvSpPr>
            <a:spLocks noGrp="1"/>
          </p:cNvSpPr>
          <p:nvPr>
            <p:ph idx="1"/>
          </p:nvPr>
        </p:nvSpPr>
        <p:spPr>
          <a:xfrm>
            <a:off x="304800" y="2234046"/>
            <a:ext cx="8305800" cy="4395354"/>
          </a:xfrm>
        </p:spPr>
        <p:txBody>
          <a:bodyPr/>
          <a:lstStyle/>
          <a:p>
            <a:pPr lvl="0"/>
            <a:r>
              <a:rPr lang="en-US" b="1" dirty="0"/>
              <a:t>Celebrate their decision. This is another child being welcomed into </a:t>
            </a:r>
            <a:r>
              <a:rPr lang="en-US" b="1" dirty="0" smtClean="0"/>
              <a:t>God’s</a:t>
            </a:r>
            <a:r>
              <a:rPr lang="en-ZA" b="1" dirty="0" smtClean="0"/>
              <a:t> </a:t>
            </a:r>
            <a:r>
              <a:rPr lang="en-US" b="1" dirty="0" smtClean="0"/>
              <a:t>Kingdom</a:t>
            </a:r>
            <a:r>
              <a:rPr lang="en-US" b="1" dirty="0"/>
              <a:t>!</a:t>
            </a:r>
            <a:endParaRPr lang="en-ZA" b="1" dirty="0"/>
          </a:p>
          <a:p>
            <a:pPr lvl="0"/>
            <a:r>
              <a:rPr lang="en-US" b="1" dirty="0"/>
              <a:t>Make it a memorable experience.</a:t>
            </a:r>
            <a:endParaRPr lang="en-ZA" b="1" dirty="0"/>
          </a:p>
          <a:p>
            <a:pPr lvl="0"/>
            <a:r>
              <a:rPr lang="en-US" b="1" dirty="0"/>
              <a:t>Include their mentor and friends in the program and experience.</a:t>
            </a:r>
            <a:endParaRPr lang="en-ZA" b="1" dirty="0"/>
          </a:p>
          <a:p>
            <a:pPr lvl="0"/>
            <a:r>
              <a:rPr lang="en-US" b="1" dirty="0"/>
              <a:t>Make it a special feature not just squeeze it in between offering &amp; prayer</a:t>
            </a:r>
            <a:endParaRPr lang="en-ZA" b="1"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58"/>
          <a:stretch/>
        </p:blipFill>
        <p:spPr>
          <a:xfrm rot="387196">
            <a:off x="6071239" y="9614"/>
            <a:ext cx="2947827" cy="23893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885126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
        <p:nvSpPr>
          <p:cNvPr id="2" name="Title 1"/>
          <p:cNvSpPr>
            <a:spLocks noGrp="1"/>
          </p:cNvSpPr>
          <p:nvPr>
            <p:ph type="title"/>
          </p:nvPr>
        </p:nvSpPr>
        <p:spPr>
          <a:xfrm>
            <a:off x="609600" y="0"/>
            <a:ext cx="7772400" cy="990600"/>
          </a:xfrm>
        </p:spPr>
        <p:txBody>
          <a:bodyPr/>
          <a:lstStyle/>
          <a:p>
            <a:r>
              <a:rPr lang="en-US" sz="3200" b="1" dirty="0" smtClean="0">
                <a:solidFill>
                  <a:srgbClr val="FF0000"/>
                </a:solidFill>
                <a:latin typeface="Calibri" charset="0"/>
                <a:ea typeface="Calibri" charset="0"/>
                <a:cs typeface="Calibri" charset="0"/>
              </a:rPr>
              <a:t>Simplified SDA Baptism Vows (Steve Case)</a:t>
            </a:r>
            <a:endParaRPr lang="en-US" sz="3200" b="1" dirty="0">
              <a:solidFill>
                <a:srgbClr val="FF0000"/>
              </a:solidFill>
              <a:latin typeface="Calibri" charset="0"/>
              <a:ea typeface="Calibri" charset="0"/>
              <a:cs typeface="Calibri" charset="0"/>
            </a:endParaRPr>
          </a:p>
        </p:txBody>
      </p:sp>
      <p:sp>
        <p:nvSpPr>
          <p:cNvPr id="5" name="Rectangle 4"/>
          <p:cNvSpPr/>
          <p:nvPr/>
        </p:nvSpPr>
        <p:spPr>
          <a:xfrm>
            <a:off x="152400" y="762000"/>
            <a:ext cx="8724900" cy="5940088"/>
          </a:xfrm>
          <a:prstGeom prst="rect">
            <a:avLst/>
          </a:prstGeom>
        </p:spPr>
        <p:txBody>
          <a:bodyPr wrap="square">
            <a:spAutoFit/>
          </a:bodyPr>
          <a:lstStyle/>
          <a:p>
            <a:r>
              <a:rPr lang="en-US" sz="2000" dirty="0">
                <a:latin typeface="Constantia" charset="0"/>
                <a:ea typeface="Constantia" charset="0"/>
                <a:cs typeface="Constantia" charset="0"/>
              </a:rPr>
              <a:t>1. I believe in God the Father; in His Son, Jesus Christ; and in the Holy Spirit.</a:t>
            </a:r>
          </a:p>
          <a:p>
            <a:r>
              <a:rPr lang="en-US" sz="2000" dirty="0">
                <a:latin typeface="Constantia" charset="0"/>
                <a:ea typeface="Constantia" charset="0"/>
                <a:cs typeface="Constantia" charset="0"/>
              </a:rPr>
              <a:t>2. I accept the death of Jesus to pay for my sins.</a:t>
            </a:r>
          </a:p>
          <a:p>
            <a:r>
              <a:rPr lang="en-US" sz="2000" dirty="0">
                <a:latin typeface="Constantia" charset="0"/>
                <a:ea typeface="Constantia" charset="0"/>
                <a:cs typeface="Constantia" charset="0"/>
              </a:rPr>
              <a:t>3. I accept the new heart Jesus gives me in place of my sinful heart.</a:t>
            </a:r>
          </a:p>
          <a:p>
            <a:r>
              <a:rPr lang="en-US" sz="2000" dirty="0">
                <a:latin typeface="Constantia" charset="0"/>
                <a:ea typeface="Constantia" charset="0"/>
                <a:cs typeface="Constantia" charset="0"/>
              </a:rPr>
              <a:t>4. I believe that Jesus is in heaven as my best friend and that He gives me the Holy Spirit so I can obey Him.</a:t>
            </a:r>
          </a:p>
          <a:p>
            <a:r>
              <a:rPr lang="en-US" sz="2000" dirty="0">
                <a:latin typeface="Constantia" charset="0"/>
                <a:ea typeface="Constantia" charset="0"/>
                <a:cs typeface="Constantia" charset="0"/>
              </a:rPr>
              <a:t>5. I believe God gave me the Bible as my most important guidebook.</a:t>
            </a:r>
          </a:p>
          <a:p>
            <a:r>
              <a:rPr lang="en-US" sz="2000" dirty="0">
                <a:latin typeface="Constantia" charset="0"/>
                <a:ea typeface="Constantia" charset="0"/>
                <a:cs typeface="Constantia" charset="0"/>
              </a:rPr>
              <a:t>6. By God living in me, I want to obey the Ten Commandments, which include the observance of the seventh day of the week as the Sabbath.</a:t>
            </a:r>
          </a:p>
          <a:p>
            <a:r>
              <a:rPr lang="en-US" sz="2000" dirty="0">
                <a:latin typeface="Constantia" charset="0"/>
                <a:ea typeface="Constantia" charset="0"/>
                <a:cs typeface="Constantia" charset="0"/>
              </a:rPr>
              <a:t>7. I want to help as many people as possible to be ready for the soon coming of Jesus.</a:t>
            </a:r>
          </a:p>
          <a:p>
            <a:r>
              <a:rPr lang="en-US" sz="2000" dirty="0">
                <a:latin typeface="Constantia" charset="0"/>
                <a:ea typeface="Constantia" charset="0"/>
                <a:cs typeface="Constantia" charset="0"/>
              </a:rPr>
              <a:t>8. I believe God gives special abilities to His people, and that the Spirit of Prophecy is given to His chosen people.</a:t>
            </a:r>
          </a:p>
          <a:p>
            <a:r>
              <a:rPr lang="en-US" sz="2000" dirty="0">
                <a:latin typeface="Constantia" charset="0"/>
                <a:ea typeface="Constantia" charset="0"/>
                <a:cs typeface="Constantia" charset="0"/>
              </a:rPr>
              <a:t>9. I want to help God’s church with my influence, effort, and money.</a:t>
            </a:r>
          </a:p>
          <a:p>
            <a:r>
              <a:rPr lang="en-US" sz="2000" dirty="0">
                <a:latin typeface="Constantia" charset="0"/>
                <a:ea typeface="Constantia" charset="0"/>
                <a:cs typeface="Constantia" charset="0"/>
              </a:rPr>
              <a:t>10. I want to take good care of my body because the Holy Spirit lives there now.</a:t>
            </a:r>
          </a:p>
          <a:p>
            <a:r>
              <a:rPr lang="en-US" sz="2000" dirty="0">
                <a:latin typeface="Constantia" charset="0"/>
                <a:ea typeface="Constantia" charset="0"/>
                <a:cs typeface="Constantia" charset="0"/>
              </a:rPr>
              <a:t>11. With God’s power, I want to obey the basic principles of the Seventh-day Adventist Church.</a:t>
            </a:r>
          </a:p>
          <a:p>
            <a:r>
              <a:rPr lang="en-US" sz="2000" dirty="0">
                <a:latin typeface="Constantia" charset="0"/>
                <a:ea typeface="Constantia" charset="0"/>
                <a:cs typeface="Constantia" charset="0"/>
              </a:rPr>
              <a:t>12. I want to be baptized to show people I am a Christian.</a:t>
            </a:r>
          </a:p>
          <a:p>
            <a:r>
              <a:rPr lang="en-US" sz="2000" dirty="0">
                <a:latin typeface="Constantia" charset="0"/>
                <a:ea typeface="Constantia" charset="0"/>
                <a:cs typeface="Constantia" charset="0"/>
              </a:rPr>
              <a:t>13. I want to be a member of the Seventh-day Adventist Church, and I believe this church has a special message to give to the world.	</a:t>
            </a:r>
          </a:p>
        </p:txBody>
      </p:sp>
    </p:spTree>
    <p:extLst>
      <p:ext uri="{BB962C8B-B14F-4D97-AF65-F5344CB8AC3E}">
        <p14:creationId xmlns:p14="http://schemas.microsoft.com/office/powerpoint/2010/main" val="95088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990600"/>
            <a:ext cx="5410200" cy="1143000"/>
          </a:xfrm>
        </p:spPr>
        <p:txBody>
          <a:bodyPr/>
          <a:lstStyle/>
          <a:p>
            <a:pPr>
              <a:lnSpc>
                <a:spcPct val="90000"/>
              </a:lnSpc>
            </a:pPr>
            <a:r>
              <a:rPr lang="en-US" b="1" dirty="0" smtClean="0">
                <a:solidFill>
                  <a:srgbClr val="FF0000"/>
                </a:solidFill>
                <a:latin typeface="Arial Rounded MT Bold"/>
                <a:cs typeface="Arial Rounded MT Bold"/>
              </a:rPr>
              <a:t>Why Is Baptism Important? </a:t>
            </a:r>
            <a:r>
              <a:rPr lang="en-US" sz="4800" b="1" dirty="0" smtClean="0">
                <a:solidFill>
                  <a:srgbClr val="FF0000"/>
                </a:solidFill>
                <a:latin typeface="Arial Rounded MT Bold"/>
                <a:cs typeface="Arial Rounded MT Bold"/>
              </a:rPr>
              <a:t/>
            </a:r>
            <a:br>
              <a:rPr lang="en-US" sz="4800" b="1" dirty="0" smtClean="0">
                <a:solidFill>
                  <a:srgbClr val="FF0000"/>
                </a:solidFill>
                <a:latin typeface="Arial Rounded MT Bold"/>
                <a:cs typeface="Arial Rounded MT Bold"/>
              </a:rPr>
            </a:br>
            <a:endParaRPr lang="en-US" dirty="0">
              <a:solidFill>
                <a:srgbClr val="FF0000"/>
              </a:solidFill>
            </a:endParaRPr>
          </a:p>
        </p:txBody>
      </p:sp>
      <p:pic>
        <p:nvPicPr>
          <p:cNvPr id="4" name="Content Placeholder 3"/>
          <p:cNvPicPr>
            <a:picLocks noGrp="1" noChangeAspect="1"/>
          </p:cNvPicPr>
          <p:nvPr>
            <p:ph sz="half" idx="2"/>
          </p:nvPr>
        </p:nvPicPr>
        <p:blipFill>
          <a:blip r:embed="rId4"/>
          <a:srcRect t="1100" b="1100"/>
          <a:stretch>
            <a:fillRect/>
          </a:stretch>
        </p:blipFill>
        <p:spPr>
          <a:xfrm>
            <a:off x="5867400" y="381000"/>
            <a:ext cx="3172602" cy="211506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Content Placeholder 8"/>
          <p:cNvSpPr>
            <a:spLocks noGrp="1"/>
          </p:cNvSpPr>
          <p:nvPr>
            <p:ph sz="quarter" idx="4"/>
          </p:nvPr>
        </p:nvSpPr>
        <p:spPr>
          <a:xfrm>
            <a:off x="457200" y="2286000"/>
            <a:ext cx="7772400" cy="4103688"/>
          </a:xfrm>
        </p:spPr>
        <p:txBody>
          <a:bodyPr/>
          <a:lstStyle/>
          <a:p>
            <a:r>
              <a:rPr lang="en-US" sz="3600" b="1" dirty="0" smtClean="0"/>
              <a:t>Jesus was baptized and commands the church to baptize (Matt. 3:15-16; 28:18-20).</a:t>
            </a:r>
          </a:p>
          <a:p>
            <a:r>
              <a:rPr lang="en-US" sz="3600" b="1" dirty="0" smtClean="0"/>
              <a:t>Baptism is connected with belief and salvation—that Jesus died on the cross to save us. </a:t>
            </a:r>
            <a:endParaRPr lang="en-US" sz="2800" b="1" dirty="0" smtClean="0"/>
          </a:p>
          <a:p>
            <a:pPr marL="0" indent="0">
              <a:buNone/>
            </a:pP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914400"/>
            <a:ext cx="5410200" cy="1143000"/>
          </a:xfrm>
        </p:spPr>
        <p:txBody>
          <a:bodyPr/>
          <a:lstStyle/>
          <a:p>
            <a:pPr>
              <a:lnSpc>
                <a:spcPct val="90000"/>
              </a:lnSpc>
            </a:pPr>
            <a:r>
              <a:rPr lang="en-US" b="1" dirty="0" smtClean="0">
                <a:solidFill>
                  <a:srgbClr val="FF0000"/>
                </a:solidFill>
                <a:latin typeface="Arial Rounded MT Bold"/>
                <a:cs typeface="Arial Rounded MT Bold"/>
              </a:rPr>
              <a:t>Why Is Baptism Important? </a:t>
            </a:r>
            <a:r>
              <a:rPr lang="en-US" sz="4800" b="1" dirty="0" smtClean="0">
                <a:solidFill>
                  <a:srgbClr val="FF0000"/>
                </a:solidFill>
                <a:latin typeface="Arial Rounded MT Bold"/>
                <a:cs typeface="Arial Rounded MT Bold"/>
              </a:rPr>
              <a:t/>
            </a:r>
            <a:br>
              <a:rPr lang="en-US" sz="4800" b="1" dirty="0" smtClean="0">
                <a:solidFill>
                  <a:srgbClr val="FF0000"/>
                </a:solidFill>
                <a:latin typeface="Arial Rounded MT Bold"/>
                <a:cs typeface="Arial Rounded MT Bold"/>
              </a:rPr>
            </a:br>
            <a:endParaRPr lang="en-US" dirty="0">
              <a:solidFill>
                <a:srgbClr val="FF0000"/>
              </a:solidFill>
            </a:endParaRPr>
          </a:p>
        </p:txBody>
      </p:sp>
      <p:pic>
        <p:nvPicPr>
          <p:cNvPr id="4" name="Content Placeholder 3"/>
          <p:cNvPicPr>
            <a:picLocks noGrp="1" noChangeAspect="1"/>
          </p:cNvPicPr>
          <p:nvPr>
            <p:ph sz="half" idx="2"/>
          </p:nvPr>
        </p:nvPicPr>
        <p:blipFill>
          <a:blip r:embed="rId4"/>
          <a:srcRect t="1100" b="1100"/>
          <a:stretch>
            <a:fillRect/>
          </a:stretch>
        </p:blipFill>
        <p:spPr>
          <a:xfrm>
            <a:off x="5801502" y="381000"/>
            <a:ext cx="3314700" cy="2209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Content Placeholder 8"/>
          <p:cNvSpPr>
            <a:spLocks noGrp="1"/>
          </p:cNvSpPr>
          <p:nvPr>
            <p:ph sz="quarter" idx="4"/>
          </p:nvPr>
        </p:nvSpPr>
        <p:spPr>
          <a:xfrm>
            <a:off x="533400" y="2133600"/>
            <a:ext cx="6477000" cy="4103688"/>
          </a:xfrm>
        </p:spPr>
        <p:txBody>
          <a:bodyPr/>
          <a:lstStyle/>
          <a:p>
            <a:r>
              <a:rPr lang="en-US" sz="3600" b="1" dirty="0" smtClean="0"/>
              <a:t>Baptism indicates a new lifestyle and a commitment to follow Jesus (Rom. 6:3).</a:t>
            </a:r>
          </a:p>
          <a:p>
            <a:r>
              <a:rPr lang="en-US" sz="3600" b="1" dirty="0" smtClean="0"/>
              <a:t>Baptism is a public announcement that you are willing to follow Jesus</a:t>
            </a:r>
            <a:r>
              <a:rPr lang="en-US" sz="3200" b="1" dirty="0" smtClean="0"/>
              <a:t> </a:t>
            </a:r>
            <a:r>
              <a:rPr lang="en-US" sz="2800" dirty="0" smtClean="0"/>
              <a:t>. </a:t>
            </a:r>
          </a:p>
          <a:p>
            <a:endParaRPr lang="en-US" dirty="0"/>
          </a:p>
        </p:txBody>
      </p:sp>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1. Express Desire to be Baptized</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852500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95600" y="762000"/>
            <a:ext cx="5867400" cy="1143000"/>
          </a:xfrm>
        </p:spPr>
        <p:txBody>
          <a:bodyPr/>
          <a:lstStyle/>
          <a:p>
            <a:pPr>
              <a:lnSpc>
                <a:spcPct val="90000"/>
              </a:lnSpc>
            </a:pPr>
            <a:r>
              <a:rPr lang="en-US" b="1" dirty="0" smtClean="0"/>
              <a:t>Testimonies, Vol. 6, p. 93</a:t>
            </a:r>
            <a:endParaRPr lang="en-US" b="1" dirty="0"/>
          </a:p>
        </p:txBody>
      </p:sp>
      <p:sp>
        <p:nvSpPr>
          <p:cNvPr id="9" name="Content Placeholder 8"/>
          <p:cNvSpPr>
            <a:spLocks noGrp="1"/>
          </p:cNvSpPr>
          <p:nvPr>
            <p:ph sz="quarter" idx="4"/>
          </p:nvPr>
        </p:nvSpPr>
        <p:spPr>
          <a:xfrm>
            <a:off x="152400" y="2667000"/>
            <a:ext cx="8839200" cy="3570288"/>
          </a:xfrm>
        </p:spPr>
        <p:txBody>
          <a:bodyPr/>
          <a:lstStyle/>
          <a:p>
            <a:pPr marL="0" indent="0">
              <a:spcBef>
                <a:spcPts val="0"/>
              </a:spcBef>
              <a:buNone/>
            </a:pPr>
            <a:r>
              <a:rPr lang="en-US" sz="2000" b="1" dirty="0">
                <a:latin typeface="Calibri"/>
                <a:cs typeface="Calibri"/>
              </a:rPr>
              <a:t>“</a:t>
            </a:r>
            <a:r>
              <a:rPr lang="en-US" sz="2300" b="1" dirty="0">
                <a:latin typeface="Calibri"/>
                <a:cs typeface="Calibri"/>
              </a:rPr>
              <a:t>Parents whose children desire to be baptized have a work to do, both in self-examination and in giving faithful instruction to their children. Baptism is a most sacred and important ordinance, and there should be a thorough understanding as to its meaning. It means repentance for sin, and the entrance upon a new life in Christ Jesus. There should be no undue haste to receive the ordinance. Let both parents and children count the cost. In consenting to the baptism of their children, parents sacredly pledge themselves to be faithful stewards over these children, to guide them in their character building. They pledge themselves to guard with special interest these lambs of the flock, that they may not dishonor the faith they </a:t>
            </a:r>
            <a:r>
              <a:rPr lang="en-US" sz="2300" b="1" dirty="0" smtClean="0">
                <a:latin typeface="Calibri"/>
                <a:cs typeface="Calibri"/>
              </a:rPr>
              <a:t>profess." </a:t>
            </a:r>
            <a:endParaRPr lang="en-US" sz="2300" b="1" dirty="0">
              <a:latin typeface="Calibri"/>
              <a:cs typeface="Calibri"/>
            </a:endParaRPr>
          </a:p>
        </p:txBody>
      </p:sp>
      <p:pic>
        <p:nvPicPr>
          <p:cNvPr id="5" name="Content Placeholder 4"/>
          <p:cNvPicPr>
            <a:picLocks noGrp="1" noChangeAspect="1"/>
          </p:cNvPicPr>
          <p:nvPr>
            <p:ph sz="half" idx="2"/>
          </p:nvPr>
        </p:nvPicPr>
        <p:blipFill>
          <a:blip r:embed="rId4"/>
          <a:srcRect t="13778" b="13778"/>
          <a:stretch>
            <a:fillRect/>
          </a:stretch>
        </p:blipFill>
        <p:spPr>
          <a:xfrm>
            <a:off x="475496" y="327247"/>
            <a:ext cx="2392395" cy="2339753"/>
          </a:xfrm>
          <a:prstGeom prst="rect">
            <a:avLst/>
          </a:prstGeom>
          <a:ln>
            <a:noFill/>
          </a:ln>
          <a:effectLst>
            <a:softEdge rad="112500"/>
          </a:effectLst>
        </p:spPr>
      </p:pic>
    </p:spTree>
    <p:extLst>
      <p:ext uri="{BB962C8B-B14F-4D97-AF65-F5344CB8AC3E}">
        <p14:creationId xmlns:p14="http://schemas.microsoft.com/office/powerpoint/2010/main" val="4041278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0"/>
            <a:ext cx="5410200" cy="1143000"/>
          </a:xfrm>
        </p:spPr>
        <p:txBody>
          <a:bodyPr/>
          <a:lstStyle/>
          <a:p>
            <a:pPr>
              <a:lnSpc>
                <a:spcPct val="90000"/>
              </a:lnSpc>
            </a:pPr>
            <a:r>
              <a:rPr lang="en-US" sz="4000" b="1" dirty="0" smtClean="0">
                <a:solidFill>
                  <a:srgbClr val="FF0000"/>
                </a:solidFill>
              </a:rPr>
              <a:t>Something To Look Out For </a:t>
            </a:r>
            <a:endParaRPr lang="en-US" sz="4000" b="1" dirty="0">
              <a:solidFill>
                <a:srgbClr val="FF0000"/>
              </a:solidFill>
            </a:endParaRPr>
          </a:p>
        </p:txBody>
      </p:sp>
      <p:pic>
        <p:nvPicPr>
          <p:cNvPr id="6" name="Content Placeholder 5"/>
          <p:cNvPicPr>
            <a:picLocks noGrp="1" noChangeAspect="1"/>
          </p:cNvPicPr>
          <p:nvPr>
            <p:ph sz="half" idx="2"/>
          </p:nvPr>
        </p:nvPicPr>
        <p:blipFill>
          <a:blip r:embed="rId4"/>
          <a:srcRect t="7656" b="7656"/>
          <a:stretch>
            <a:fillRect/>
          </a:stretch>
        </p:blipFill>
        <p:spPr>
          <a:xfrm rot="539594">
            <a:off x="5988235" y="257125"/>
            <a:ext cx="3017522" cy="2006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7"/>
          <p:cNvSpPr>
            <a:spLocks noGrp="1"/>
          </p:cNvSpPr>
          <p:nvPr>
            <p:ph sz="quarter" idx="4"/>
          </p:nvPr>
        </p:nvSpPr>
        <p:spPr>
          <a:xfrm>
            <a:off x="381000" y="2209800"/>
            <a:ext cx="7620000" cy="3951288"/>
          </a:xfrm>
        </p:spPr>
        <p:txBody>
          <a:bodyPr/>
          <a:lstStyle/>
          <a:p>
            <a:pPr>
              <a:spcBef>
                <a:spcPts val="0"/>
              </a:spcBef>
            </a:pPr>
            <a:r>
              <a:rPr lang="en-US" sz="3600" dirty="0" smtClean="0"/>
              <a:t>If a child comes to a pastor &amp; said, “I want to be baptized,” don’t disregard such a request.</a:t>
            </a:r>
          </a:p>
          <a:p>
            <a:pPr>
              <a:spcBef>
                <a:spcPts val="0"/>
              </a:spcBef>
            </a:pPr>
            <a:r>
              <a:rPr lang="en-US" sz="3600" dirty="0" smtClean="0"/>
              <a:t>Take their request seriously.</a:t>
            </a:r>
          </a:p>
          <a:p>
            <a:pPr>
              <a:spcBef>
                <a:spcPts val="0"/>
              </a:spcBef>
            </a:pPr>
            <a:r>
              <a:rPr lang="en-US" sz="3600" dirty="0" smtClean="0"/>
              <a:t>The Holy Spirit convicts children of their need of Jesus regardless of chronological age.</a:t>
            </a:r>
          </a:p>
          <a:p>
            <a:pPr marL="0" indent="0">
              <a:spcBef>
                <a:spcPts val="0"/>
              </a:spcBef>
              <a:buNone/>
            </a:pPr>
            <a:endParaRPr lang="en-US" sz="3200" b="1" dirty="0"/>
          </a:p>
        </p:txBody>
      </p:sp>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0"/>
            <a:ext cx="5410200" cy="1143000"/>
          </a:xfrm>
        </p:spPr>
        <p:txBody>
          <a:bodyPr/>
          <a:lstStyle/>
          <a:p>
            <a:pPr>
              <a:lnSpc>
                <a:spcPct val="90000"/>
              </a:lnSpc>
            </a:pPr>
            <a:r>
              <a:rPr lang="en-US" sz="4000" b="1" dirty="0" smtClean="0">
                <a:solidFill>
                  <a:srgbClr val="FF0000"/>
                </a:solidFill>
              </a:rPr>
              <a:t>Something To Look Out For </a:t>
            </a:r>
            <a:endParaRPr lang="en-US" sz="4000" b="1" dirty="0">
              <a:solidFill>
                <a:srgbClr val="FF0000"/>
              </a:solidFill>
            </a:endParaRPr>
          </a:p>
        </p:txBody>
      </p:sp>
      <p:pic>
        <p:nvPicPr>
          <p:cNvPr id="6" name="Content Placeholder 5"/>
          <p:cNvPicPr>
            <a:picLocks noGrp="1" noChangeAspect="1"/>
          </p:cNvPicPr>
          <p:nvPr>
            <p:ph sz="half" idx="4294967295"/>
          </p:nvPr>
        </p:nvPicPr>
        <p:blipFill>
          <a:blip r:embed="rId4"/>
          <a:srcRect t="7656" b="7656"/>
          <a:stretch>
            <a:fillRect/>
          </a:stretch>
        </p:blipFill>
        <p:spPr>
          <a:xfrm rot="539594">
            <a:off x="5988235" y="257125"/>
            <a:ext cx="3017522" cy="2006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7"/>
          <p:cNvSpPr>
            <a:spLocks noGrp="1"/>
          </p:cNvSpPr>
          <p:nvPr>
            <p:ph sz="quarter" idx="4294967295"/>
          </p:nvPr>
        </p:nvSpPr>
        <p:spPr>
          <a:xfrm>
            <a:off x="381000" y="2209800"/>
            <a:ext cx="8458200" cy="3951288"/>
          </a:xfrm>
        </p:spPr>
        <p:txBody>
          <a:bodyPr/>
          <a:lstStyle/>
          <a:p>
            <a:pPr marL="0" indent="0">
              <a:spcBef>
                <a:spcPts val="0"/>
              </a:spcBef>
              <a:buNone/>
            </a:pPr>
            <a:r>
              <a:rPr lang="en-ZA" sz="3600" dirty="0" smtClean="0"/>
              <a:t>• Indicate </a:t>
            </a:r>
            <a:r>
              <a:rPr lang="en-ZA" sz="3600" dirty="0"/>
              <a:t>your delight at their </a:t>
            </a:r>
            <a:r>
              <a:rPr lang="en-ZA" sz="3600" dirty="0" smtClean="0"/>
              <a:t> decision</a:t>
            </a:r>
            <a:r>
              <a:rPr lang="en-ZA" sz="3600" dirty="0"/>
              <a:t>.</a:t>
            </a:r>
          </a:p>
          <a:p>
            <a:pPr marL="0" indent="0">
              <a:spcBef>
                <a:spcPts val="0"/>
              </a:spcBef>
              <a:buNone/>
            </a:pPr>
            <a:r>
              <a:rPr lang="en-ZA" sz="3600" dirty="0" smtClean="0"/>
              <a:t>• Meet </a:t>
            </a:r>
            <a:r>
              <a:rPr lang="en-ZA" sz="3600" dirty="0"/>
              <a:t>with the parents and </a:t>
            </a:r>
            <a:r>
              <a:rPr lang="en-ZA" sz="3600" dirty="0" smtClean="0"/>
              <a:t>child</a:t>
            </a:r>
          </a:p>
          <a:p>
            <a:pPr marL="0" indent="0">
              <a:spcBef>
                <a:spcPts val="0"/>
              </a:spcBef>
              <a:buNone/>
            </a:pPr>
            <a:r>
              <a:rPr lang="en-ZA" sz="3600" dirty="0"/>
              <a:t> </a:t>
            </a:r>
            <a:r>
              <a:rPr lang="en-ZA" sz="3600" dirty="0" smtClean="0"/>
              <a:t> </a:t>
            </a:r>
            <a:r>
              <a:rPr lang="en-ZA" sz="3600" dirty="0"/>
              <a:t>together to discuss how to prepare.</a:t>
            </a:r>
          </a:p>
          <a:p>
            <a:pPr marL="0" indent="0">
              <a:spcBef>
                <a:spcPts val="0"/>
              </a:spcBef>
              <a:buNone/>
            </a:pPr>
            <a:r>
              <a:rPr lang="en-ZA" sz="3600" dirty="0" smtClean="0"/>
              <a:t>• Ask </a:t>
            </a:r>
            <a:r>
              <a:rPr lang="en-ZA" sz="3600" dirty="0"/>
              <a:t>the child a few questions: </a:t>
            </a:r>
          </a:p>
          <a:p>
            <a:pPr marL="0" indent="0">
              <a:spcBef>
                <a:spcPts val="0"/>
              </a:spcBef>
              <a:buNone/>
            </a:pPr>
            <a:r>
              <a:rPr lang="en-ZA" sz="3600" dirty="0"/>
              <a:t>**Why do you want to be baptized?</a:t>
            </a:r>
          </a:p>
          <a:p>
            <a:pPr marL="0" indent="0">
              <a:spcBef>
                <a:spcPts val="0"/>
              </a:spcBef>
              <a:buNone/>
            </a:pPr>
            <a:r>
              <a:rPr lang="en-ZA" sz="3600" dirty="0"/>
              <a:t>**When did you feel Jesus is tugging </a:t>
            </a:r>
            <a:r>
              <a:rPr lang="en-ZA" sz="3600" dirty="0" smtClean="0"/>
              <a:t>at</a:t>
            </a:r>
          </a:p>
          <a:p>
            <a:pPr marL="0" indent="0">
              <a:spcBef>
                <a:spcPts val="0"/>
              </a:spcBef>
              <a:buNone/>
            </a:pPr>
            <a:r>
              <a:rPr lang="en-ZA" sz="3600" dirty="0"/>
              <a:t> </a:t>
            </a:r>
            <a:r>
              <a:rPr lang="en-ZA" sz="3600" dirty="0" smtClean="0"/>
              <a:t>  </a:t>
            </a:r>
            <a:r>
              <a:rPr lang="en-ZA" sz="3600" dirty="0"/>
              <a:t>your heart?</a:t>
            </a:r>
          </a:p>
          <a:p>
            <a:pPr marL="0" indent="0">
              <a:spcBef>
                <a:spcPts val="0"/>
              </a:spcBef>
              <a:buNone/>
            </a:pPr>
            <a:endParaRPr lang="en-US" sz="3200" b="1" dirty="0"/>
          </a:p>
        </p:txBody>
      </p:sp>
    </p:spTree>
    <p:extLst>
      <p:ext uri="{BB962C8B-B14F-4D97-AF65-F5344CB8AC3E}">
        <p14:creationId xmlns:p14="http://schemas.microsoft.com/office/powerpoint/2010/main" val="3293521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TC103788439990">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B8C6D8EC-573E-4F1C-A5F4-E35E61525A83}">
  <ds:schemaRefs>
    <ds:schemaRef ds:uri="http://schemas.microsoft.com/sharepoint/v3/contenttype/forms"/>
  </ds:schemaRefs>
</ds:datastoreItem>
</file>

<file path=customXml/itemProps2.xml><?xml version="1.0" encoding="utf-8"?>
<ds:datastoreItem xmlns:ds="http://schemas.openxmlformats.org/officeDocument/2006/customXml" ds:itemID="{60C3CFB7-143F-4AE4-8739-BECB292C2712}">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TC103788439990</Template>
  <TotalTime>1972</TotalTime>
  <Words>2712</Words>
  <Application>Microsoft Office PowerPoint</Application>
  <PresentationFormat>On-screen Show (4:3)</PresentationFormat>
  <Paragraphs>247</Paragraphs>
  <Slides>34</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MS Mincho</vt:lpstr>
      <vt:lpstr>ＭＳ Ｐゴシック</vt:lpstr>
      <vt:lpstr>Arial</vt:lpstr>
      <vt:lpstr>Arial Hebrew</vt:lpstr>
      <vt:lpstr>Arial Narrow</vt:lpstr>
      <vt:lpstr>Arial Rounded MT Bold</vt:lpstr>
      <vt:lpstr>Avenir Next Demi Bold</vt:lpstr>
      <vt:lpstr>Calibri</vt:lpstr>
      <vt:lpstr>Cambria</vt:lpstr>
      <vt:lpstr>Constantia</vt:lpstr>
      <vt:lpstr>Times</vt:lpstr>
      <vt:lpstr>Times New Roman</vt:lpstr>
      <vt:lpstr>TC103788439990</vt:lpstr>
      <vt:lpstr>PowerPoint Presentation</vt:lpstr>
      <vt:lpstr>PowerPoint Presentation</vt:lpstr>
      <vt:lpstr>PowerPoint Presentation</vt:lpstr>
      <vt:lpstr>Why Is Baptism Important?  </vt:lpstr>
      <vt:lpstr>Why Is Baptism Important?  </vt:lpstr>
      <vt:lpstr>Step 1. Express Desire to be Baptized</vt:lpstr>
      <vt:lpstr>Testimonies, Vol. 6, p. 93</vt:lpstr>
      <vt:lpstr>Something To Look Out For </vt:lpstr>
      <vt:lpstr>Something To Look Out For </vt:lpstr>
      <vt:lpstr>Emotional Readiness</vt:lpstr>
      <vt:lpstr>Step 2. Understand the Gospel</vt:lpstr>
      <vt:lpstr>Essential Elements of the Gospel</vt:lpstr>
      <vt:lpstr>Essential Elements of the Gospel</vt:lpstr>
      <vt:lpstr>Essential Elements of the Gospel</vt:lpstr>
      <vt:lpstr>Essential Elements of the Gospel</vt:lpstr>
      <vt:lpstr>Essential Elements of the Gospel</vt:lpstr>
      <vt:lpstr>Step 3. Commitment of faith Ceremony</vt:lpstr>
      <vt:lpstr>Celebrate the Child’s Decision with the Church</vt:lpstr>
      <vt:lpstr>PowerPoint Presentation</vt:lpstr>
      <vt:lpstr>PowerPoint Presentation</vt:lpstr>
      <vt:lpstr>Step 4.  Bible Studies </vt:lpstr>
      <vt:lpstr>Testimonies, Vol. 1, p. 400</vt:lpstr>
      <vt:lpstr>Testimonies, Vol. 5, p. 303</vt:lpstr>
      <vt:lpstr>Guidelines for Bible Studies</vt:lpstr>
      <vt:lpstr>More Guidelines</vt:lpstr>
      <vt:lpstr>Affirmation of Faith</vt:lpstr>
      <vt:lpstr>More Guidelines</vt:lpstr>
      <vt:lpstr>PowerPoint Presentation</vt:lpstr>
      <vt:lpstr>PowerPoint Presentation</vt:lpstr>
      <vt:lpstr>The Pastor’s Role</vt:lpstr>
      <vt:lpstr>Step 5.  Baptism Celebration</vt:lpstr>
      <vt:lpstr>Suggestions for Planning A Child’s Baptism Celebration</vt:lpstr>
      <vt:lpstr>Suggestions for Planning a Child’s Baptism Celebration</vt:lpstr>
      <vt:lpstr>Simplified SDA Baptism Vows (Steve Case)</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Lynn Rossouw</dc:creator>
  <cp:keywords/>
  <dc:description/>
  <cp:lastModifiedBy>Lynn Rossouw</cp:lastModifiedBy>
  <cp:revision>85</cp:revision>
  <cp:lastPrinted>2007-07-11T16:41:55Z</cp:lastPrinted>
  <dcterms:modified xsi:type="dcterms:W3CDTF">2019-05-30T13:41:14Z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TC103788439990</vt:lpwstr>
  </property>
</Properties>
</file>